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3" r:id="rId1"/>
  </p:sldMasterIdLst>
  <p:notesMasterIdLst>
    <p:notesMasterId r:id="rId115"/>
  </p:notesMasterIdLst>
  <p:handoutMasterIdLst>
    <p:handoutMasterId r:id="rId116"/>
  </p:handoutMasterIdLst>
  <p:sldIdLst>
    <p:sldId id="409" r:id="rId2"/>
    <p:sldId id="410" r:id="rId3"/>
    <p:sldId id="411" r:id="rId4"/>
    <p:sldId id="412" r:id="rId5"/>
    <p:sldId id="406" r:id="rId6"/>
    <p:sldId id="421" r:id="rId7"/>
    <p:sldId id="413" r:id="rId8"/>
    <p:sldId id="414" r:id="rId9"/>
    <p:sldId id="415" r:id="rId10"/>
    <p:sldId id="355" r:id="rId11"/>
    <p:sldId id="416" r:id="rId12"/>
    <p:sldId id="358" r:id="rId13"/>
    <p:sldId id="417" r:id="rId14"/>
    <p:sldId id="418" r:id="rId15"/>
    <p:sldId id="359" r:id="rId16"/>
    <p:sldId id="363" r:id="rId17"/>
    <p:sldId id="364" r:id="rId18"/>
    <p:sldId id="365" r:id="rId19"/>
    <p:sldId id="366" r:id="rId20"/>
    <p:sldId id="367" r:id="rId21"/>
    <p:sldId id="368" r:id="rId22"/>
    <p:sldId id="419" r:id="rId23"/>
    <p:sldId id="370" r:id="rId24"/>
    <p:sldId id="372" r:id="rId25"/>
    <p:sldId id="289" r:id="rId26"/>
    <p:sldId id="407" r:id="rId27"/>
    <p:sldId id="313" r:id="rId28"/>
    <p:sldId id="376" r:id="rId29"/>
    <p:sldId id="290" r:id="rId30"/>
    <p:sldId id="292" r:id="rId31"/>
    <p:sldId id="293" r:id="rId32"/>
    <p:sldId id="294" r:id="rId33"/>
    <p:sldId id="296" r:id="rId34"/>
    <p:sldId id="295" r:id="rId35"/>
    <p:sldId id="297" r:id="rId36"/>
    <p:sldId id="298" r:id="rId37"/>
    <p:sldId id="299" r:id="rId38"/>
    <p:sldId id="291" r:id="rId39"/>
    <p:sldId id="300" r:id="rId40"/>
    <p:sldId id="301" r:id="rId41"/>
    <p:sldId id="303" r:id="rId42"/>
    <p:sldId id="304" r:id="rId43"/>
    <p:sldId id="375" r:id="rId44"/>
    <p:sldId id="408" r:id="rId45"/>
    <p:sldId id="305" r:id="rId46"/>
    <p:sldId id="306" r:id="rId47"/>
    <p:sldId id="312" r:id="rId48"/>
    <p:sldId id="309" r:id="rId49"/>
    <p:sldId id="310" r:id="rId50"/>
    <p:sldId id="424" r:id="rId51"/>
    <p:sldId id="318" r:id="rId52"/>
    <p:sldId id="314" r:id="rId53"/>
    <p:sldId id="315" r:id="rId54"/>
    <p:sldId id="316" r:id="rId55"/>
    <p:sldId id="319" r:id="rId56"/>
    <p:sldId id="320" r:id="rId57"/>
    <p:sldId id="324" r:id="rId58"/>
    <p:sldId id="325" r:id="rId59"/>
    <p:sldId id="321" r:id="rId60"/>
    <p:sldId id="322" r:id="rId61"/>
    <p:sldId id="326" r:id="rId62"/>
    <p:sldId id="422" r:id="rId63"/>
    <p:sldId id="323" r:id="rId64"/>
    <p:sldId id="332" r:id="rId65"/>
    <p:sldId id="328" r:id="rId66"/>
    <p:sldId id="327" r:id="rId67"/>
    <p:sldId id="334" r:id="rId68"/>
    <p:sldId id="329" r:id="rId69"/>
    <p:sldId id="331" r:id="rId70"/>
    <p:sldId id="333" r:id="rId71"/>
    <p:sldId id="423" r:id="rId72"/>
    <p:sldId id="428" r:id="rId73"/>
    <p:sldId id="378" r:id="rId74"/>
    <p:sldId id="345" r:id="rId75"/>
    <p:sldId id="360" r:id="rId76"/>
    <p:sldId id="346" r:id="rId77"/>
    <p:sldId id="347" r:id="rId78"/>
    <p:sldId id="341" r:id="rId79"/>
    <p:sldId id="377" r:id="rId80"/>
    <p:sldId id="357" r:id="rId81"/>
    <p:sldId id="330" r:id="rId82"/>
    <p:sldId id="339" r:id="rId83"/>
    <p:sldId id="425" r:id="rId84"/>
    <p:sldId id="343" r:id="rId85"/>
    <p:sldId id="344" r:id="rId86"/>
    <p:sldId id="348" r:id="rId87"/>
    <p:sldId id="380" r:id="rId88"/>
    <p:sldId id="381" r:id="rId89"/>
    <p:sldId id="382" r:id="rId90"/>
    <p:sldId id="383" r:id="rId91"/>
    <p:sldId id="352" r:id="rId92"/>
    <p:sldId id="362" r:id="rId93"/>
    <p:sldId id="349" r:id="rId94"/>
    <p:sldId id="361" r:id="rId95"/>
    <p:sldId id="351" r:id="rId96"/>
    <p:sldId id="350" r:id="rId97"/>
    <p:sldId id="429" r:id="rId98"/>
    <p:sldId id="384" r:id="rId99"/>
    <p:sldId id="385" r:id="rId100"/>
    <p:sldId id="386" r:id="rId101"/>
    <p:sldId id="391" r:id="rId102"/>
    <p:sldId id="392" r:id="rId103"/>
    <p:sldId id="388" r:id="rId104"/>
    <p:sldId id="430" r:id="rId105"/>
    <p:sldId id="390" r:id="rId106"/>
    <p:sldId id="393" r:id="rId107"/>
    <p:sldId id="398" r:id="rId108"/>
    <p:sldId id="399" r:id="rId109"/>
    <p:sldId id="400" r:id="rId110"/>
    <p:sldId id="397" r:id="rId111"/>
    <p:sldId id="394" r:id="rId112"/>
    <p:sldId id="431" r:id="rId113"/>
    <p:sldId id="379" r:id="rId114"/>
  </p:sldIdLst>
  <p:sldSz cx="9144000" cy="6858000" type="screen4x3"/>
  <p:notesSz cx="9236075" cy="7010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99"/>
    <a:srgbClr val="66FF33"/>
    <a:srgbClr val="0000FF"/>
    <a:srgbClr val="FFFF97"/>
    <a:srgbClr val="FF0000"/>
    <a:srgbClr val="3333FF"/>
    <a:srgbClr val="FF00FF"/>
    <a:srgbClr val="FF505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95065" autoAdjust="0"/>
  </p:normalViewPr>
  <p:slideViewPr>
    <p:cSldViewPr snapToGrid="0">
      <p:cViewPr varScale="1">
        <p:scale>
          <a:sx n="64" d="100"/>
          <a:sy n="64" d="100"/>
        </p:scale>
        <p:origin x="142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8737218" y="6668190"/>
            <a:ext cx="404787" cy="311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863" tIns="45126" rIns="91863" bIns="45126" anchor="ctr">
            <a:spAutoFit/>
          </a:bodyPr>
          <a:lstStyle/>
          <a:p>
            <a:pPr algn="r"/>
            <a:fld id="{DAAC6B76-D3D6-4EC8-B8E7-5138BD5ECE26}" type="slidenum">
              <a:rPr lang="en-US" altLang="en-US" sz="1400"/>
              <a:pPr algn="r"/>
              <a:t>‹#›</a:t>
            </a:fld>
            <a:endParaRPr lang="en-US" altLang="en-US" sz="1400"/>
          </a:p>
        </p:txBody>
      </p:sp>
    </p:spTree>
    <p:extLst>
      <p:ext uri="{BB962C8B-B14F-4D97-AF65-F5344CB8AC3E}">
        <p14:creationId xmlns:p14="http://schemas.microsoft.com/office/powerpoint/2010/main" val="1298702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1231477" y="3329940"/>
            <a:ext cx="6773122" cy="3154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63" tIns="45126" rIns="91863" bIns="45126" numCol="1" anchor="t" anchorCtr="0" compatLnSpc="1">
            <a:prstTxWarp prst="textNoShape">
              <a:avLst/>
            </a:prstTxWarp>
          </a:bodyPr>
          <a:lstStyle/>
          <a:p>
            <a:pPr lvl="0"/>
            <a:r>
              <a:rPr lang="en-US" altLang="en-US"/>
              <a:t>Click to edit Master notes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1" name="Rectangle 3"/>
          <p:cNvSpPr>
            <a:spLocks noGrp="1" noRot="1" noChangeAspect="1" noChangeArrowheads="1" noTextEdit="1"/>
          </p:cNvSpPr>
          <p:nvPr>
            <p:ph type="sldImg" idx="2"/>
          </p:nvPr>
        </p:nvSpPr>
        <p:spPr bwMode="auto">
          <a:xfrm>
            <a:off x="2871788" y="530225"/>
            <a:ext cx="3492500" cy="2619375"/>
          </a:xfrm>
          <a:prstGeom prst="rect">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41139900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676" eaLnBrk="0" hangingPunct="0">
              <a:defRPr>
                <a:solidFill>
                  <a:schemeClr val="tx1"/>
                </a:solidFill>
                <a:latin typeface="Arial" charset="0"/>
                <a:ea typeface="ＭＳ Ｐゴシック" pitchFamily="34" charset="-128"/>
              </a:defRPr>
            </a:lvl1pPr>
            <a:lvl2pPr marL="709820" indent="-273008" defTabSz="923676" eaLnBrk="0" hangingPunct="0">
              <a:defRPr>
                <a:solidFill>
                  <a:schemeClr val="tx1"/>
                </a:solidFill>
                <a:latin typeface="Arial" charset="0"/>
                <a:ea typeface="ＭＳ Ｐゴシック" pitchFamily="34" charset="-128"/>
              </a:defRPr>
            </a:lvl2pPr>
            <a:lvl3pPr marL="1092031" indent="-218406" defTabSz="923676" eaLnBrk="0" hangingPunct="0">
              <a:defRPr>
                <a:solidFill>
                  <a:schemeClr val="tx1"/>
                </a:solidFill>
                <a:latin typeface="Arial" charset="0"/>
                <a:ea typeface="ＭＳ Ｐゴシック" pitchFamily="34" charset="-128"/>
              </a:defRPr>
            </a:lvl3pPr>
            <a:lvl4pPr marL="1528843" indent="-218406" defTabSz="923676" eaLnBrk="0" hangingPunct="0">
              <a:defRPr>
                <a:solidFill>
                  <a:schemeClr val="tx1"/>
                </a:solidFill>
                <a:latin typeface="Arial" charset="0"/>
                <a:ea typeface="ＭＳ Ｐゴシック" pitchFamily="34" charset="-128"/>
              </a:defRPr>
            </a:lvl4pPr>
            <a:lvl5pPr marL="1965654" indent="-218406" defTabSz="923676" eaLnBrk="0" hangingPunct="0">
              <a:defRPr>
                <a:solidFill>
                  <a:schemeClr val="tx1"/>
                </a:solidFill>
                <a:latin typeface="Arial" charset="0"/>
                <a:ea typeface="ＭＳ Ｐゴシック" pitchFamily="34" charset="-128"/>
              </a:defRPr>
            </a:lvl5pPr>
            <a:lvl6pPr marL="2402466" indent="-218406" defTabSz="923676" eaLnBrk="0" fontAlgn="base" hangingPunct="0">
              <a:spcBef>
                <a:spcPct val="0"/>
              </a:spcBef>
              <a:spcAft>
                <a:spcPct val="0"/>
              </a:spcAft>
              <a:defRPr>
                <a:solidFill>
                  <a:schemeClr val="tx1"/>
                </a:solidFill>
                <a:latin typeface="Arial" charset="0"/>
                <a:ea typeface="ＭＳ Ｐゴシック" pitchFamily="34" charset="-128"/>
              </a:defRPr>
            </a:lvl6pPr>
            <a:lvl7pPr marL="2839279" indent="-218406" defTabSz="923676" eaLnBrk="0" fontAlgn="base" hangingPunct="0">
              <a:spcBef>
                <a:spcPct val="0"/>
              </a:spcBef>
              <a:spcAft>
                <a:spcPct val="0"/>
              </a:spcAft>
              <a:defRPr>
                <a:solidFill>
                  <a:schemeClr val="tx1"/>
                </a:solidFill>
                <a:latin typeface="Arial" charset="0"/>
                <a:ea typeface="ＭＳ Ｐゴシック" pitchFamily="34" charset="-128"/>
              </a:defRPr>
            </a:lvl7pPr>
            <a:lvl8pPr marL="3276092" indent="-218406" defTabSz="923676" eaLnBrk="0" fontAlgn="base" hangingPunct="0">
              <a:spcBef>
                <a:spcPct val="0"/>
              </a:spcBef>
              <a:spcAft>
                <a:spcPct val="0"/>
              </a:spcAft>
              <a:defRPr>
                <a:solidFill>
                  <a:schemeClr val="tx1"/>
                </a:solidFill>
                <a:latin typeface="Arial" charset="0"/>
                <a:ea typeface="ＭＳ Ｐゴシック" pitchFamily="34" charset="-128"/>
              </a:defRPr>
            </a:lvl8pPr>
            <a:lvl9pPr marL="3712904" indent="-218406" defTabSz="923676"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B66BB041-586A-4ED1-BC5B-619916763053}" type="slidenum">
              <a:rPr lang="en-US" smtClean="0"/>
              <a:pPr eaLnBrk="1" hangingPunct="1"/>
              <a:t>2</a:t>
            </a:fld>
            <a:endParaRPr lang="en-US"/>
          </a:p>
        </p:txBody>
      </p:sp>
      <p:sp>
        <p:nvSpPr>
          <p:cNvPr id="58371" name="Rectangle 2"/>
          <p:cNvSpPr>
            <a:spLocks noGrp="1" noRot="1" noChangeAspect="1" noChangeArrowheads="1" noTextEdit="1"/>
          </p:cNvSpPr>
          <p:nvPr>
            <p:ph type="sldImg"/>
          </p:nvPr>
        </p:nvSpPr>
        <p:spPr>
          <a:xfrm>
            <a:off x="993775" y="768350"/>
            <a:ext cx="5113338" cy="3836988"/>
          </a:xfrm>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latin typeface="Arial" charset="0"/>
              <a:ea typeface="ＭＳ Ｐゴシック" pitchFamily="34" charset="-128"/>
            </a:endParaRPr>
          </a:p>
        </p:txBody>
      </p:sp>
    </p:spTree>
    <p:extLst>
      <p:ext uri="{BB962C8B-B14F-4D97-AF65-F5344CB8AC3E}">
        <p14:creationId xmlns:p14="http://schemas.microsoft.com/office/powerpoint/2010/main" val="1486507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NZ" baseline="0" dirty="0"/>
                  <a:t>(So theoretically the mean of all our possible sample means is the population mean).</a:t>
                </a:r>
              </a:p>
              <a:p>
                <a:r>
                  <a:rPr lang="en-NZ" baseline="0" dirty="0"/>
                  <a:t>In notation this looks like  </a:t>
                </a:r>
                <a14:m>
                  <m:oMath xmlns:m="http://schemas.openxmlformats.org/officeDocument/2006/math">
                    <m:sSub>
                      <m:sSubPr>
                        <m:ctrlPr>
                          <a:rPr lang="en-NZ" i="1" baseline="0" dirty="0" smtClean="0">
                            <a:latin typeface="Cambria Math" panose="02040503050406030204" pitchFamily="18" charset="0"/>
                          </a:rPr>
                        </m:ctrlPr>
                      </m:sSubPr>
                      <m:e>
                        <m:r>
                          <a:rPr lang="en-NZ" i="1" baseline="0" dirty="0" smtClean="0">
                            <a:latin typeface="Cambria Math" panose="02040503050406030204" pitchFamily="18" charset="0"/>
                          </a:rPr>
                          <m:t>𝜇</m:t>
                        </m:r>
                      </m:e>
                      <m:sub>
                        <m:acc>
                          <m:accPr>
                            <m:chr m:val="̅"/>
                            <m:ctrlPr>
                              <a:rPr lang="en-NZ" i="1" baseline="0" dirty="0" smtClean="0">
                                <a:latin typeface="Cambria Math" panose="02040503050406030204" pitchFamily="18" charset="0"/>
                              </a:rPr>
                            </m:ctrlPr>
                          </m:accPr>
                          <m:e>
                            <m:r>
                              <a:rPr lang="en-NZ" i="1" baseline="0" dirty="0" smtClean="0">
                                <a:latin typeface="Cambria Math" panose="02040503050406030204" pitchFamily="18" charset="0"/>
                              </a:rPr>
                              <m:t>𝑥</m:t>
                            </m:r>
                          </m:e>
                        </m:acc>
                      </m:sub>
                    </m:sSub>
                    <m:r>
                      <a:rPr lang="en-NZ" i="0" baseline="0" dirty="0" smtClean="0">
                        <a:latin typeface="Cambria Math" panose="02040503050406030204" pitchFamily="18" charset="0"/>
                      </a:rPr>
                      <m:t>=</m:t>
                    </m:r>
                    <m:r>
                      <a:rPr lang="en-NZ" i="1" baseline="0" dirty="0" smtClean="0">
                        <a:latin typeface="Cambria Math" panose="02040503050406030204" pitchFamily="18" charset="0"/>
                      </a:rPr>
                      <m:t>𝜇</m:t>
                    </m:r>
                  </m:oMath>
                </a14:m>
                <a:r>
                  <a:rPr lang="en-NZ" baseline="0" dirty="0"/>
                  <a:t>. This means the sample mean is an unbiased estimator.</a:t>
                </a:r>
              </a:p>
              <a:p>
                <a:endParaRPr lang="en-NZ" dirty="0"/>
              </a:p>
              <a:p>
                <a:r>
                  <a:rPr lang="en-NZ" dirty="0"/>
                  <a:t>Which in this case is 14.1438</a:t>
                </a:r>
                <a:r>
                  <a:rPr lang="en-NZ" baseline="0" dirty="0"/>
                  <a:t> litres per day</a:t>
                </a:r>
                <a:endParaRPr lang="en-GB" dirty="0"/>
              </a:p>
            </p:txBody>
          </p:sp>
        </mc:Choice>
        <mc:Fallback xmlns="">
          <p:sp>
            <p:nvSpPr>
              <p:cNvPr id="3" name="Notes Placeholder 2"/>
              <p:cNvSpPr>
                <a:spLocks noGrp="1"/>
              </p:cNvSpPr>
              <p:nvPr>
                <p:ph type="body" idx="1"/>
              </p:nvPr>
            </p:nvSpPr>
            <p:spPr/>
            <p:txBody>
              <a:bodyPr/>
              <a:lstStyle/>
              <a:p>
                <a:r>
                  <a:rPr lang="en-NZ" baseline="0" dirty="0"/>
                  <a:t>(So theoretically the mean of all our possible sample means is the population mean).</a:t>
                </a:r>
              </a:p>
              <a:p>
                <a:r>
                  <a:rPr lang="en-NZ" baseline="0" dirty="0"/>
                  <a:t>In notation this looks like  </a:t>
                </a:r>
                <a:r>
                  <a:rPr lang="en-NZ" i="0" baseline="0" dirty="0">
                    <a:latin typeface="Cambria Math" panose="02040503050406030204" pitchFamily="18" charset="0"/>
                  </a:rPr>
                  <a:t>𝜇_𝑥 ̅ =𝜇</a:t>
                </a:r>
                <a:r>
                  <a:rPr lang="en-NZ" baseline="0" dirty="0"/>
                  <a:t>. This means the sample mean is an unbiased estimator.</a:t>
                </a:r>
              </a:p>
              <a:p>
                <a:endParaRPr lang="en-NZ" dirty="0"/>
              </a:p>
              <a:p>
                <a:r>
                  <a:rPr lang="en-NZ" dirty="0"/>
                  <a:t>Which in this case is 14.1438</a:t>
                </a:r>
                <a:r>
                  <a:rPr lang="en-NZ" baseline="0" dirty="0"/>
                  <a:t> litres per day</a:t>
                </a:r>
                <a:endParaRPr lang="en-GB" dirty="0"/>
              </a:p>
            </p:txBody>
          </p:sp>
        </mc:Fallback>
      </mc:AlternateContent>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13</a:t>
            </a:fld>
            <a:endParaRPr lang="en-AU"/>
          </a:p>
        </p:txBody>
      </p:sp>
    </p:spTree>
    <p:extLst>
      <p:ext uri="{BB962C8B-B14F-4D97-AF65-F5344CB8AC3E}">
        <p14:creationId xmlns:p14="http://schemas.microsoft.com/office/powerpoint/2010/main" val="4131258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second property is about the spread.</a:t>
            </a:r>
          </a:p>
          <a:p>
            <a:endParaRPr lang="en-NZ" dirty="0"/>
          </a:p>
          <a:p>
            <a:r>
              <a:rPr lang="en-NZ" sz="1200" b="0" i="1" spc="-5" dirty="0">
                <a:solidFill>
                  <a:srgbClr val="000000"/>
                </a:solidFill>
                <a:latin typeface="Calibri" panose="020F0502020204030204" pitchFamily="34" charset="0"/>
                <a:cs typeface="Calibri"/>
              </a:rPr>
              <a:t>Does the Sampling distribution appear to have a smaller or larger standard deviation than the population distribution?</a:t>
            </a:r>
            <a:endParaRPr lang="en-NZ" b="0" i="1" dirty="0"/>
          </a:p>
          <a:p>
            <a:r>
              <a:rPr lang="en-NZ" dirty="0"/>
              <a:t>Smaller. The sampling mean is much more compact than the population.</a:t>
            </a:r>
          </a:p>
          <a:p>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14</a:t>
            </a:fld>
            <a:endParaRPr lang="en-AU"/>
          </a:p>
        </p:txBody>
      </p:sp>
    </p:spTree>
    <p:extLst>
      <p:ext uri="{BB962C8B-B14F-4D97-AF65-F5344CB8AC3E}">
        <p14:creationId xmlns:p14="http://schemas.microsoft.com/office/powerpoint/2010/main" val="1568680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699">
              <a:spcBef>
                <a:spcPts val="600"/>
              </a:spcBef>
              <a:spcAft>
                <a:spcPts val="600"/>
              </a:spcAft>
              <a:buClr>
                <a:srgbClr val="0032CC"/>
              </a:buClr>
              <a:tabLst>
                <a:tab pos="142222" algn="l"/>
              </a:tabLst>
              <a:defRPr/>
            </a:pPr>
            <a:r>
              <a:rPr lang="en-NZ" sz="1200" b="0" i="1" spc="-5" dirty="0">
                <a:solidFill>
                  <a:srgbClr val="000000"/>
                </a:solidFill>
                <a:latin typeface="Calibri" panose="020F0502020204030204" pitchFamily="34" charset="0"/>
                <a:cs typeface="Calibri"/>
              </a:rPr>
              <a:t>What happens to the standard deviation of the sampling distribution as the sample size increases?</a:t>
            </a:r>
          </a:p>
          <a:p>
            <a:r>
              <a:rPr lang="en-NZ" dirty="0"/>
              <a:t>The standard deviation of the sampling distribution</a:t>
            </a:r>
            <a:r>
              <a:rPr lang="en-NZ" baseline="0" dirty="0"/>
              <a:t> decreases as  the sample size increases.</a:t>
            </a:r>
          </a:p>
          <a:p>
            <a:endParaRPr lang="en-NZ" baseline="0" dirty="0"/>
          </a:p>
          <a:p>
            <a:r>
              <a:rPr lang="en-NZ" baseline="0" dirty="0"/>
              <a:t>This means that in a bigger sample we are more likely to get a sample mean that is closer to the population mean than in a smaller sample.</a:t>
            </a:r>
          </a:p>
          <a:p>
            <a:r>
              <a:rPr lang="en-NZ" baseline="0" dirty="0"/>
              <a:t>-Big samples are good, this is one of those situations when bigger is better.</a:t>
            </a:r>
          </a:p>
          <a:p>
            <a:endParaRPr lang="en-NZ" baseline="0" dirty="0"/>
          </a:p>
          <a:p>
            <a:r>
              <a:rPr lang="en-NZ" baseline="0" dirty="0"/>
              <a:t>-How do we get from the standard deviation in the sample to the standard deviation in the sampling distribution? Because we aren’t going to go and take all the samples needed to generate the sampling distribution and generate the standard deviation. We want to know a way of being able to relate this to our population or the sample. We do have a formula.</a:t>
            </a:r>
          </a:p>
          <a:p>
            <a:endParaRPr lang="en-NZ" dirty="0"/>
          </a:p>
          <a:p>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15</a:t>
            </a:fld>
            <a:endParaRPr lang="en-AU"/>
          </a:p>
        </p:txBody>
      </p:sp>
    </p:spTree>
    <p:extLst>
      <p:ext uri="{BB962C8B-B14F-4D97-AF65-F5344CB8AC3E}">
        <p14:creationId xmlns:p14="http://schemas.microsoft.com/office/powerpoint/2010/main" val="1568680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xfrm>
            <a:off x="990600" y="766763"/>
            <a:ext cx="5119688" cy="3840162"/>
          </a:xfrm>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pitchFamily="34" charset="-128"/>
              </a:rPr>
              <a:t>-This formula is on the formula sheet.</a:t>
            </a:r>
          </a:p>
          <a:p>
            <a:r>
              <a:rPr lang="en-US" altLang="en-US" dirty="0">
                <a:latin typeface="Arial" charset="0"/>
                <a:ea typeface="ＭＳ Ｐゴシック" pitchFamily="34" charset="-128"/>
              </a:rPr>
              <a:t>-Whenever we say “Standard</a:t>
            </a:r>
            <a:r>
              <a:rPr lang="en-US" altLang="en-US" baseline="0" dirty="0">
                <a:latin typeface="Arial" charset="0"/>
                <a:ea typeface="ＭＳ Ｐゴシック" pitchFamily="34" charset="-128"/>
              </a:rPr>
              <a:t> Error” we are talking about the standard deviation of the sampling distribution.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pitchFamily="34" charset="-128"/>
              </a:rPr>
              <a:t>-Note the formula is taking the population standard deviation and dividing by the square root of the sample size. This works really nicely when you know the population standard deviation, however we don’t usually know what the population standard deviation is. Instead we replace the population standard deviation (</a:t>
            </a:r>
            <a:r>
              <a:rPr lang="el-GR" altLang="en-US" dirty="0">
                <a:latin typeface="Arial" charset="0"/>
                <a:ea typeface="ＭＳ Ｐゴシック" pitchFamily="34" charset="-128"/>
              </a:rPr>
              <a:t>σ</a:t>
            </a:r>
            <a:r>
              <a:rPr lang="en-US" altLang="en-US" dirty="0">
                <a:latin typeface="Arial" charset="0"/>
                <a:ea typeface="ＭＳ Ｐゴシック" pitchFamily="34" charset="-128"/>
              </a:rPr>
              <a:t>) with the sample standard deviation (s), as this is our best guess of the population standard deviation.</a:t>
            </a:r>
          </a:p>
          <a:p>
            <a:endParaRPr lang="en-US" altLang="en-US" dirty="0">
              <a:latin typeface="Arial" charset="0"/>
              <a:ea typeface="ＭＳ Ｐゴシック" pitchFamily="34" charset="-128"/>
            </a:endParaRPr>
          </a:p>
          <a:p>
            <a:endParaRPr lang="en-NZ" altLang="en-US" dirty="0">
              <a:latin typeface="Arial" charset="0"/>
              <a:ea typeface="ＭＳ Ｐゴシック" pitchFamily="34" charset="-128"/>
            </a:endParaRPr>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776">
              <a:defRPr>
                <a:solidFill>
                  <a:schemeClr val="tx1"/>
                </a:solidFill>
                <a:latin typeface="Arial" charset="0"/>
                <a:ea typeface="ＭＳ Ｐゴシック" pitchFamily="34" charset="-128"/>
              </a:defRPr>
            </a:lvl1pPr>
            <a:lvl2pPr marL="742881" indent="-285724" defTabSz="931776">
              <a:defRPr>
                <a:solidFill>
                  <a:schemeClr val="tx1"/>
                </a:solidFill>
                <a:latin typeface="Arial" charset="0"/>
                <a:ea typeface="ＭＳ Ｐゴシック" pitchFamily="34" charset="-128"/>
              </a:defRPr>
            </a:lvl2pPr>
            <a:lvl3pPr marL="1142893" indent="-228579" defTabSz="931776">
              <a:defRPr>
                <a:solidFill>
                  <a:schemeClr val="tx1"/>
                </a:solidFill>
                <a:latin typeface="Arial" charset="0"/>
                <a:ea typeface="ＭＳ Ｐゴシック" pitchFamily="34" charset="-128"/>
              </a:defRPr>
            </a:lvl3pPr>
            <a:lvl4pPr marL="1600050" indent="-228579" defTabSz="931776">
              <a:defRPr>
                <a:solidFill>
                  <a:schemeClr val="tx1"/>
                </a:solidFill>
                <a:latin typeface="Arial" charset="0"/>
                <a:ea typeface="ＭＳ Ｐゴシック" pitchFamily="34" charset="-128"/>
              </a:defRPr>
            </a:lvl4pPr>
            <a:lvl5pPr marL="2057207" indent="-228579" defTabSz="931776">
              <a:defRPr>
                <a:solidFill>
                  <a:schemeClr val="tx1"/>
                </a:solidFill>
                <a:latin typeface="Arial" charset="0"/>
                <a:ea typeface="ＭＳ Ｐゴシック" pitchFamily="34" charset="-128"/>
              </a:defRPr>
            </a:lvl5pPr>
            <a:lvl6pPr marL="2514366" indent="-228579" defTabSz="931776" eaLnBrk="0" fontAlgn="base" hangingPunct="0">
              <a:spcBef>
                <a:spcPct val="0"/>
              </a:spcBef>
              <a:spcAft>
                <a:spcPct val="0"/>
              </a:spcAft>
              <a:defRPr>
                <a:solidFill>
                  <a:schemeClr val="tx1"/>
                </a:solidFill>
                <a:latin typeface="Arial" charset="0"/>
                <a:ea typeface="ＭＳ Ｐゴシック" pitchFamily="34" charset="-128"/>
              </a:defRPr>
            </a:lvl6pPr>
            <a:lvl7pPr marL="2971523" indent="-228579" defTabSz="931776" eaLnBrk="0" fontAlgn="base" hangingPunct="0">
              <a:spcBef>
                <a:spcPct val="0"/>
              </a:spcBef>
              <a:spcAft>
                <a:spcPct val="0"/>
              </a:spcAft>
              <a:defRPr>
                <a:solidFill>
                  <a:schemeClr val="tx1"/>
                </a:solidFill>
                <a:latin typeface="Arial" charset="0"/>
                <a:ea typeface="ＭＳ Ｐゴシック" pitchFamily="34" charset="-128"/>
              </a:defRPr>
            </a:lvl7pPr>
            <a:lvl8pPr marL="3428680" indent="-228579" defTabSz="931776" eaLnBrk="0" fontAlgn="base" hangingPunct="0">
              <a:spcBef>
                <a:spcPct val="0"/>
              </a:spcBef>
              <a:spcAft>
                <a:spcPct val="0"/>
              </a:spcAft>
              <a:defRPr>
                <a:solidFill>
                  <a:schemeClr val="tx1"/>
                </a:solidFill>
                <a:latin typeface="Arial" charset="0"/>
                <a:ea typeface="ＭＳ Ｐゴシック" pitchFamily="34" charset="-128"/>
              </a:defRPr>
            </a:lvl8pPr>
            <a:lvl9pPr marL="3885837" indent="-228579" defTabSz="931776" eaLnBrk="0" fontAlgn="base" hangingPunct="0">
              <a:spcBef>
                <a:spcPct val="0"/>
              </a:spcBef>
              <a:spcAft>
                <a:spcPct val="0"/>
              </a:spcAft>
              <a:defRPr>
                <a:solidFill>
                  <a:schemeClr val="tx1"/>
                </a:solidFill>
                <a:latin typeface="Arial" charset="0"/>
                <a:ea typeface="ＭＳ Ｐゴシック" pitchFamily="34" charset="-128"/>
              </a:defRPr>
            </a:lvl9pPr>
          </a:lstStyle>
          <a:p>
            <a:fld id="{3DD28F86-805D-4409-9D1D-1E92B4DB4B3D}" type="slidenum">
              <a:rPr lang="en-US" altLang="en-US" smtClean="0"/>
              <a:pPr/>
              <a:t>16</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third property of the sampling distribution is if the population is normal, then the sampling distribution will be normal, regardless of sample size.</a:t>
            </a:r>
          </a:p>
          <a:p>
            <a:endParaRPr lang="en-NZ" dirty="0"/>
          </a:p>
          <a:p>
            <a:r>
              <a:rPr lang="en-NZ" dirty="0"/>
              <a:t>-However what happens when the population is not normal?</a:t>
            </a:r>
            <a:endParaRPr lang="en-GB" dirty="0"/>
          </a:p>
          <a:p>
            <a:endParaRPr lang="en-NZ" dirty="0"/>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17</a:t>
            </a:fld>
            <a:endParaRPr lang="en-AU"/>
          </a:p>
        </p:txBody>
      </p:sp>
    </p:spTree>
    <p:extLst>
      <p:ext uri="{BB962C8B-B14F-4D97-AF65-F5344CB8AC3E}">
        <p14:creationId xmlns:p14="http://schemas.microsoft.com/office/powerpoint/2010/main" val="3011944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NZ" sz="1200" b="0" i="1" spc="-5" dirty="0">
                <a:solidFill>
                  <a:srgbClr val="000000"/>
                </a:solidFill>
                <a:latin typeface="Calibri" panose="020F0502020204030204" pitchFamily="34" charset="0"/>
                <a:cs typeface="Calibri"/>
              </a:rPr>
              <a:t> Does the Sampling Distribution appear to be normal?</a:t>
            </a:r>
            <a:endParaRPr lang="en-NZ" b="0" i="1" dirty="0"/>
          </a:p>
          <a:p>
            <a:r>
              <a:rPr lang="en-NZ" dirty="0"/>
              <a:t>Answer:</a:t>
            </a:r>
          </a:p>
          <a:p>
            <a:r>
              <a:rPr lang="en-NZ" dirty="0"/>
              <a:t>NO.</a:t>
            </a:r>
          </a:p>
          <a:p>
            <a:r>
              <a:rPr lang="en-NZ" dirty="0"/>
              <a:t>Although</a:t>
            </a:r>
            <a:r>
              <a:rPr lang="en-NZ" baseline="0" dirty="0"/>
              <a:t> it does appear to have the same mean as the population mean, it is still left skewed.</a:t>
            </a:r>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19</a:t>
            </a:fld>
            <a:endParaRPr lang="en-AU"/>
          </a:p>
        </p:txBody>
      </p:sp>
    </p:spTree>
    <p:extLst>
      <p:ext uri="{BB962C8B-B14F-4D97-AF65-F5344CB8AC3E}">
        <p14:creationId xmlns:p14="http://schemas.microsoft.com/office/powerpoint/2010/main" val="1467763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NZ" sz="1200" b="0" i="1" spc="-5" dirty="0">
                <a:solidFill>
                  <a:srgbClr val="000000"/>
                </a:solidFill>
                <a:latin typeface="Calibri" panose="020F0502020204030204" pitchFamily="34" charset="0"/>
                <a:cs typeface="Calibri"/>
              </a:rPr>
              <a:t>What happens to the sampling distribution as the sample size increases?</a:t>
            </a:r>
            <a:endParaRPr lang="en-NZ" b="0" i="1" dirty="0"/>
          </a:p>
          <a:p>
            <a:r>
              <a:rPr lang="en-NZ" dirty="0"/>
              <a:t>Answer:</a:t>
            </a:r>
          </a:p>
          <a:p>
            <a:r>
              <a:rPr lang="en-NZ" dirty="0"/>
              <a:t>Shape</a:t>
            </a:r>
            <a:r>
              <a:rPr lang="en-NZ" baseline="0" dirty="0"/>
              <a:t> becomes more normal and t</a:t>
            </a:r>
            <a:r>
              <a:rPr lang="en-NZ" dirty="0"/>
              <a:t>he spread</a:t>
            </a:r>
            <a:r>
              <a:rPr lang="en-NZ" baseline="0" dirty="0"/>
              <a:t> decreases.</a:t>
            </a:r>
          </a:p>
          <a:p>
            <a:r>
              <a:rPr lang="en-NZ" baseline="0" dirty="0"/>
              <a:t>As the sample size increases, the shape of the distribution becomes more normal, e.g. the sample size of 100 looks normal, even 50 looks normal.</a:t>
            </a:r>
          </a:p>
          <a:p>
            <a:r>
              <a:rPr lang="en-NZ" baseline="0" dirty="0"/>
              <a:t>-The sample size to get it looking normal is approximately 30.</a:t>
            </a:r>
          </a:p>
          <a:p>
            <a:endParaRPr lang="en-NZ" baseline="0" dirty="0"/>
          </a:p>
          <a:p>
            <a:r>
              <a:rPr lang="en-NZ" baseline="0" dirty="0"/>
              <a:t>This is the Central Limit Theorem in action.  As the sample size increases the sampling distribution becomes more normally distributed.</a:t>
            </a:r>
            <a:endParaRPr lang="en-NZ" dirty="0"/>
          </a:p>
          <a:p>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20</a:t>
            </a:fld>
            <a:endParaRPr lang="en-AU"/>
          </a:p>
        </p:txBody>
      </p:sp>
    </p:spTree>
    <p:extLst>
      <p:ext uri="{BB962C8B-B14F-4D97-AF65-F5344CB8AC3E}">
        <p14:creationId xmlns:p14="http://schemas.microsoft.com/office/powerpoint/2010/main" val="1568680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central limit theorem is the only theorem you will have to know.</a:t>
            </a:r>
          </a:p>
          <a:p>
            <a:r>
              <a:rPr lang="en-NZ" dirty="0"/>
              <a:t>-How large is large enough….</a:t>
            </a:r>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21</a:t>
            </a:fld>
            <a:endParaRPr lang="en-AU"/>
          </a:p>
        </p:txBody>
      </p:sp>
    </p:spTree>
    <p:extLst>
      <p:ext uri="{BB962C8B-B14F-4D97-AF65-F5344CB8AC3E}">
        <p14:creationId xmlns:p14="http://schemas.microsoft.com/office/powerpoint/2010/main" val="466210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NZ" dirty="0"/>
                  <a:t>-Have the population and take a sample and get the sample mean </a:t>
                </a:r>
                <a14:m>
                  <m:oMath xmlns:m="http://schemas.openxmlformats.org/officeDocument/2006/math">
                    <m:acc>
                      <m:accPr>
                        <m:chr m:val="̅"/>
                        <m:ctrlPr>
                          <a:rPr lang="en-NZ" b="0" i="1" smtClean="0">
                            <a:latin typeface="Cambria Math" panose="02040503050406030204" pitchFamily="18" charset="0"/>
                          </a:rPr>
                        </m:ctrlPr>
                      </m:accPr>
                      <m:e>
                        <m:r>
                          <a:rPr lang="en-NZ" b="0" i="1" smtClean="0">
                            <a:latin typeface="Cambria Math" panose="02040503050406030204" pitchFamily="18" charset="0"/>
                          </a:rPr>
                          <m:t>𝑋</m:t>
                        </m:r>
                      </m:e>
                    </m:acc>
                  </m:oMath>
                </a14:m>
                <a:r>
                  <a:rPr lang="en-NZ" dirty="0"/>
                  <a:t>.</a:t>
                </a:r>
              </a:p>
              <a:p>
                <a:r>
                  <a:rPr lang="en-NZ" dirty="0"/>
                  <a:t>-If we imagine taking multiple samples, which doesn’t usually happen in practice we get multiple sample means, which are used to make up the sampling distribution.</a:t>
                </a:r>
              </a:p>
              <a:p>
                <a:endParaRPr lang="en-NZ" dirty="0"/>
              </a:p>
            </p:txBody>
          </p:sp>
        </mc:Choice>
        <mc:Fallback xmlns="">
          <p:sp>
            <p:nvSpPr>
              <p:cNvPr id="3" name="Notes Placeholder 2"/>
              <p:cNvSpPr>
                <a:spLocks noGrp="1"/>
              </p:cNvSpPr>
              <p:nvPr>
                <p:ph type="body" idx="1"/>
              </p:nvPr>
            </p:nvSpPr>
            <p:spPr/>
            <p:txBody>
              <a:bodyPr/>
              <a:lstStyle/>
              <a:p>
                <a:r>
                  <a:rPr lang="en-NZ" dirty="0"/>
                  <a:t>-Have the population and take a sample and get the sample mean </a:t>
                </a:r>
                <a:r>
                  <a:rPr lang="en-NZ" b="0" i="0">
                    <a:latin typeface="Cambria Math" panose="02040503050406030204" pitchFamily="18" charset="0"/>
                  </a:rPr>
                  <a:t>𝑋 ̅</a:t>
                </a:r>
                <a:endParaRPr lang="en-NZ" dirty="0"/>
              </a:p>
              <a:p>
                <a:r>
                  <a:rPr lang="en-NZ" dirty="0"/>
                  <a:t>-If we imagine taking multiple samples, which doesn’t usually happen in practice we get multiple sample means, which are used to make up the sampling distribution.</a:t>
                </a:r>
              </a:p>
              <a:p>
                <a:endParaRPr lang="en-NZ" dirty="0"/>
              </a:p>
            </p:txBody>
          </p:sp>
        </mc:Fallback>
      </mc:AlternateContent>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22</a:t>
            </a:fld>
            <a:endParaRPr lang="en-AU"/>
          </a:p>
        </p:txBody>
      </p:sp>
    </p:spTree>
    <p:extLst>
      <p:ext uri="{BB962C8B-B14F-4D97-AF65-F5344CB8AC3E}">
        <p14:creationId xmlns:p14="http://schemas.microsoft.com/office/powerpoint/2010/main" val="2263002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 only usually have one sample and don’t know if the population is normal or not.</a:t>
            </a:r>
          </a:p>
          <a:p>
            <a:r>
              <a:rPr lang="en-NZ" dirty="0"/>
              <a:t>-This</a:t>
            </a:r>
            <a:r>
              <a:rPr lang="en-NZ" baseline="0" dirty="0"/>
              <a:t> assumes that the sample is representative of the population.</a:t>
            </a:r>
          </a:p>
          <a:p>
            <a:endParaRPr lang="en-GB" dirty="0"/>
          </a:p>
        </p:txBody>
      </p:sp>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24</a:t>
            </a:fld>
            <a:endParaRPr lang="en-AU"/>
          </a:p>
        </p:txBody>
      </p:sp>
    </p:spTree>
    <p:extLst>
      <p:ext uri="{BB962C8B-B14F-4D97-AF65-F5344CB8AC3E}">
        <p14:creationId xmlns:p14="http://schemas.microsoft.com/office/powerpoint/2010/main" val="2487905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767" eaLnBrk="0" hangingPunct="0">
              <a:defRPr>
                <a:solidFill>
                  <a:schemeClr val="tx1"/>
                </a:solidFill>
                <a:latin typeface="Arial" charset="0"/>
                <a:ea typeface="ＭＳ Ｐゴシック" pitchFamily="34" charset="-128"/>
              </a:defRPr>
            </a:lvl1pPr>
            <a:lvl2pPr marL="709889" indent="-273035" defTabSz="923767" eaLnBrk="0" hangingPunct="0">
              <a:defRPr>
                <a:solidFill>
                  <a:schemeClr val="tx1"/>
                </a:solidFill>
                <a:latin typeface="Arial" charset="0"/>
                <a:ea typeface="ＭＳ Ｐゴシック" pitchFamily="34" charset="-128"/>
              </a:defRPr>
            </a:lvl2pPr>
            <a:lvl3pPr marL="1092137" indent="-218428" defTabSz="923767" eaLnBrk="0" hangingPunct="0">
              <a:defRPr>
                <a:solidFill>
                  <a:schemeClr val="tx1"/>
                </a:solidFill>
                <a:latin typeface="Arial" charset="0"/>
                <a:ea typeface="ＭＳ Ｐゴシック" pitchFamily="34" charset="-128"/>
              </a:defRPr>
            </a:lvl3pPr>
            <a:lvl4pPr marL="1528993" indent="-218428" defTabSz="923767" eaLnBrk="0" hangingPunct="0">
              <a:defRPr>
                <a:solidFill>
                  <a:schemeClr val="tx1"/>
                </a:solidFill>
                <a:latin typeface="Arial" charset="0"/>
                <a:ea typeface="ＭＳ Ｐゴシック" pitchFamily="34" charset="-128"/>
              </a:defRPr>
            </a:lvl4pPr>
            <a:lvl5pPr marL="1965847" indent="-218428" defTabSz="923767" eaLnBrk="0" hangingPunct="0">
              <a:defRPr>
                <a:solidFill>
                  <a:schemeClr val="tx1"/>
                </a:solidFill>
                <a:latin typeface="Arial" charset="0"/>
                <a:ea typeface="ＭＳ Ｐゴシック" pitchFamily="34" charset="-128"/>
              </a:defRPr>
            </a:lvl5pPr>
            <a:lvl6pPr marL="2402702" indent="-218428" defTabSz="923767" eaLnBrk="0" fontAlgn="base" hangingPunct="0">
              <a:spcBef>
                <a:spcPct val="0"/>
              </a:spcBef>
              <a:spcAft>
                <a:spcPct val="0"/>
              </a:spcAft>
              <a:defRPr>
                <a:solidFill>
                  <a:schemeClr val="tx1"/>
                </a:solidFill>
                <a:latin typeface="Arial" charset="0"/>
                <a:ea typeface="ＭＳ Ｐゴシック" pitchFamily="34" charset="-128"/>
              </a:defRPr>
            </a:lvl6pPr>
            <a:lvl7pPr marL="2839558" indent="-218428" defTabSz="923767" eaLnBrk="0" fontAlgn="base" hangingPunct="0">
              <a:spcBef>
                <a:spcPct val="0"/>
              </a:spcBef>
              <a:spcAft>
                <a:spcPct val="0"/>
              </a:spcAft>
              <a:defRPr>
                <a:solidFill>
                  <a:schemeClr val="tx1"/>
                </a:solidFill>
                <a:latin typeface="Arial" charset="0"/>
                <a:ea typeface="ＭＳ Ｐゴシック" pitchFamily="34" charset="-128"/>
              </a:defRPr>
            </a:lvl7pPr>
            <a:lvl8pPr marL="3276412" indent="-218428" defTabSz="923767" eaLnBrk="0" fontAlgn="base" hangingPunct="0">
              <a:spcBef>
                <a:spcPct val="0"/>
              </a:spcBef>
              <a:spcAft>
                <a:spcPct val="0"/>
              </a:spcAft>
              <a:defRPr>
                <a:solidFill>
                  <a:schemeClr val="tx1"/>
                </a:solidFill>
                <a:latin typeface="Arial" charset="0"/>
                <a:ea typeface="ＭＳ Ｐゴシック" pitchFamily="34" charset="-128"/>
              </a:defRPr>
            </a:lvl8pPr>
            <a:lvl9pPr marL="3713267" indent="-218428" defTabSz="923767"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A30D97EB-6CA5-4452-A188-DACD7D41ADAF}" type="slidenum">
              <a:rPr lang="en-US" smtClean="0"/>
              <a:pPr eaLnBrk="1" hangingPunct="1"/>
              <a:t>3</a:t>
            </a:fld>
            <a:endParaRPr lang="en-US"/>
          </a:p>
        </p:txBody>
      </p:sp>
      <p:sp>
        <p:nvSpPr>
          <p:cNvPr id="55299" name="Rectangle 2"/>
          <p:cNvSpPr>
            <a:spLocks noGrp="1" noRot="1" noChangeAspect="1" noChangeArrowheads="1" noTextEdit="1"/>
          </p:cNvSpPr>
          <p:nvPr>
            <p:ph type="sldImg"/>
          </p:nvPr>
        </p:nvSpPr>
        <p:spPr>
          <a:xfrm>
            <a:off x="993775" y="768350"/>
            <a:ext cx="5113338" cy="3836988"/>
          </a:xfrm>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a:latin typeface="Arial" charset="0"/>
                <a:ea typeface="ＭＳ Ｐゴシック" pitchFamily="34" charset="-128"/>
              </a:rPr>
              <a:t>-The fundamental rule is that the sample is representative of the population, otherwise it is not useful e.g. garbage in garbage out.</a:t>
            </a:r>
          </a:p>
          <a:p>
            <a:r>
              <a:rPr lang="en-GB" dirty="0">
                <a:latin typeface="Arial" charset="0"/>
                <a:ea typeface="ＭＳ Ｐゴシック" pitchFamily="34" charset="-128"/>
              </a:rPr>
              <a:t>-From here we are going to do some inference with confidence intervals, hypothesis testing etc. All of these have the condition that the sample is representative of the population. If the sample is not representative of the population then the results can be misleading.</a:t>
            </a:r>
          </a:p>
          <a:p>
            <a:endParaRPr lang="en-GB" dirty="0">
              <a:latin typeface="Arial" charset="0"/>
              <a:ea typeface="ＭＳ Ｐゴシック" pitchFamily="34" charset="-128"/>
            </a:endParaRPr>
          </a:p>
        </p:txBody>
      </p:sp>
    </p:spTree>
    <p:extLst>
      <p:ext uri="{BB962C8B-B14F-4D97-AF65-F5344CB8AC3E}">
        <p14:creationId xmlns:p14="http://schemas.microsoft.com/office/powerpoint/2010/main" val="7957617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Rot="1" noChangeAspect="1" noChangeArrowheads="1" noTextEdit="1"/>
          </p:cNvSpPr>
          <p:nvPr>
            <p:ph type="sldImg"/>
          </p:nvPr>
        </p:nvSpPr>
        <p:spPr>
          <a:xfrm>
            <a:off x="2871788" y="530225"/>
            <a:ext cx="3492500" cy="2619375"/>
          </a:xfrm>
          <a:ln/>
        </p:spPr>
      </p:sp>
      <p:sp>
        <p:nvSpPr>
          <p:cNvPr id="3174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17767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9482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 parameter is a fixed value, we just don’t know it.</a:t>
            </a:r>
          </a:p>
          <a:p>
            <a:r>
              <a:rPr lang="en-NZ" dirty="0"/>
              <a:t>-We use statistics to make inference about the parameter.</a:t>
            </a:r>
          </a:p>
          <a:p>
            <a:r>
              <a:rPr lang="en-NZ" dirty="0"/>
              <a:t>-Sample has a statistic. </a:t>
            </a:r>
          </a:p>
          <a:p>
            <a:r>
              <a:rPr lang="en-NZ" dirty="0"/>
              <a:t>-Population has a parameter.</a:t>
            </a:r>
          </a:p>
          <a:p>
            <a:endParaRPr lang="en-NZ" dirty="0"/>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4</a:t>
            </a:fld>
            <a:endParaRPr lang="en-AU"/>
          </a:p>
        </p:txBody>
      </p:sp>
    </p:spTree>
    <p:extLst>
      <p:ext uri="{BB962C8B-B14F-4D97-AF65-F5344CB8AC3E}">
        <p14:creationId xmlns:p14="http://schemas.microsoft.com/office/powerpoint/2010/main" val="2865334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-When we used the empirical rules, we should say I am approximately 95% confident that the mean amount of juice per orange is between 137ml and 145ml.</a:t>
            </a:r>
          </a:p>
          <a:p>
            <a:r>
              <a:rPr lang="en-NZ" dirty="0"/>
              <a:t>-Want to be able to put it in a sentence in context and put a confidence level to it.</a:t>
            </a:r>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6</a:t>
            </a:fld>
            <a:endParaRPr lang="en-AU"/>
          </a:p>
        </p:txBody>
      </p:sp>
    </p:spTree>
    <p:extLst>
      <p:ext uri="{BB962C8B-B14F-4D97-AF65-F5344CB8AC3E}">
        <p14:creationId xmlns:p14="http://schemas.microsoft.com/office/powerpoint/2010/main" val="2325710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 want to know how big or small the variability is.</a:t>
            </a:r>
          </a:p>
          <a:p>
            <a:r>
              <a:rPr lang="en-NZ" dirty="0"/>
              <a:t>-We want to try and get the variability as small as possible.</a:t>
            </a:r>
          </a:p>
          <a:p>
            <a:r>
              <a:rPr lang="en-NZ" dirty="0"/>
              <a:t>-This is why the sampling distribution is important, e.g. What does it look like? How spread out is it? What is the shape? There are three properties we want to know about each of them.</a:t>
            </a:r>
          </a:p>
          <a:p>
            <a:r>
              <a:rPr lang="en-NZ" dirty="0"/>
              <a:t>-We can do this theoretically, but the idea is when we first take our sample we make sure we follow the fundamental rule and end up with something representative of the population. We want to use the information about the sample to get an idea about what is happening in the sampling distribution.</a:t>
            </a:r>
          </a:p>
          <a:p>
            <a:r>
              <a:rPr lang="en-NZ" dirty="0"/>
              <a:t>-Word of caution before we begin, we need to make sure we can distinguish between the distribution of the sample and the distribution of the sampling means.</a:t>
            </a:r>
          </a:p>
          <a:p>
            <a:endParaRPr lang="en-NZ" dirty="0"/>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7</a:t>
            </a:fld>
            <a:endParaRPr lang="en-AU"/>
          </a:p>
        </p:txBody>
      </p:sp>
    </p:spTree>
    <p:extLst>
      <p:ext uri="{BB962C8B-B14F-4D97-AF65-F5344CB8AC3E}">
        <p14:creationId xmlns:p14="http://schemas.microsoft.com/office/powerpoint/2010/main" val="1505847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NZ" dirty="0"/>
                  <a:t>-You have a population and take a sample. </a:t>
                </a:r>
              </a:p>
              <a:p>
                <a:r>
                  <a:rPr lang="en-NZ" dirty="0"/>
                  <a:t>-You take a sample and of size n and take the sample mean </a:t>
                </a:r>
                <a14:m>
                  <m:oMath xmlns:m="http://schemas.openxmlformats.org/officeDocument/2006/math">
                    <m:acc>
                      <m:accPr>
                        <m:chr m:val="̅"/>
                        <m:ctrlPr>
                          <a:rPr lang="en-NZ" b="0" i="1" smtClean="0">
                            <a:latin typeface="Cambria Math" panose="02040503050406030204" pitchFamily="18" charset="0"/>
                          </a:rPr>
                        </m:ctrlPr>
                      </m:accPr>
                      <m:e>
                        <m:r>
                          <a:rPr lang="en-NZ" b="0" i="1" smtClean="0">
                            <a:latin typeface="Cambria Math" panose="02040503050406030204" pitchFamily="18" charset="0"/>
                          </a:rPr>
                          <m:t>𝑥</m:t>
                        </m:r>
                      </m:e>
                    </m:acc>
                  </m:oMath>
                </a14:m>
                <a:r>
                  <a:rPr lang="en-NZ" dirty="0"/>
                  <a:t>.</a:t>
                </a:r>
              </a:p>
              <a:p>
                <a:r>
                  <a:rPr lang="en-NZ" dirty="0"/>
                  <a:t>-If you keep on taking samples of the same size you will begin to build up your sampling distribution.</a:t>
                </a:r>
              </a:p>
            </p:txBody>
          </p:sp>
        </mc:Choice>
        <mc:Fallback xmlns="">
          <p:sp>
            <p:nvSpPr>
              <p:cNvPr id="3" name="Notes Placeholder 2"/>
              <p:cNvSpPr>
                <a:spLocks noGrp="1"/>
              </p:cNvSpPr>
              <p:nvPr>
                <p:ph type="body" idx="1"/>
              </p:nvPr>
            </p:nvSpPr>
            <p:spPr/>
            <p:txBody>
              <a:bodyPr/>
              <a:lstStyle/>
              <a:p>
                <a:r>
                  <a:rPr lang="en-NZ" dirty="0"/>
                  <a:t>-You have a population and take a sample. </a:t>
                </a:r>
              </a:p>
              <a:p>
                <a:r>
                  <a:rPr lang="en-NZ" dirty="0"/>
                  <a:t>-You take a sample and of size n and take the sample mean </a:t>
                </a:r>
                <a:r>
                  <a:rPr lang="en-NZ" b="0" i="0">
                    <a:latin typeface="Cambria Math" panose="02040503050406030204" pitchFamily="18" charset="0"/>
                  </a:rPr>
                  <a:t>𝑥 ̅</a:t>
                </a:r>
                <a:r>
                  <a:rPr lang="en-NZ" dirty="0"/>
                  <a:t>.</a:t>
                </a:r>
              </a:p>
              <a:p>
                <a:r>
                  <a:rPr lang="en-NZ" dirty="0"/>
                  <a:t>-If you keep on taking samples of the same size you will begin to build up your sampling distribution.</a:t>
                </a:r>
              </a:p>
            </p:txBody>
          </p:sp>
        </mc:Fallback>
      </mc:AlternateContent>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8</a:t>
            </a:fld>
            <a:endParaRPr lang="en-AU"/>
          </a:p>
        </p:txBody>
      </p:sp>
    </p:spTree>
    <p:extLst>
      <p:ext uri="{BB962C8B-B14F-4D97-AF65-F5344CB8AC3E}">
        <p14:creationId xmlns:p14="http://schemas.microsoft.com/office/powerpoint/2010/main" val="3871146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6763"/>
            <a:ext cx="5119688" cy="3840162"/>
          </a:xfrm>
        </p:spPr>
      </p:sp>
      <p:sp>
        <p:nvSpPr>
          <p:cNvPr id="3" name="Notes Placeholder 2"/>
          <p:cNvSpPr>
            <a:spLocks noGrp="1"/>
          </p:cNvSpPr>
          <p:nvPr>
            <p:ph type="body" idx="1"/>
          </p:nvPr>
        </p:nvSpPr>
        <p:spPr/>
        <p:txBody>
          <a:bodyPr/>
          <a:lstStyle/>
          <a:p>
            <a:r>
              <a:rPr lang="en-NZ" dirty="0"/>
              <a:t>The data can be found in the</a:t>
            </a:r>
            <a:r>
              <a:rPr lang="en-NZ" baseline="0" dirty="0"/>
              <a:t> Excel file MilkVolAM2009.xlsx  on Stream.  This data is actual part of a larger study on milk production over the period of 2008 to 2010.</a:t>
            </a:r>
            <a:endParaRPr lang="en-NZ" dirty="0"/>
          </a:p>
          <a:p>
            <a:endParaRPr lang="en-AU"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NZ" sz="1200" b="0" i="1" spc="-5" dirty="0">
                <a:solidFill>
                  <a:srgbClr val="000000"/>
                </a:solidFill>
                <a:latin typeface="Calibri" panose="020F0502020204030204" pitchFamily="34" charset="0"/>
                <a:cs typeface="Calibri"/>
              </a:rPr>
              <a:t>Does the distribution appear to be normal?</a:t>
            </a:r>
            <a:endParaRPr lang="en-NZ" b="0" i="1" dirty="0"/>
          </a:p>
          <a:p>
            <a:r>
              <a:rPr lang="en-NZ" dirty="0"/>
              <a:t>Roughly, the histogram has that bell shape</a:t>
            </a:r>
            <a:r>
              <a:rPr lang="en-NZ" baseline="0" dirty="0"/>
              <a:t> and the Normal probability plot (aka the Normal Q-Q Plot) shows the points laying in a reasonably straight line. So yes it does appear to be normally distributed.</a:t>
            </a:r>
          </a:p>
          <a:p>
            <a:r>
              <a:rPr lang="en-NZ" baseline="0" dirty="0"/>
              <a:t>(Remember it doesn’t have to be completely perfect, because nothing is usually truly perfect, but it looks reasonable enough).</a:t>
            </a:r>
          </a:p>
          <a:p>
            <a:endParaRPr lang="en-NZ" dirty="0"/>
          </a:p>
        </p:txBody>
      </p:sp>
      <p:sp>
        <p:nvSpPr>
          <p:cNvPr id="4" name="Slide Number Placeholder 3"/>
          <p:cNvSpPr>
            <a:spLocks noGrp="1"/>
          </p:cNvSpPr>
          <p:nvPr>
            <p:ph type="sldNum" sz="quarter" idx="10"/>
          </p:nvPr>
        </p:nvSpPr>
        <p:spPr/>
        <p:txBody>
          <a:bodyPr/>
          <a:lstStyle/>
          <a:p>
            <a:pPr>
              <a:defRPr/>
            </a:pPr>
            <a:fld id="{5519227B-C427-4FD6-BFB9-EF55BE0F2DBF}" type="slidenum">
              <a:rPr lang="en-US" altLang="en-US" smtClean="0"/>
              <a:pPr>
                <a:defRPr/>
              </a:pPr>
              <a:t>10</a:t>
            </a:fld>
            <a:endParaRPr lang="en-US" altLang="en-US"/>
          </a:p>
        </p:txBody>
      </p:sp>
    </p:spTree>
    <p:extLst>
      <p:ext uri="{BB962C8B-B14F-4D97-AF65-F5344CB8AC3E}">
        <p14:creationId xmlns:p14="http://schemas.microsoft.com/office/powerpoint/2010/main" val="1420324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aseline="0" dirty="0"/>
              <a:t>Here we have three distributions: the distribution of the population, the distribution of the sample, and the sampling distribution. </a:t>
            </a:r>
          </a:p>
          <a:p>
            <a:r>
              <a:rPr lang="en-NZ" baseline="0" dirty="0"/>
              <a:t>-The sampling distribution at the bottom is made up of the sample means from the 1000 samples taken, each of size 10.</a:t>
            </a:r>
          </a:p>
          <a:p>
            <a:r>
              <a:rPr lang="en-NZ" baseline="0" dirty="0"/>
              <a:t>-The sample gives an idea of what the population looks like, as we have just pulled values from the population. But the sampling distribution is all about the sample means.</a:t>
            </a:r>
          </a:p>
          <a:p>
            <a:endParaRPr lang="en-NZ" dirty="0"/>
          </a:p>
        </p:txBody>
      </p:sp>
      <p:sp>
        <p:nvSpPr>
          <p:cNvPr id="4" name="Header Placeholder 3"/>
          <p:cNvSpPr>
            <a:spLocks noGrp="1"/>
          </p:cNvSpPr>
          <p:nvPr>
            <p:ph type="hdr" sz="quarter"/>
          </p:nvPr>
        </p:nvSpPr>
        <p:spPr/>
        <p:txBody>
          <a:bodyPr/>
          <a:lstStyle/>
          <a:p>
            <a:pPr>
              <a:defRPr/>
            </a:pPr>
            <a:r>
              <a:rPr lang="en-AU"/>
              <a:t>161.110 Introductory Business Statistics</a:t>
            </a:r>
          </a:p>
        </p:txBody>
      </p:sp>
      <p:sp>
        <p:nvSpPr>
          <p:cNvPr id="5" name="Slide Number Placeholder 4"/>
          <p:cNvSpPr>
            <a:spLocks noGrp="1"/>
          </p:cNvSpPr>
          <p:nvPr>
            <p:ph type="sldNum" sz="quarter" idx="5"/>
          </p:nvPr>
        </p:nvSpPr>
        <p:spPr/>
        <p:txBody>
          <a:bodyPr/>
          <a:lstStyle/>
          <a:p>
            <a:pPr>
              <a:defRPr/>
            </a:pPr>
            <a:fld id="{2006C1AD-01FE-4EE4-A308-EFAF4D5247DA}" type="slidenum">
              <a:rPr lang="en-AU" smtClean="0"/>
              <a:pPr>
                <a:defRPr/>
              </a:pPr>
              <a:t>11</a:t>
            </a:fld>
            <a:endParaRPr lang="en-AU"/>
          </a:p>
        </p:txBody>
      </p:sp>
    </p:spTree>
    <p:extLst>
      <p:ext uri="{BB962C8B-B14F-4D97-AF65-F5344CB8AC3E}">
        <p14:creationId xmlns:p14="http://schemas.microsoft.com/office/powerpoint/2010/main" val="233718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2699">
                  <a:spcBef>
                    <a:spcPts val="600"/>
                  </a:spcBef>
                  <a:spcAft>
                    <a:spcPts val="600"/>
                  </a:spcAft>
                  <a:buClr>
                    <a:srgbClr val="0032CC"/>
                  </a:buClr>
                  <a:tabLst>
                    <a:tab pos="142222" algn="l"/>
                  </a:tabLst>
                  <a:defRPr/>
                </a:pPr>
                <a:r>
                  <a:rPr lang="en-NZ" sz="1200" b="0" i="1" spc="-5" dirty="0">
                    <a:solidFill>
                      <a:srgbClr val="000000"/>
                    </a:solidFill>
                    <a:latin typeface="Calibri" panose="020F0502020204030204" pitchFamily="34" charset="0"/>
                    <a:cs typeface="Calibri"/>
                  </a:rPr>
                  <a:t>Is the mean of the Sampling Distribution the same as the mean of the population?</a:t>
                </a:r>
              </a:p>
              <a:p>
                <a:r>
                  <a:rPr lang="en-NZ" dirty="0"/>
                  <a:t>YES.</a:t>
                </a:r>
              </a:p>
              <a:p>
                <a:r>
                  <a:rPr lang="en-NZ" dirty="0"/>
                  <a:t>This is the first</a:t>
                </a:r>
                <a:r>
                  <a:rPr lang="en-NZ" baseline="0" dirty="0"/>
                  <a:t> property of the sampling distribution. The mean of all our sample means gives the population mean.</a:t>
                </a:r>
              </a:p>
              <a:p>
                <a:endParaRPr lang="en-NZ" baseline="0" dirty="0"/>
              </a:p>
              <a:p>
                <a:endParaRPr lang="en-NZ" baseline="0" dirty="0"/>
              </a:p>
              <a:p>
                <a:endParaRPr lang="en-GB" dirty="0"/>
              </a:p>
            </p:txBody>
          </p:sp>
        </mc:Choice>
        <mc:Fallback xmlns="">
          <p:sp>
            <p:nvSpPr>
              <p:cNvPr id="3" name="Notes Placeholder 2"/>
              <p:cNvSpPr>
                <a:spLocks noGrp="1"/>
              </p:cNvSpPr>
              <p:nvPr>
                <p:ph type="body" idx="1"/>
              </p:nvPr>
            </p:nvSpPr>
            <p:spPr/>
            <p:txBody>
              <a:bodyPr/>
              <a:lstStyle/>
              <a:p>
                <a:r>
                  <a:rPr lang="en-NZ" dirty="0"/>
                  <a:t>Answer:</a:t>
                </a:r>
              </a:p>
              <a:p>
                <a:r>
                  <a:rPr lang="en-NZ" dirty="0"/>
                  <a:t>YES!</a:t>
                </a:r>
              </a:p>
              <a:p>
                <a:r>
                  <a:rPr lang="en-NZ" dirty="0"/>
                  <a:t>This is the first</a:t>
                </a:r>
                <a:r>
                  <a:rPr lang="en-NZ" baseline="0" dirty="0"/>
                  <a:t> property of the sampling distribution. The mean of all our sample means gives the population mean.</a:t>
                </a:r>
              </a:p>
              <a:p>
                <a:r>
                  <a:rPr lang="en-NZ" baseline="0" dirty="0"/>
                  <a:t>(So theoretically the mean of all our possible sample means is the population mean).</a:t>
                </a:r>
              </a:p>
              <a:p>
                <a:r>
                  <a:rPr lang="en-NZ" baseline="0" dirty="0"/>
                  <a:t>In notation this looks like  </a:t>
                </a:r>
                <a:r>
                  <a:rPr lang="en-NZ" i="0" baseline="0" dirty="0">
                    <a:latin typeface="Cambria Math" panose="02040503050406030204" pitchFamily="18" charset="0"/>
                  </a:rPr>
                  <a:t>𝜇_𝑥 ̅ =𝜇</a:t>
                </a:r>
                <a:r>
                  <a:rPr lang="en-NZ" baseline="0" dirty="0"/>
                  <a:t>. This means the sample mean is an unbiased estimator.</a:t>
                </a:r>
              </a:p>
              <a:p>
                <a:endParaRPr lang="en-NZ" baseline="0" dirty="0"/>
              </a:p>
              <a:p>
                <a:r>
                  <a:rPr lang="en-NZ" baseline="0" dirty="0"/>
                  <a:t>Here we have three distributions: the distribution od the population, the distribution of the sample, and the sampling distribution. </a:t>
                </a:r>
              </a:p>
              <a:p>
                <a:r>
                  <a:rPr lang="en-NZ" baseline="0" dirty="0"/>
                  <a:t>-The sampling distribution at the bottom is made up of the sample means from the 1000 samples taken, each of size 10.</a:t>
                </a:r>
              </a:p>
              <a:p>
                <a:r>
                  <a:rPr lang="en-NZ" baseline="0" dirty="0"/>
                  <a:t>-The sample gives an idea of what the population looks like, as we have just pulled values from the population. But the sampling distribution is all about the sample means.</a:t>
                </a:r>
              </a:p>
              <a:p>
                <a:endParaRPr lang="en-NZ" baseline="0" dirty="0"/>
              </a:p>
              <a:p>
                <a:endParaRPr lang="en-GB" dirty="0"/>
              </a:p>
            </p:txBody>
          </p:sp>
        </mc:Fallback>
      </mc:AlternateContent>
      <p:sp>
        <p:nvSpPr>
          <p:cNvPr id="4" name="Header Placeholder 3"/>
          <p:cNvSpPr>
            <a:spLocks noGrp="1"/>
          </p:cNvSpPr>
          <p:nvPr>
            <p:ph type="hdr" sz="quarter" idx="10"/>
          </p:nvPr>
        </p:nvSpPr>
        <p:spPr/>
        <p:txBody>
          <a:bodyPr/>
          <a:lstStyle/>
          <a:p>
            <a:pPr>
              <a:defRPr/>
            </a:pPr>
            <a:r>
              <a:rPr lang="en-AU"/>
              <a:t>161.110 Introductory Business Statistics</a:t>
            </a:r>
          </a:p>
        </p:txBody>
      </p:sp>
      <p:sp>
        <p:nvSpPr>
          <p:cNvPr id="5" name="Slide Number Placeholder 4"/>
          <p:cNvSpPr>
            <a:spLocks noGrp="1"/>
          </p:cNvSpPr>
          <p:nvPr>
            <p:ph type="sldNum" sz="quarter" idx="11"/>
          </p:nvPr>
        </p:nvSpPr>
        <p:spPr/>
        <p:txBody>
          <a:bodyPr/>
          <a:lstStyle/>
          <a:p>
            <a:pPr>
              <a:defRPr/>
            </a:pPr>
            <a:fld id="{2006C1AD-01FE-4EE4-A308-EFAF4D5247DA}" type="slidenum">
              <a:rPr lang="en-AU" smtClean="0"/>
              <a:pPr>
                <a:defRPr/>
              </a:pPr>
              <a:t>12</a:t>
            </a:fld>
            <a:endParaRPr lang="en-AU"/>
          </a:p>
        </p:txBody>
      </p:sp>
    </p:spTree>
    <p:extLst>
      <p:ext uri="{BB962C8B-B14F-4D97-AF65-F5344CB8AC3E}">
        <p14:creationId xmlns:p14="http://schemas.microsoft.com/office/powerpoint/2010/main" val="1568680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32450" name="Group 2"/>
          <p:cNvGrpSpPr>
            <a:grpSpLocks/>
          </p:cNvGrpSpPr>
          <p:nvPr/>
        </p:nvGrpSpPr>
        <p:grpSpPr bwMode="auto">
          <a:xfrm>
            <a:off x="0" y="0"/>
            <a:ext cx="9144000" cy="6858000"/>
            <a:chOff x="0" y="0"/>
            <a:chExt cx="5760" cy="4320"/>
          </a:xfrm>
        </p:grpSpPr>
        <p:sp>
          <p:nvSpPr>
            <p:cNvPr id="232451"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altLang="en-US" sz="2400">
                <a:latin typeface="Times New Roman" panose="02020603050405020304" pitchFamily="18" charset="0"/>
              </a:endParaRPr>
            </a:p>
          </p:txBody>
        </p:sp>
        <p:sp>
          <p:nvSpPr>
            <p:cNvPr id="232452"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grpSp>
          <p:nvGrpSpPr>
            <p:cNvPr id="232453" name="Group 5"/>
            <p:cNvGrpSpPr>
              <a:grpSpLocks/>
            </p:cNvGrpSpPr>
            <p:nvPr/>
          </p:nvGrpSpPr>
          <p:grpSpPr bwMode="auto">
            <a:xfrm>
              <a:off x="0" y="672"/>
              <a:ext cx="1806" cy="1989"/>
              <a:chOff x="0" y="672"/>
              <a:chExt cx="1806" cy="1989"/>
            </a:xfrm>
          </p:grpSpPr>
          <p:sp>
            <p:nvSpPr>
              <p:cNvPr id="232454"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5"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6"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7"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8"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59"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60"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61"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62"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2463"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grpSp>
      </p:grpSp>
      <p:sp>
        <p:nvSpPr>
          <p:cNvPr id="232464" name="Rectangle 16"/>
          <p:cNvSpPr>
            <a:spLocks noGrp="1" noChangeArrowheads="1"/>
          </p:cNvSpPr>
          <p:nvPr>
            <p:ph type="dt" sz="half" idx="2"/>
          </p:nvPr>
        </p:nvSpPr>
        <p:spPr>
          <a:xfrm>
            <a:off x="457200" y="6248400"/>
            <a:ext cx="2133600" cy="457200"/>
          </a:xfrm>
        </p:spPr>
        <p:txBody>
          <a:bodyPr/>
          <a:lstStyle>
            <a:lvl1pPr>
              <a:defRPr/>
            </a:lvl1pPr>
          </a:lstStyle>
          <a:p>
            <a:fld id="{3FCF9F62-2292-4B65-B857-5D6A2444F935}" type="datetime5">
              <a:rPr lang="en-NZ" altLang="en-US" smtClean="0"/>
              <a:t>16-Jun-23</a:t>
            </a:fld>
            <a:endParaRPr lang="en-US" altLang="en-US"/>
          </a:p>
        </p:txBody>
      </p:sp>
      <p:sp>
        <p:nvSpPr>
          <p:cNvPr id="232465" name="Rectangle 17"/>
          <p:cNvSpPr>
            <a:spLocks noGrp="1" noChangeArrowheads="1"/>
          </p:cNvSpPr>
          <p:nvPr>
            <p:ph type="ftr" sz="quarter" idx="3"/>
          </p:nvPr>
        </p:nvSpPr>
        <p:spPr/>
        <p:txBody>
          <a:bodyPr/>
          <a:lstStyle>
            <a:lvl1pPr>
              <a:defRPr/>
            </a:lvl1pPr>
          </a:lstStyle>
          <a:p>
            <a:r>
              <a:rPr lang="en-US" altLang="en-US"/>
              <a:t>MC3020-2023</a:t>
            </a:r>
          </a:p>
        </p:txBody>
      </p:sp>
      <p:sp>
        <p:nvSpPr>
          <p:cNvPr id="232466" name="Rectangle 18"/>
          <p:cNvSpPr>
            <a:spLocks noGrp="1" noChangeArrowheads="1"/>
          </p:cNvSpPr>
          <p:nvPr>
            <p:ph type="sldNum" sz="quarter" idx="4"/>
          </p:nvPr>
        </p:nvSpPr>
        <p:spPr/>
        <p:txBody>
          <a:bodyPr/>
          <a:lstStyle>
            <a:lvl1pPr>
              <a:defRPr/>
            </a:lvl1pPr>
          </a:lstStyle>
          <a:p>
            <a:fld id="{46FACBC7-9AC4-4CF9-92DF-220F7A1A138D}" type="slidenum">
              <a:rPr lang="en-US" altLang="en-US"/>
              <a:pPr/>
              <a:t>‹#›</a:t>
            </a:fld>
            <a:endParaRPr lang="en-US" altLang="en-US"/>
          </a:p>
        </p:txBody>
      </p:sp>
      <p:sp>
        <p:nvSpPr>
          <p:cNvPr id="232467"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US" altLang="en-US" noProof="0"/>
              <a:t>Click to edit Master title style</a:t>
            </a:r>
          </a:p>
        </p:txBody>
      </p:sp>
      <p:sp>
        <p:nvSpPr>
          <p:cNvPr id="232468"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a:r>
              <a:rPr lang="en-US" altLang="en-US" noProof="0"/>
              <a:t>Click to edit Master subtitle style</a:t>
            </a:r>
          </a:p>
        </p:txBody>
      </p:sp>
    </p:spTree>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r>
              <a:rPr lang="en-US" altLang="en-US"/>
              <a:t>MC3020-2023</a:t>
            </a:r>
          </a:p>
        </p:txBody>
      </p:sp>
      <p:sp>
        <p:nvSpPr>
          <p:cNvPr id="5" name="Slide Number Placeholder 4"/>
          <p:cNvSpPr>
            <a:spLocks noGrp="1"/>
          </p:cNvSpPr>
          <p:nvPr>
            <p:ph type="sldNum" sz="quarter" idx="11"/>
          </p:nvPr>
        </p:nvSpPr>
        <p:spPr/>
        <p:txBody>
          <a:bodyPr/>
          <a:lstStyle>
            <a:lvl1pPr>
              <a:defRPr/>
            </a:lvl1pPr>
          </a:lstStyle>
          <a:p>
            <a:fld id="{21CD8B74-D1D2-4ED6-B0E1-127BB5197DDF}"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fld id="{9AFE4A3D-256A-440D-861E-F20DD265D303}" type="datetime5">
              <a:rPr lang="en-NZ" altLang="en-US" smtClean="0"/>
              <a:t>16-Jun-23</a:t>
            </a:fld>
            <a:endParaRPr lang="en-US" altLang="en-US"/>
          </a:p>
        </p:txBody>
      </p:sp>
    </p:spTree>
    <p:extLst>
      <p:ext uri="{BB962C8B-B14F-4D97-AF65-F5344CB8AC3E}">
        <p14:creationId xmlns:p14="http://schemas.microsoft.com/office/powerpoint/2010/main" val="1709018869"/>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r>
              <a:rPr lang="en-US" altLang="en-US"/>
              <a:t>MC3020-2023</a:t>
            </a:r>
          </a:p>
        </p:txBody>
      </p:sp>
      <p:sp>
        <p:nvSpPr>
          <p:cNvPr id="5" name="Slide Number Placeholder 4"/>
          <p:cNvSpPr>
            <a:spLocks noGrp="1"/>
          </p:cNvSpPr>
          <p:nvPr>
            <p:ph type="sldNum" sz="quarter" idx="11"/>
          </p:nvPr>
        </p:nvSpPr>
        <p:spPr/>
        <p:txBody>
          <a:bodyPr/>
          <a:lstStyle>
            <a:lvl1pPr>
              <a:defRPr/>
            </a:lvl1pPr>
          </a:lstStyle>
          <a:p>
            <a:fld id="{6E6ECCEF-F66E-4146-B7BF-26C6DA9BD975}"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fld id="{3B05C705-349C-41D2-89D2-C2539BE3122B}" type="datetime5">
              <a:rPr lang="en-NZ" altLang="en-US" smtClean="0"/>
              <a:t>16-Jun-23</a:t>
            </a:fld>
            <a:endParaRPr lang="en-US" altLang="en-US"/>
          </a:p>
        </p:txBody>
      </p:sp>
    </p:spTree>
    <p:extLst>
      <p:ext uri="{BB962C8B-B14F-4D97-AF65-F5344CB8AC3E}">
        <p14:creationId xmlns:p14="http://schemas.microsoft.com/office/powerpoint/2010/main" val="467016999"/>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en-GB"/>
          </a:p>
        </p:txBody>
      </p:sp>
      <p:sp>
        <p:nvSpPr>
          <p:cNvPr id="3" name="Online Image Placeholder 2"/>
          <p:cNvSpPr>
            <a:spLocks noGrp="1"/>
          </p:cNvSpPr>
          <p:nvPr>
            <p:ph type="clipArt" sz="half" idx="1"/>
          </p:nvPr>
        </p:nvSpPr>
        <p:spPr>
          <a:xfrm>
            <a:off x="457200" y="1981200"/>
            <a:ext cx="4038600" cy="3886200"/>
          </a:xfrm>
        </p:spPr>
        <p:txBody>
          <a:bodyPr/>
          <a:lstStyle/>
          <a:p>
            <a:endParaRPr lang="en-GB"/>
          </a:p>
        </p:txBody>
      </p:sp>
      <p:sp>
        <p:nvSpPr>
          <p:cNvPr id="4" name="Text Placeholder 3"/>
          <p:cNvSpPr>
            <a:spLocks noGrp="1"/>
          </p:cNvSpPr>
          <p:nvPr>
            <p:ph type="body" sz="half" idx="2"/>
          </p:nvPr>
        </p:nvSpPr>
        <p:spPr>
          <a:xfrm>
            <a:off x="4648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6" name="Slide Number Placeholder 5"/>
          <p:cNvSpPr>
            <a:spLocks noGrp="1"/>
          </p:cNvSpPr>
          <p:nvPr>
            <p:ph type="sldNum" sz="quarter" idx="11"/>
          </p:nvPr>
        </p:nvSpPr>
        <p:spPr>
          <a:xfrm>
            <a:off x="6553200" y="6248400"/>
            <a:ext cx="2133600" cy="457200"/>
          </a:xfrm>
        </p:spPr>
        <p:txBody>
          <a:bodyPr/>
          <a:lstStyle>
            <a:lvl1pPr>
              <a:defRPr/>
            </a:lvl1pPr>
          </a:lstStyle>
          <a:p>
            <a:fld id="{A93DBDB1-6C40-44CA-9B9E-27F026DD4644}" type="slidenum">
              <a:rPr lang="en-US" altLang="en-US"/>
              <a:pPr/>
              <a:t>‹#›</a:t>
            </a:fld>
            <a:endParaRPr lang="en-US" altLang="en-US"/>
          </a:p>
        </p:txBody>
      </p:sp>
      <p:sp>
        <p:nvSpPr>
          <p:cNvPr id="7" name="Date Placeholder 6"/>
          <p:cNvSpPr>
            <a:spLocks noGrp="1"/>
          </p:cNvSpPr>
          <p:nvPr>
            <p:ph type="dt" sz="half" idx="12"/>
          </p:nvPr>
        </p:nvSpPr>
        <p:spPr>
          <a:xfrm>
            <a:off x="457200" y="6245225"/>
            <a:ext cx="2133600" cy="476250"/>
          </a:xfrm>
        </p:spPr>
        <p:txBody>
          <a:bodyPr/>
          <a:lstStyle>
            <a:lvl1pPr>
              <a:defRPr/>
            </a:lvl1pPr>
          </a:lstStyle>
          <a:p>
            <a:fld id="{D0DBEEE2-561E-41FB-911B-0372F91F6E5B}" type="datetime5">
              <a:rPr lang="en-NZ" altLang="en-US" smtClean="0"/>
              <a:t>16-Jun-23</a:t>
            </a:fld>
            <a:endParaRPr lang="en-US" altLang="en-US"/>
          </a:p>
        </p:txBody>
      </p:sp>
    </p:spTree>
    <p:extLst>
      <p:ext uri="{BB962C8B-B14F-4D97-AF65-F5344CB8AC3E}">
        <p14:creationId xmlns:p14="http://schemas.microsoft.com/office/powerpoint/2010/main" val="1977970630"/>
      </p:ext>
    </p:extLst>
  </p:cSld>
  <p:clrMapOvr>
    <a:masterClrMapping/>
  </p:clrMapOvr>
  <p:transition spd="slow">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6" name="Slide Number Placeholder 5"/>
          <p:cNvSpPr>
            <a:spLocks noGrp="1"/>
          </p:cNvSpPr>
          <p:nvPr>
            <p:ph type="sldNum" sz="quarter" idx="11"/>
          </p:nvPr>
        </p:nvSpPr>
        <p:spPr>
          <a:xfrm>
            <a:off x="6553200" y="6248400"/>
            <a:ext cx="2133600" cy="457200"/>
          </a:xfrm>
        </p:spPr>
        <p:txBody>
          <a:bodyPr/>
          <a:lstStyle>
            <a:lvl1pPr>
              <a:defRPr/>
            </a:lvl1pPr>
          </a:lstStyle>
          <a:p>
            <a:fld id="{3B6F3C1D-C391-40BD-9715-8C0A9651F2A2}" type="slidenum">
              <a:rPr lang="en-US" altLang="en-US"/>
              <a:pPr/>
              <a:t>‹#›</a:t>
            </a:fld>
            <a:endParaRPr lang="en-US" altLang="en-US"/>
          </a:p>
        </p:txBody>
      </p:sp>
      <p:sp>
        <p:nvSpPr>
          <p:cNvPr id="7" name="Date Placeholder 6"/>
          <p:cNvSpPr>
            <a:spLocks noGrp="1"/>
          </p:cNvSpPr>
          <p:nvPr>
            <p:ph type="dt" sz="half" idx="12"/>
          </p:nvPr>
        </p:nvSpPr>
        <p:spPr>
          <a:xfrm>
            <a:off x="457200" y="6245225"/>
            <a:ext cx="2133600" cy="476250"/>
          </a:xfrm>
        </p:spPr>
        <p:txBody>
          <a:bodyPr/>
          <a:lstStyle>
            <a:lvl1pPr>
              <a:defRPr/>
            </a:lvl1pPr>
          </a:lstStyle>
          <a:p>
            <a:fld id="{F34BFD8F-528F-4CDC-A648-9793E819BCE8}" type="datetime5">
              <a:rPr lang="en-NZ" altLang="en-US" smtClean="0"/>
              <a:t>16-Jun-23</a:t>
            </a:fld>
            <a:endParaRPr lang="en-US" altLang="en-US"/>
          </a:p>
        </p:txBody>
      </p:sp>
    </p:spTree>
    <p:extLst>
      <p:ext uri="{BB962C8B-B14F-4D97-AF65-F5344CB8AC3E}">
        <p14:creationId xmlns:p14="http://schemas.microsoft.com/office/powerpoint/2010/main" val="1809290277"/>
      </p:ext>
    </p:extLst>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en-GB"/>
          </a:p>
        </p:txBody>
      </p:sp>
      <p:sp>
        <p:nvSpPr>
          <p:cNvPr id="3" name="Table Placeholder 2"/>
          <p:cNvSpPr>
            <a:spLocks noGrp="1"/>
          </p:cNvSpPr>
          <p:nvPr>
            <p:ph type="tbl" idx="1"/>
          </p:nvPr>
        </p:nvSpPr>
        <p:spPr>
          <a:xfrm>
            <a:off x="457200" y="1981200"/>
            <a:ext cx="8229600" cy="3886200"/>
          </a:xfrm>
        </p:spPr>
        <p:txBody>
          <a:bodyPr/>
          <a:lstStyle/>
          <a:p>
            <a:endParaRPr lang="en-GB"/>
          </a:p>
        </p:txBody>
      </p:sp>
      <p:sp>
        <p:nvSpPr>
          <p:cNvPr id="4" name="Footer Placeholder 3"/>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5" name="Slide Number Placeholder 4"/>
          <p:cNvSpPr>
            <a:spLocks noGrp="1"/>
          </p:cNvSpPr>
          <p:nvPr>
            <p:ph type="sldNum" sz="quarter" idx="11"/>
          </p:nvPr>
        </p:nvSpPr>
        <p:spPr>
          <a:xfrm>
            <a:off x="6553200" y="6248400"/>
            <a:ext cx="2133600" cy="457200"/>
          </a:xfrm>
        </p:spPr>
        <p:txBody>
          <a:bodyPr/>
          <a:lstStyle>
            <a:lvl1pPr>
              <a:defRPr/>
            </a:lvl1pPr>
          </a:lstStyle>
          <a:p>
            <a:fld id="{209E575E-3AFF-4E04-ADC3-8A015938AF5D}" type="slidenum">
              <a:rPr lang="en-US" altLang="en-US"/>
              <a:pPr/>
              <a:t>‹#›</a:t>
            </a:fld>
            <a:endParaRPr lang="en-US" altLang="en-US"/>
          </a:p>
        </p:txBody>
      </p:sp>
      <p:sp>
        <p:nvSpPr>
          <p:cNvPr id="6" name="Date Placeholder 5"/>
          <p:cNvSpPr>
            <a:spLocks noGrp="1"/>
          </p:cNvSpPr>
          <p:nvPr>
            <p:ph type="dt" sz="half" idx="12"/>
          </p:nvPr>
        </p:nvSpPr>
        <p:spPr>
          <a:xfrm>
            <a:off x="457200" y="6245225"/>
            <a:ext cx="2133600" cy="476250"/>
          </a:xfrm>
        </p:spPr>
        <p:txBody>
          <a:bodyPr/>
          <a:lstStyle>
            <a:lvl1pPr>
              <a:defRPr/>
            </a:lvl1pPr>
          </a:lstStyle>
          <a:p>
            <a:fld id="{52CF9790-7E7D-4BA3-BD8C-710F923A118E}" type="datetime5">
              <a:rPr lang="en-NZ" altLang="en-US" smtClean="0"/>
              <a:t>16-Jun-23</a:t>
            </a:fld>
            <a:endParaRPr lang="en-US" altLang="en-US"/>
          </a:p>
        </p:txBody>
      </p:sp>
    </p:spTree>
    <p:extLst>
      <p:ext uri="{BB962C8B-B14F-4D97-AF65-F5344CB8AC3E}">
        <p14:creationId xmlns:p14="http://schemas.microsoft.com/office/powerpoint/2010/main" val="1890181093"/>
      </p:ext>
    </p:extLst>
  </p:cSld>
  <p:clrMapOvr>
    <a:masterClrMapping/>
  </p:clrMapOvr>
  <p:transition spd="slow">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endParaRPr lang="en-GB"/>
          </a:p>
        </p:txBody>
      </p:sp>
      <p:sp>
        <p:nvSpPr>
          <p:cNvPr id="3" name="Content Placeholder 2"/>
          <p:cNvSpPr>
            <a:spLocks noGrp="1"/>
          </p:cNvSpPr>
          <p:nvPr>
            <p:ph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9812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40005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7" name="Slide Number Placeholder 6"/>
          <p:cNvSpPr>
            <a:spLocks noGrp="1"/>
          </p:cNvSpPr>
          <p:nvPr>
            <p:ph type="sldNum" sz="quarter" idx="11"/>
          </p:nvPr>
        </p:nvSpPr>
        <p:spPr>
          <a:xfrm>
            <a:off x="6553200" y="6248400"/>
            <a:ext cx="2133600" cy="457200"/>
          </a:xfrm>
        </p:spPr>
        <p:txBody>
          <a:bodyPr/>
          <a:lstStyle>
            <a:lvl1pPr>
              <a:defRPr/>
            </a:lvl1pPr>
          </a:lstStyle>
          <a:p>
            <a:fld id="{1A8FC9FB-8EF6-4BAB-A921-4F63933D8E5E}" type="slidenum">
              <a:rPr lang="en-US" altLang="en-US"/>
              <a:pPr/>
              <a:t>‹#›</a:t>
            </a:fld>
            <a:endParaRPr lang="en-US" altLang="en-US"/>
          </a:p>
        </p:txBody>
      </p:sp>
      <p:sp>
        <p:nvSpPr>
          <p:cNvPr id="8" name="Date Placeholder 7"/>
          <p:cNvSpPr>
            <a:spLocks noGrp="1"/>
          </p:cNvSpPr>
          <p:nvPr>
            <p:ph type="dt" sz="half" idx="12"/>
          </p:nvPr>
        </p:nvSpPr>
        <p:spPr>
          <a:xfrm>
            <a:off x="457200" y="6245225"/>
            <a:ext cx="2133600" cy="476250"/>
          </a:xfrm>
        </p:spPr>
        <p:txBody>
          <a:bodyPr/>
          <a:lstStyle>
            <a:lvl1pPr>
              <a:defRPr/>
            </a:lvl1pPr>
          </a:lstStyle>
          <a:p>
            <a:fld id="{166D724C-7204-4003-95B7-0648379484C4}" type="datetime5">
              <a:rPr lang="en-NZ" altLang="en-US" smtClean="0"/>
              <a:t>16-Jun-23</a:t>
            </a:fld>
            <a:endParaRPr lang="en-US" altLang="en-US"/>
          </a:p>
        </p:txBody>
      </p:sp>
    </p:spTree>
    <p:extLst>
      <p:ext uri="{BB962C8B-B14F-4D97-AF65-F5344CB8AC3E}">
        <p14:creationId xmlns:p14="http://schemas.microsoft.com/office/powerpoint/2010/main" val="169635651"/>
      </p:ext>
    </p:extLst>
  </p:cSld>
  <p:clrMapOvr>
    <a:masterClrMapping/>
  </p:clrMapOvr>
  <p:transition spd="slow">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457200"/>
            <a:ext cx="82296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Footer Placeholder 2"/>
          <p:cNvSpPr>
            <a:spLocks noGrp="1"/>
          </p:cNvSpPr>
          <p:nvPr>
            <p:ph type="ftr" sz="quarter" idx="10"/>
          </p:nvPr>
        </p:nvSpPr>
        <p:spPr>
          <a:xfrm>
            <a:off x="3124200" y="6248400"/>
            <a:ext cx="2895600" cy="457200"/>
          </a:xfrm>
        </p:spPr>
        <p:txBody>
          <a:bodyPr/>
          <a:lstStyle>
            <a:lvl1pPr>
              <a:defRPr/>
            </a:lvl1pPr>
          </a:lstStyle>
          <a:p>
            <a:r>
              <a:rPr lang="en-US" altLang="en-US"/>
              <a:t>MC3020-2023</a:t>
            </a:r>
          </a:p>
        </p:txBody>
      </p:sp>
      <p:sp>
        <p:nvSpPr>
          <p:cNvPr id="4" name="Slide Number Placeholder 3"/>
          <p:cNvSpPr>
            <a:spLocks noGrp="1"/>
          </p:cNvSpPr>
          <p:nvPr>
            <p:ph type="sldNum" sz="quarter" idx="11"/>
          </p:nvPr>
        </p:nvSpPr>
        <p:spPr>
          <a:xfrm>
            <a:off x="6553200" y="6248400"/>
            <a:ext cx="2133600" cy="457200"/>
          </a:xfrm>
        </p:spPr>
        <p:txBody>
          <a:bodyPr/>
          <a:lstStyle>
            <a:lvl1pPr>
              <a:defRPr/>
            </a:lvl1pPr>
          </a:lstStyle>
          <a:p>
            <a:fld id="{26BFB1DE-FEA4-49BC-A980-ABA47CDDE98F}" type="slidenum">
              <a:rPr lang="en-US" altLang="en-US"/>
              <a:pPr/>
              <a:t>‹#›</a:t>
            </a:fld>
            <a:endParaRPr lang="en-US" altLang="en-US"/>
          </a:p>
        </p:txBody>
      </p:sp>
      <p:sp>
        <p:nvSpPr>
          <p:cNvPr id="5" name="Date Placeholder 4"/>
          <p:cNvSpPr>
            <a:spLocks noGrp="1"/>
          </p:cNvSpPr>
          <p:nvPr>
            <p:ph type="dt" sz="half" idx="12"/>
          </p:nvPr>
        </p:nvSpPr>
        <p:spPr>
          <a:xfrm>
            <a:off x="457200" y="6245225"/>
            <a:ext cx="2133600" cy="476250"/>
          </a:xfrm>
        </p:spPr>
        <p:txBody>
          <a:bodyPr/>
          <a:lstStyle>
            <a:lvl1pPr>
              <a:defRPr/>
            </a:lvl1pPr>
          </a:lstStyle>
          <a:p>
            <a:fld id="{8CD19F18-A893-429A-8D19-0F9949798289}" type="datetime5">
              <a:rPr lang="en-NZ" altLang="en-US" smtClean="0"/>
              <a:t>16-Jun-23</a:t>
            </a:fld>
            <a:endParaRPr lang="en-US" altLang="en-US"/>
          </a:p>
        </p:txBody>
      </p:sp>
    </p:spTree>
    <p:extLst>
      <p:ext uri="{BB962C8B-B14F-4D97-AF65-F5344CB8AC3E}">
        <p14:creationId xmlns:p14="http://schemas.microsoft.com/office/powerpoint/2010/main" val="3934457488"/>
      </p:ext>
    </p:extLst>
  </p:cSld>
  <p:clrMapOvr>
    <a:masterClrMapping/>
  </p:clrMapOvr>
  <p:transition spd="slow">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95288" y="188913"/>
            <a:ext cx="6400800" cy="1447800"/>
          </a:xfrm>
        </p:spPr>
        <p:txBody>
          <a:bodyPr/>
          <a:lstStyle/>
          <a:p>
            <a:r>
              <a:rPr lang="en-US"/>
              <a:t>Click to edit Master title style</a:t>
            </a:r>
            <a:endParaRPr lang="en-NZ"/>
          </a:p>
        </p:txBody>
      </p:sp>
      <p:sp>
        <p:nvSpPr>
          <p:cNvPr id="3" name="Text Placeholder 2"/>
          <p:cNvSpPr>
            <a:spLocks noGrp="1"/>
          </p:cNvSpPr>
          <p:nvPr>
            <p:ph type="body" sz="half" idx="1"/>
          </p:nvPr>
        </p:nvSpPr>
        <p:spPr>
          <a:xfrm>
            <a:off x="539750" y="1981200"/>
            <a:ext cx="3775075"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quarter" idx="2"/>
          </p:nvPr>
        </p:nvSpPr>
        <p:spPr>
          <a:xfrm>
            <a:off x="4467225" y="1981200"/>
            <a:ext cx="3776663" cy="194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Content Placeholder 4"/>
          <p:cNvSpPr>
            <a:spLocks noGrp="1"/>
          </p:cNvSpPr>
          <p:nvPr>
            <p:ph sz="quarter" idx="3"/>
          </p:nvPr>
        </p:nvSpPr>
        <p:spPr>
          <a:xfrm>
            <a:off x="4467225" y="4076700"/>
            <a:ext cx="3776663" cy="194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399186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r>
              <a:rPr lang="en-US" altLang="en-US"/>
              <a:t>MC3020-2023</a:t>
            </a:r>
          </a:p>
        </p:txBody>
      </p:sp>
      <p:sp>
        <p:nvSpPr>
          <p:cNvPr id="5" name="Slide Number Placeholder 4"/>
          <p:cNvSpPr>
            <a:spLocks noGrp="1"/>
          </p:cNvSpPr>
          <p:nvPr>
            <p:ph type="sldNum" sz="quarter" idx="11"/>
          </p:nvPr>
        </p:nvSpPr>
        <p:spPr/>
        <p:txBody>
          <a:bodyPr/>
          <a:lstStyle>
            <a:lvl1pPr>
              <a:defRPr/>
            </a:lvl1pPr>
          </a:lstStyle>
          <a:p>
            <a:fld id="{E6D38F6D-B68C-43EA-8D93-D9BC679B8240}"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fld id="{1BBB7E51-FC04-4DA9-B3B2-24AD6E26C4B2}" type="datetime5">
              <a:rPr lang="en-NZ" altLang="en-US" smtClean="0"/>
              <a:t>16-Jun-23</a:t>
            </a:fld>
            <a:endParaRPr lang="en-US" altLang="en-US"/>
          </a:p>
        </p:txBody>
      </p:sp>
    </p:spTree>
    <p:extLst>
      <p:ext uri="{BB962C8B-B14F-4D97-AF65-F5344CB8AC3E}">
        <p14:creationId xmlns:p14="http://schemas.microsoft.com/office/powerpoint/2010/main" val="2924412506"/>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en-US" altLang="en-US"/>
              <a:t>MC3020-2023</a:t>
            </a:r>
          </a:p>
        </p:txBody>
      </p:sp>
      <p:sp>
        <p:nvSpPr>
          <p:cNvPr id="5" name="Slide Number Placeholder 4"/>
          <p:cNvSpPr>
            <a:spLocks noGrp="1"/>
          </p:cNvSpPr>
          <p:nvPr>
            <p:ph type="sldNum" sz="quarter" idx="11"/>
          </p:nvPr>
        </p:nvSpPr>
        <p:spPr/>
        <p:txBody>
          <a:bodyPr/>
          <a:lstStyle>
            <a:lvl1pPr>
              <a:defRPr/>
            </a:lvl1pPr>
          </a:lstStyle>
          <a:p>
            <a:fld id="{9FCF567E-7C9D-45A9-A878-AF2E3ECC93BE}" type="slidenum">
              <a:rPr lang="en-US" altLang="en-US"/>
              <a:pPr/>
              <a:t>‹#›</a:t>
            </a:fld>
            <a:endParaRPr lang="en-US" altLang="en-US"/>
          </a:p>
        </p:txBody>
      </p:sp>
      <p:sp>
        <p:nvSpPr>
          <p:cNvPr id="6" name="Date Placeholder 5"/>
          <p:cNvSpPr>
            <a:spLocks noGrp="1"/>
          </p:cNvSpPr>
          <p:nvPr>
            <p:ph type="dt" sz="half" idx="12"/>
          </p:nvPr>
        </p:nvSpPr>
        <p:spPr/>
        <p:txBody>
          <a:bodyPr/>
          <a:lstStyle>
            <a:lvl1pPr>
              <a:defRPr/>
            </a:lvl1pPr>
          </a:lstStyle>
          <a:p>
            <a:fld id="{B136C73D-B9BC-4B8D-84D0-0EE93E631875}" type="datetime5">
              <a:rPr lang="en-NZ" altLang="en-US" smtClean="0"/>
              <a:t>16-Jun-23</a:t>
            </a:fld>
            <a:endParaRPr lang="en-US" altLang="en-US"/>
          </a:p>
        </p:txBody>
      </p:sp>
    </p:spTree>
    <p:extLst>
      <p:ext uri="{BB962C8B-B14F-4D97-AF65-F5344CB8AC3E}">
        <p14:creationId xmlns:p14="http://schemas.microsoft.com/office/powerpoint/2010/main" val="2927052548"/>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p:txBody>
          <a:bodyPr/>
          <a:lstStyle>
            <a:lvl1pPr>
              <a:defRPr/>
            </a:lvl1pPr>
          </a:lstStyle>
          <a:p>
            <a:r>
              <a:rPr lang="en-US" altLang="en-US"/>
              <a:t>MC3020-2023</a:t>
            </a:r>
          </a:p>
        </p:txBody>
      </p:sp>
      <p:sp>
        <p:nvSpPr>
          <p:cNvPr id="6" name="Slide Number Placeholder 5"/>
          <p:cNvSpPr>
            <a:spLocks noGrp="1"/>
          </p:cNvSpPr>
          <p:nvPr>
            <p:ph type="sldNum" sz="quarter" idx="11"/>
          </p:nvPr>
        </p:nvSpPr>
        <p:spPr/>
        <p:txBody>
          <a:bodyPr/>
          <a:lstStyle>
            <a:lvl1pPr>
              <a:defRPr/>
            </a:lvl1pPr>
          </a:lstStyle>
          <a:p>
            <a:fld id="{2317439B-B8D4-4068-A482-9BF416BA0952}" type="slidenum">
              <a:rPr lang="en-US" altLang="en-US"/>
              <a:pPr/>
              <a:t>‹#›</a:t>
            </a:fld>
            <a:endParaRPr lang="en-US" altLang="en-US"/>
          </a:p>
        </p:txBody>
      </p:sp>
      <p:sp>
        <p:nvSpPr>
          <p:cNvPr id="7" name="Date Placeholder 6"/>
          <p:cNvSpPr>
            <a:spLocks noGrp="1"/>
          </p:cNvSpPr>
          <p:nvPr>
            <p:ph type="dt" sz="half" idx="12"/>
          </p:nvPr>
        </p:nvSpPr>
        <p:spPr/>
        <p:txBody>
          <a:bodyPr/>
          <a:lstStyle>
            <a:lvl1pPr>
              <a:defRPr/>
            </a:lvl1pPr>
          </a:lstStyle>
          <a:p>
            <a:fld id="{4D564E83-69BA-4F11-9212-D102717C14F1}" type="datetime5">
              <a:rPr lang="en-NZ" altLang="en-US" smtClean="0"/>
              <a:t>16-Jun-23</a:t>
            </a:fld>
            <a:endParaRPr lang="en-US" altLang="en-US"/>
          </a:p>
        </p:txBody>
      </p:sp>
    </p:spTree>
    <p:extLst>
      <p:ext uri="{BB962C8B-B14F-4D97-AF65-F5344CB8AC3E}">
        <p14:creationId xmlns:p14="http://schemas.microsoft.com/office/powerpoint/2010/main" val="3702373958"/>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6"/>
          <p:cNvSpPr>
            <a:spLocks noGrp="1"/>
          </p:cNvSpPr>
          <p:nvPr>
            <p:ph type="ftr" sz="quarter" idx="10"/>
          </p:nvPr>
        </p:nvSpPr>
        <p:spPr/>
        <p:txBody>
          <a:bodyPr/>
          <a:lstStyle>
            <a:lvl1pPr>
              <a:defRPr/>
            </a:lvl1pPr>
          </a:lstStyle>
          <a:p>
            <a:r>
              <a:rPr lang="en-US" altLang="en-US"/>
              <a:t>MC3020-2023</a:t>
            </a:r>
          </a:p>
        </p:txBody>
      </p:sp>
      <p:sp>
        <p:nvSpPr>
          <p:cNvPr id="8" name="Slide Number Placeholder 7"/>
          <p:cNvSpPr>
            <a:spLocks noGrp="1"/>
          </p:cNvSpPr>
          <p:nvPr>
            <p:ph type="sldNum" sz="quarter" idx="11"/>
          </p:nvPr>
        </p:nvSpPr>
        <p:spPr/>
        <p:txBody>
          <a:bodyPr/>
          <a:lstStyle>
            <a:lvl1pPr>
              <a:defRPr/>
            </a:lvl1pPr>
          </a:lstStyle>
          <a:p>
            <a:fld id="{7DBF4C09-66B6-4F7B-8E88-17DC2B889C1C}" type="slidenum">
              <a:rPr lang="en-US" altLang="en-US"/>
              <a:pPr/>
              <a:t>‹#›</a:t>
            </a:fld>
            <a:endParaRPr lang="en-US" altLang="en-US"/>
          </a:p>
        </p:txBody>
      </p:sp>
      <p:sp>
        <p:nvSpPr>
          <p:cNvPr id="9" name="Date Placeholder 8"/>
          <p:cNvSpPr>
            <a:spLocks noGrp="1"/>
          </p:cNvSpPr>
          <p:nvPr>
            <p:ph type="dt" sz="half" idx="12"/>
          </p:nvPr>
        </p:nvSpPr>
        <p:spPr/>
        <p:txBody>
          <a:bodyPr/>
          <a:lstStyle>
            <a:lvl1pPr>
              <a:defRPr/>
            </a:lvl1pPr>
          </a:lstStyle>
          <a:p>
            <a:fld id="{4DFCC678-0A19-47B3-9BFA-B06B1616BFA4}" type="datetime5">
              <a:rPr lang="en-NZ" altLang="en-US" smtClean="0"/>
              <a:t>16-Jun-23</a:t>
            </a:fld>
            <a:endParaRPr lang="en-US" altLang="en-US"/>
          </a:p>
        </p:txBody>
      </p:sp>
    </p:spTree>
    <p:extLst>
      <p:ext uri="{BB962C8B-B14F-4D97-AF65-F5344CB8AC3E}">
        <p14:creationId xmlns:p14="http://schemas.microsoft.com/office/powerpoint/2010/main" val="4173185217"/>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lvl1pPr>
              <a:defRPr/>
            </a:lvl1pPr>
          </a:lstStyle>
          <a:p>
            <a:r>
              <a:rPr lang="en-US" altLang="en-US"/>
              <a:t>MC3020-2023</a:t>
            </a:r>
          </a:p>
        </p:txBody>
      </p:sp>
      <p:sp>
        <p:nvSpPr>
          <p:cNvPr id="4" name="Slide Number Placeholder 3"/>
          <p:cNvSpPr>
            <a:spLocks noGrp="1"/>
          </p:cNvSpPr>
          <p:nvPr>
            <p:ph type="sldNum" sz="quarter" idx="11"/>
          </p:nvPr>
        </p:nvSpPr>
        <p:spPr/>
        <p:txBody>
          <a:bodyPr/>
          <a:lstStyle>
            <a:lvl1pPr>
              <a:defRPr/>
            </a:lvl1pPr>
          </a:lstStyle>
          <a:p>
            <a:fld id="{49253CF5-FA32-4769-9BA5-33B0DAF44C45}" type="slidenum">
              <a:rPr lang="en-US" altLang="en-US"/>
              <a:pPr/>
              <a:t>‹#›</a:t>
            </a:fld>
            <a:endParaRPr lang="en-US" altLang="en-US"/>
          </a:p>
        </p:txBody>
      </p:sp>
      <p:sp>
        <p:nvSpPr>
          <p:cNvPr id="5" name="Date Placeholder 4"/>
          <p:cNvSpPr>
            <a:spLocks noGrp="1"/>
          </p:cNvSpPr>
          <p:nvPr>
            <p:ph type="dt" sz="half" idx="12"/>
          </p:nvPr>
        </p:nvSpPr>
        <p:spPr/>
        <p:txBody>
          <a:bodyPr/>
          <a:lstStyle>
            <a:lvl1pPr>
              <a:defRPr/>
            </a:lvl1pPr>
          </a:lstStyle>
          <a:p>
            <a:fld id="{1CA30C21-F4EA-42A6-84EE-0DEB93C63D17}" type="datetime5">
              <a:rPr lang="en-NZ" altLang="en-US" smtClean="0"/>
              <a:t>16-Jun-23</a:t>
            </a:fld>
            <a:endParaRPr lang="en-US" altLang="en-US"/>
          </a:p>
        </p:txBody>
      </p:sp>
    </p:spTree>
    <p:extLst>
      <p:ext uri="{BB962C8B-B14F-4D97-AF65-F5344CB8AC3E}">
        <p14:creationId xmlns:p14="http://schemas.microsoft.com/office/powerpoint/2010/main" val="1219797539"/>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ltLang="en-US"/>
              <a:t>MC3020-2023</a:t>
            </a:r>
          </a:p>
        </p:txBody>
      </p:sp>
      <p:sp>
        <p:nvSpPr>
          <p:cNvPr id="3" name="Slide Number Placeholder 2"/>
          <p:cNvSpPr>
            <a:spLocks noGrp="1"/>
          </p:cNvSpPr>
          <p:nvPr>
            <p:ph type="sldNum" sz="quarter" idx="11"/>
          </p:nvPr>
        </p:nvSpPr>
        <p:spPr/>
        <p:txBody>
          <a:bodyPr/>
          <a:lstStyle>
            <a:lvl1pPr>
              <a:defRPr/>
            </a:lvl1pPr>
          </a:lstStyle>
          <a:p>
            <a:fld id="{CB44941B-03A8-4F22-A2AE-E5D7485F0B41}" type="slidenum">
              <a:rPr lang="en-US" altLang="en-US"/>
              <a:pPr/>
              <a:t>‹#›</a:t>
            </a:fld>
            <a:endParaRPr lang="en-US" altLang="en-US"/>
          </a:p>
        </p:txBody>
      </p:sp>
      <p:sp>
        <p:nvSpPr>
          <p:cNvPr id="4" name="Date Placeholder 3"/>
          <p:cNvSpPr>
            <a:spLocks noGrp="1"/>
          </p:cNvSpPr>
          <p:nvPr>
            <p:ph type="dt" sz="half" idx="12"/>
          </p:nvPr>
        </p:nvSpPr>
        <p:spPr/>
        <p:txBody>
          <a:bodyPr/>
          <a:lstStyle>
            <a:lvl1pPr>
              <a:defRPr/>
            </a:lvl1pPr>
          </a:lstStyle>
          <a:p>
            <a:fld id="{2D457E50-CD41-491B-A2C7-6ECF5CA47DEB}" type="datetime5">
              <a:rPr lang="en-NZ" altLang="en-US" smtClean="0"/>
              <a:t>16-Jun-23</a:t>
            </a:fld>
            <a:endParaRPr lang="en-US" altLang="en-US"/>
          </a:p>
        </p:txBody>
      </p:sp>
    </p:spTree>
    <p:extLst>
      <p:ext uri="{BB962C8B-B14F-4D97-AF65-F5344CB8AC3E}">
        <p14:creationId xmlns:p14="http://schemas.microsoft.com/office/powerpoint/2010/main" val="3112601486"/>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a:t>MC3020-2023</a:t>
            </a:r>
          </a:p>
        </p:txBody>
      </p:sp>
      <p:sp>
        <p:nvSpPr>
          <p:cNvPr id="6" name="Slide Number Placeholder 5"/>
          <p:cNvSpPr>
            <a:spLocks noGrp="1"/>
          </p:cNvSpPr>
          <p:nvPr>
            <p:ph type="sldNum" sz="quarter" idx="11"/>
          </p:nvPr>
        </p:nvSpPr>
        <p:spPr/>
        <p:txBody>
          <a:bodyPr/>
          <a:lstStyle>
            <a:lvl1pPr>
              <a:defRPr/>
            </a:lvl1pPr>
          </a:lstStyle>
          <a:p>
            <a:fld id="{59DF5458-2C5C-48D6-9F80-5370C93EA722}" type="slidenum">
              <a:rPr lang="en-US" altLang="en-US"/>
              <a:pPr/>
              <a:t>‹#›</a:t>
            </a:fld>
            <a:endParaRPr lang="en-US" altLang="en-US"/>
          </a:p>
        </p:txBody>
      </p:sp>
      <p:sp>
        <p:nvSpPr>
          <p:cNvPr id="7" name="Date Placeholder 6"/>
          <p:cNvSpPr>
            <a:spLocks noGrp="1"/>
          </p:cNvSpPr>
          <p:nvPr>
            <p:ph type="dt" sz="half" idx="12"/>
          </p:nvPr>
        </p:nvSpPr>
        <p:spPr/>
        <p:txBody>
          <a:bodyPr/>
          <a:lstStyle>
            <a:lvl1pPr>
              <a:defRPr/>
            </a:lvl1pPr>
          </a:lstStyle>
          <a:p>
            <a:fld id="{6390CF27-9187-4DA6-B3DF-DD13DFC33EF1}" type="datetime5">
              <a:rPr lang="en-NZ" altLang="en-US" smtClean="0"/>
              <a:t>16-Jun-23</a:t>
            </a:fld>
            <a:endParaRPr lang="en-US" altLang="en-US"/>
          </a:p>
        </p:txBody>
      </p:sp>
    </p:spTree>
    <p:extLst>
      <p:ext uri="{BB962C8B-B14F-4D97-AF65-F5344CB8AC3E}">
        <p14:creationId xmlns:p14="http://schemas.microsoft.com/office/powerpoint/2010/main" val="2581060484"/>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a:t>MC3020-2023</a:t>
            </a:r>
          </a:p>
        </p:txBody>
      </p:sp>
      <p:sp>
        <p:nvSpPr>
          <p:cNvPr id="6" name="Slide Number Placeholder 5"/>
          <p:cNvSpPr>
            <a:spLocks noGrp="1"/>
          </p:cNvSpPr>
          <p:nvPr>
            <p:ph type="sldNum" sz="quarter" idx="11"/>
          </p:nvPr>
        </p:nvSpPr>
        <p:spPr/>
        <p:txBody>
          <a:bodyPr/>
          <a:lstStyle>
            <a:lvl1pPr>
              <a:defRPr/>
            </a:lvl1pPr>
          </a:lstStyle>
          <a:p>
            <a:fld id="{428D28FC-CAE9-4A71-A2DF-7C64EB12ED88}" type="slidenum">
              <a:rPr lang="en-US" altLang="en-US"/>
              <a:pPr/>
              <a:t>‹#›</a:t>
            </a:fld>
            <a:endParaRPr lang="en-US" altLang="en-US"/>
          </a:p>
        </p:txBody>
      </p:sp>
      <p:sp>
        <p:nvSpPr>
          <p:cNvPr id="7" name="Date Placeholder 6"/>
          <p:cNvSpPr>
            <a:spLocks noGrp="1"/>
          </p:cNvSpPr>
          <p:nvPr>
            <p:ph type="dt" sz="half" idx="12"/>
          </p:nvPr>
        </p:nvSpPr>
        <p:spPr/>
        <p:txBody>
          <a:bodyPr/>
          <a:lstStyle>
            <a:lvl1pPr>
              <a:defRPr/>
            </a:lvl1pPr>
          </a:lstStyle>
          <a:p>
            <a:fld id="{60695207-1F12-4ACD-BB23-349C6534DD38}" type="datetime5">
              <a:rPr lang="en-NZ" altLang="en-US" smtClean="0"/>
              <a:t>16-Jun-23</a:t>
            </a:fld>
            <a:endParaRPr lang="en-US" altLang="en-US"/>
          </a:p>
        </p:txBody>
      </p:sp>
    </p:spTree>
    <p:extLst>
      <p:ext uri="{BB962C8B-B14F-4D97-AF65-F5344CB8AC3E}">
        <p14:creationId xmlns:p14="http://schemas.microsoft.com/office/powerpoint/2010/main" val="990104695"/>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1426" name="Rectangle 2"/>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vl1pPr>
          </a:lstStyle>
          <a:p>
            <a:r>
              <a:rPr lang="en-US" altLang="en-US"/>
              <a:t>MC3020-2023</a:t>
            </a:r>
          </a:p>
        </p:txBody>
      </p:sp>
      <p:sp>
        <p:nvSpPr>
          <p:cNvPr id="231427" name="Rectangle 3"/>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Black" panose="020B0A04020102020204" pitchFamily="34" charset="0"/>
              </a:defRPr>
            </a:lvl1pPr>
          </a:lstStyle>
          <a:p>
            <a:fld id="{7682C116-D56F-4BD6-91DD-BD1559D62434}" type="slidenum">
              <a:rPr lang="en-US" altLang="en-US"/>
              <a:pPr/>
              <a:t>‹#›</a:t>
            </a:fld>
            <a:endParaRPr lang="en-US" altLang="en-US"/>
          </a:p>
        </p:txBody>
      </p:sp>
      <p:grpSp>
        <p:nvGrpSpPr>
          <p:cNvPr id="231428" name="Group 4"/>
          <p:cNvGrpSpPr>
            <a:grpSpLocks/>
          </p:cNvGrpSpPr>
          <p:nvPr/>
        </p:nvGrpSpPr>
        <p:grpSpPr bwMode="auto">
          <a:xfrm>
            <a:off x="0" y="0"/>
            <a:ext cx="9144000" cy="546100"/>
            <a:chOff x="0" y="0"/>
            <a:chExt cx="5760" cy="344"/>
          </a:xfrm>
        </p:grpSpPr>
        <p:sp>
          <p:nvSpPr>
            <p:cNvPr id="231429"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altLang="en-US" sz="2400">
                <a:latin typeface="Times New Roman" panose="02020603050405020304" pitchFamily="18" charset="0"/>
              </a:endParaRPr>
            </a:p>
          </p:txBody>
        </p:sp>
        <p:sp>
          <p:nvSpPr>
            <p:cNvPr id="231430"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1431"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hlink"/>
                </a:solidFill>
              </a:endParaRPr>
            </a:p>
          </p:txBody>
        </p:sp>
        <p:sp>
          <p:nvSpPr>
            <p:cNvPr id="231432"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hlink"/>
                </a:solidFill>
              </a:endParaRPr>
            </a:p>
          </p:txBody>
        </p:sp>
        <p:sp>
          <p:nvSpPr>
            <p:cNvPr id="231433"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accent2"/>
                </a:solidFill>
              </a:endParaRPr>
            </a:p>
          </p:txBody>
        </p:sp>
        <p:sp>
          <p:nvSpPr>
            <p:cNvPr id="231434"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hlink"/>
                </a:solidFill>
              </a:endParaRPr>
            </a:p>
          </p:txBody>
        </p:sp>
        <p:sp>
          <p:nvSpPr>
            <p:cNvPr id="231435"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2400">
                <a:latin typeface="Times New Roman" panose="02020603050405020304" pitchFamily="18" charset="0"/>
              </a:endParaRPr>
            </a:p>
          </p:txBody>
        </p:sp>
        <p:sp>
          <p:nvSpPr>
            <p:cNvPr id="231436"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accent2"/>
                </a:solidFill>
              </a:endParaRPr>
            </a:p>
          </p:txBody>
        </p:sp>
        <p:sp>
          <p:nvSpPr>
            <p:cNvPr id="231437"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solidFill>
                  <a:schemeClr val="accent2"/>
                </a:solidFill>
              </a:endParaRPr>
            </a:p>
          </p:txBody>
        </p:sp>
      </p:grpSp>
      <p:sp>
        <p:nvSpPr>
          <p:cNvPr id="231438"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31439"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31440" name="Rectangle 16"/>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fld id="{89E5C243-971B-440E-AEF2-7D4FF15B8E83}" type="datetime5">
              <a:rPr lang="en-NZ" altLang="en-US" smtClean="0"/>
              <a:t>16-Jun-23</a:t>
            </a:fld>
            <a:endParaRPr lang="en-US"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Lst>
  <p:transition spd="slow">
    <p:wipe dir="r"/>
  </p:transition>
  <p:hf hdr="0"/>
  <p:txStyles>
    <p:title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Arial" panose="020B0604020202020204" pitchFamily="34" charset="0"/>
        </a:defRPr>
      </a:lvl2pPr>
      <a:lvl3pPr algn="l" rtl="0" fontAlgn="base">
        <a:spcBef>
          <a:spcPct val="0"/>
        </a:spcBef>
        <a:spcAft>
          <a:spcPct val="0"/>
        </a:spcAft>
        <a:defRPr sz="4400">
          <a:solidFill>
            <a:schemeClr val="tx1"/>
          </a:solidFill>
          <a:latin typeface="Arial" panose="020B0604020202020204" pitchFamily="34" charset="0"/>
        </a:defRPr>
      </a:lvl3pPr>
      <a:lvl4pPr algn="l" rtl="0" fontAlgn="base">
        <a:spcBef>
          <a:spcPct val="0"/>
        </a:spcBef>
        <a:spcAft>
          <a:spcPct val="0"/>
        </a:spcAft>
        <a:defRPr sz="4400">
          <a:solidFill>
            <a:schemeClr val="tx1"/>
          </a:solidFill>
          <a:latin typeface="Arial" panose="020B0604020202020204" pitchFamily="34" charset="0"/>
        </a:defRPr>
      </a:lvl4pPr>
      <a:lvl5pPr algn="l" rtl="0" fontAlgn="base">
        <a:spcBef>
          <a:spcPct val="0"/>
        </a:spcBef>
        <a:spcAft>
          <a:spcPct val="0"/>
        </a:spcAft>
        <a:defRPr sz="4400">
          <a:solidFill>
            <a:schemeClr val="tx1"/>
          </a:solidFill>
          <a:latin typeface="Arial" panose="020B0604020202020204" pitchFamily="34" charset="0"/>
        </a:defRPr>
      </a:lvl5pPr>
      <a:lvl6pPr marL="457200" algn="l" rtl="0" fontAlgn="base">
        <a:spcBef>
          <a:spcPct val="0"/>
        </a:spcBef>
        <a:spcAft>
          <a:spcPct val="0"/>
        </a:spcAft>
        <a:defRPr sz="4400">
          <a:solidFill>
            <a:schemeClr val="tx1"/>
          </a:solidFill>
          <a:latin typeface="Arial" panose="020B0604020202020204" pitchFamily="34" charset="0"/>
        </a:defRPr>
      </a:lvl6pPr>
      <a:lvl7pPr marL="914400" algn="l" rtl="0" fontAlgn="base">
        <a:spcBef>
          <a:spcPct val="0"/>
        </a:spcBef>
        <a:spcAft>
          <a:spcPct val="0"/>
        </a:spcAft>
        <a:defRPr sz="4400">
          <a:solidFill>
            <a:schemeClr val="tx1"/>
          </a:solidFill>
          <a:latin typeface="Arial" panose="020B0604020202020204" pitchFamily="34" charset="0"/>
        </a:defRPr>
      </a:lvl7pPr>
      <a:lvl8pPr marL="1371600" algn="l" rtl="0" fontAlgn="base">
        <a:spcBef>
          <a:spcPct val="0"/>
        </a:spcBef>
        <a:spcAft>
          <a:spcPct val="0"/>
        </a:spcAft>
        <a:defRPr sz="4400">
          <a:solidFill>
            <a:schemeClr val="tx1"/>
          </a:solidFill>
          <a:latin typeface="Arial" panose="020B0604020202020204" pitchFamily="34" charset="0"/>
        </a:defRPr>
      </a:lvl8pPr>
      <a:lvl9pPr marL="1828800" algn="l" rtl="0" fontAlgn="base">
        <a:spcBef>
          <a:spcPct val="0"/>
        </a:spcBef>
        <a:spcAft>
          <a:spcPct val="0"/>
        </a:spcAft>
        <a:defRPr sz="4400">
          <a:solidFill>
            <a:schemeClr val="tx1"/>
          </a:solidFill>
          <a:latin typeface="Arial" panose="020B0604020202020204" pitchFamily="34" charset="0"/>
        </a:defRPr>
      </a:lvl9pPr>
    </p:titleStyle>
    <p:body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yooran@eng.jfn.ac.lk"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60.png"/><Relationship Id="rId5" Type="http://schemas.openxmlformats.org/officeDocument/2006/relationships/image" Target="../media/image12.png"/><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teams.microsoft.com/l/channel/19%3abGtNw0RkJEnYxOOwZ2AmPQjXjcOAa6MZlMFRVam2Aj81%40thread.tacv2/General?groupId=083b8d81-e749-4b5b-8e8b-f9f289ffb5a2&amp;tenantId=569779cc-e9ff-4510-98cb-ed948a207bb6" TargetMode="External"/><Relationship Id="rId2" Type="http://schemas.openxmlformats.org/officeDocument/2006/relationships/hyperlink" Target="https://mayooran1987.github.io/MC3020/" TargetMode="Externa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wmf"/><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oleObject" Target="../embeddings/oleObject1.bin"/><Relationship Id="rId5" Type="http://schemas.openxmlformats.org/officeDocument/2006/relationships/image" Target="../media/image9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0.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0.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wmf"/><Relationship Id="rId5" Type="http://schemas.openxmlformats.org/officeDocument/2006/relationships/oleObject" Target="../embeddings/oleObject4.bin"/><Relationship Id="rId4" Type="http://schemas.openxmlformats.org/officeDocument/2006/relationships/image" Target="../media/image24.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26.wmf"/><Relationship Id="rId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wmf"/><Relationship Id="rId5" Type="http://schemas.openxmlformats.org/officeDocument/2006/relationships/oleObject" Target="../embeddings/oleObject9.bin"/><Relationship Id="rId4" Type="http://schemas.openxmlformats.org/officeDocument/2006/relationships/image" Target="../media/image28.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1.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bVdQ7OzGvU0" TargetMode="External"/><Relationship Id="rId2" Type="http://schemas.openxmlformats.org/officeDocument/2006/relationships/hyperlink" Target="https://www.youtube.com/watch?v=Ugdngb1jy7s&amp;feature=emb_titl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782849" y="2209800"/>
            <a:ext cx="9144000" cy="1981200"/>
          </a:xfrm>
        </p:spPr>
        <p:txBody>
          <a:bodyPr/>
          <a:lstStyle/>
          <a:p>
            <a:pPr algn="ctr" eaLnBrk="1" hangingPunct="1"/>
            <a:r>
              <a:rPr lang="en-US" sz="3200" dirty="0">
                <a:solidFill>
                  <a:schemeClr val="bg1"/>
                </a:solidFill>
                <a:latin typeface="Algerian" panose="04020705040A02060702" pitchFamily="82" charset="0"/>
              </a:rPr>
              <a:t>MC3020 </a:t>
            </a:r>
            <a:br>
              <a:rPr lang="en-US" sz="3200" dirty="0">
                <a:solidFill>
                  <a:schemeClr val="bg1"/>
                </a:solidFill>
                <a:latin typeface="Algerian" panose="04020705040A02060702" pitchFamily="82" charset="0"/>
              </a:rPr>
            </a:br>
            <a:r>
              <a:rPr lang="en-US" sz="3200" dirty="0">
                <a:solidFill>
                  <a:schemeClr val="bg1"/>
                </a:solidFill>
                <a:latin typeface="Algerian" panose="04020705040A02060702" pitchFamily="82" charset="0"/>
              </a:rPr>
              <a:t>Sampling Distributions and Basic Statistical Inference</a:t>
            </a:r>
            <a:endParaRPr lang="en-US" altLang="en-US" sz="3200" dirty="0">
              <a:solidFill>
                <a:schemeClr val="bg1"/>
              </a:solidFill>
            </a:endParaRPr>
          </a:p>
        </p:txBody>
      </p:sp>
      <p:pic>
        <p:nvPicPr>
          <p:cNvPr id="6154" name="Picture 10" descr="http://previews.123rf.com/images/texelart/texelart1101/texelart110100012/8559184-Red-man-speaking-at-a-conference-Stock-Photo-podium.jp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937" y="4349579"/>
            <a:ext cx="1811210" cy="18112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3">
            <a:extLst>
              <a:ext uri="{FF2B5EF4-FFF2-40B4-BE49-F238E27FC236}">
                <a16:creationId xmlns:a16="http://schemas.microsoft.com/office/drawing/2014/main" id="{7CD85B4B-6B59-C20C-D96E-C8640C6FCF3F}"/>
              </a:ext>
            </a:extLst>
          </p:cNvPr>
          <p:cNvSpPr>
            <a:spLocks noChangeArrowheads="1"/>
          </p:cNvSpPr>
          <p:nvPr/>
        </p:nvSpPr>
        <p:spPr bwMode="auto">
          <a:xfrm>
            <a:off x="2304351" y="3657600"/>
            <a:ext cx="6400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b="1" dirty="0">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400" dirty="0">
                <a:latin typeface="Bookman Old Style" panose="02050604050505020204" pitchFamily="18" charset="0"/>
                <a:cs typeface="Arabic Typesetting" panose="03020402040406030203" pitchFamily="66" charset="-78"/>
              </a:rPr>
              <a:t> </a:t>
            </a:r>
          </a:p>
          <a:p>
            <a:pPr algn="ctr" eaLnBrk="1" hangingPunct="1">
              <a:spcBef>
                <a:spcPct val="0"/>
              </a:spcBef>
              <a:buFontTx/>
              <a:buNone/>
            </a:pPr>
            <a:r>
              <a:rPr lang="en-US" altLang="en-US" sz="2400" dirty="0">
                <a:solidFill>
                  <a:srgbClr val="000099"/>
                </a:solidFill>
                <a:latin typeface="Bookman Old Style" panose="02050604050505020204" pitchFamily="18" charset="0"/>
                <a:cs typeface="Arabic Typesetting" panose="03020402040406030203" pitchFamily="66" charset="-78"/>
              </a:rPr>
              <a:t>T. Mayooran, </a:t>
            </a:r>
          </a:p>
          <a:p>
            <a:pPr algn="ctr" eaLnBrk="1" hangingPunct="1">
              <a:spcBef>
                <a:spcPct val="0"/>
              </a:spcBef>
              <a:buFontTx/>
              <a:buNone/>
            </a:pPr>
            <a:r>
              <a:rPr lang="en-US" altLang="en-US" sz="2400" dirty="0">
                <a:solidFill>
                  <a:srgbClr val="000099"/>
                </a:solidFill>
                <a:latin typeface="Bookman Old Style" panose="02050604050505020204" pitchFamily="18" charset="0"/>
                <a:cs typeface="Arabic Typesetting" panose="03020402040406030203" pitchFamily="66" charset="-78"/>
              </a:rPr>
              <a:t>Department of Interdisciplinary Studies,</a:t>
            </a:r>
          </a:p>
          <a:p>
            <a:pPr algn="ctr" eaLnBrk="1" hangingPunct="1">
              <a:lnSpc>
                <a:spcPct val="110000"/>
              </a:lnSpc>
              <a:spcBef>
                <a:spcPct val="0"/>
              </a:spcBef>
              <a:buFontTx/>
              <a:buNone/>
            </a:pPr>
            <a:r>
              <a:rPr lang="en-US" altLang="en-US" sz="2400" dirty="0">
                <a:solidFill>
                  <a:srgbClr val="000099"/>
                </a:solidFill>
                <a:latin typeface="Bookman Old Style" panose="02050604050505020204" pitchFamily="18" charset="0"/>
                <a:cs typeface="Arabic Typesetting" panose="03020402040406030203" pitchFamily="66" charset="-78"/>
              </a:rPr>
              <a:t>Faculty of Engineering,</a:t>
            </a:r>
          </a:p>
          <a:p>
            <a:pPr algn="ctr" eaLnBrk="1" hangingPunct="1">
              <a:lnSpc>
                <a:spcPct val="110000"/>
              </a:lnSpc>
              <a:spcBef>
                <a:spcPct val="0"/>
              </a:spcBef>
              <a:buFontTx/>
              <a:buNone/>
            </a:pPr>
            <a:r>
              <a:rPr lang="en-US" altLang="en-US" sz="2400" dirty="0">
                <a:solidFill>
                  <a:srgbClr val="000099"/>
                </a:solidFill>
                <a:latin typeface="Bookman Old Style" panose="02050604050505020204" pitchFamily="18" charset="0"/>
                <a:cs typeface="Arabic Typesetting" panose="03020402040406030203" pitchFamily="66" charset="-78"/>
              </a:rPr>
              <a:t>University of Jaffna</a:t>
            </a:r>
            <a:r>
              <a:rPr lang="en-US" altLang="en-US" sz="2400" b="1" dirty="0">
                <a:solidFill>
                  <a:srgbClr val="000099"/>
                </a:solidFill>
                <a:latin typeface="Bookman Old Style" panose="02050604050505020204" pitchFamily="18" charset="0"/>
                <a:cs typeface="Arabic Typesetting" panose="03020402040406030203" pitchFamily="66" charset="-78"/>
              </a:rPr>
              <a:t>.</a:t>
            </a:r>
            <a:endParaRPr lang="en-US" altLang="en-US" sz="2400" b="1" dirty="0">
              <a:latin typeface="Bookman Old Style" panose="02050604050505020204" pitchFamily="18" charset="0"/>
              <a:cs typeface="Arabic Typesetting" panose="03020402040406030203" pitchFamily="66" charset="-78"/>
            </a:endParaRPr>
          </a:p>
          <a:p>
            <a:pPr algn="ctr" eaLnBrk="1" hangingPunct="1">
              <a:lnSpc>
                <a:spcPct val="110000"/>
              </a:lnSpc>
              <a:spcBef>
                <a:spcPct val="0"/>
              </a:spcBef>
              <a:buFontTx/>
              <a:buNone/>
            </a:pPr>
            <a:r>
              <a:rPr lang="en-US" altLang="en-US" sz="2400" dirty="0">
                <a:solidFill>
                  <a:srgbClr val="000099"/>
                </a:solidFill>
                <a:latin typeface="Bookman Old Style" panose="02050604050505020204" pitchFamily="18" charset="0"/>
                <a:cs typeface="Arabic Typesetting" panose="03020402040406030203" pitchFamily="66" charset="-78"/>
              </a:rPr>
              <a:t>Email</a:t>
            </a:r>
            <a:r>
              <a:rPr lang="en-US" altLang="en-US" sz="2400" dirty="0">
                <a:latin typeface="Bookman Old Style" panose="02050604050505020204" pitchFamily="18" charset="0"/>
                <a:cs typeface="Arabic Typesetting" panose="03020402040406030203" pitchFamily="66" charset="-78"/>
              </a:rPr>
              <a:t>: </a:t>
            </a:r>
            <a:r>
              <a:rPr lang="en-US" altLang="en-US" sz="2400" dirty="0">
                <a:latin typeface="Bookman Old Style" panose="02050604050505020204" pitchFamily="18" charset="0"/>
                <a:cs typeface="Arabic Typesetting" panose="03020402040406030203" pitchFamily="66" charset="-78"/>
                <a:hlinkClick r:id="rId3"/>
              </a:rPr>
              <a:t>mayooran@eng.jfn.ac.lk</a:t>
            </a:r>
            <a:endParaRPr lang="en-US" altLang="en-US" sz="2400" dirty="0">
              <a:latin typeface="Bookman Old Style" panose="02050604050505020204" pitchFamily="18" charset="0"/>
              <a:cs typeface="Arabic Typesetting" panose="03020402040406030203" pitchFamily="66" charset="-78"/>
            </a:endParaRPr>
          </a:p>
          <a:p>
            <a:pPr algn="ctr" eaLnBrk="1" hangingPunct="1">
              <a:spcBef>
                <a:spcPct val="0"/>
              </a:spcBef>
              <a:buFontTx/>
              <a:buNone/>
            </a:pPr>
            <a:r>
              <a:rPr lang="en-US" altLang="en-US" sz="2400" b="1" dirty="0">
                <a:latin typeface="Bookman Old Style" panose="02050604050505020204" pitchFamily="18" charset="0"/>
                <a:cs typeface="Arabic Typesetting" panose="03020402040406030203" pitchFamily="66" charset="-78"/>
              </a:rPr>
              <a:t>	</a:t>
            </a:r>
            <a:r>
              <a:rPr lang="en-US" altLang="en-US" sz="2400" b="1" dirty="0">
                <a:latin typeface="Bookman Old Style" panose="02050604050505020204" pitchFamily="18" charset="0"/>
                <a:cs typeface="Tahoma" panose="020B0604030504040204" pitchFamily="34" charset="0"/>
              </a:rPr>
              <a:t> </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04801" y="467554"/>
            <a:ext cx="8229600" cy="1371600"/>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Milk Volume: p</a:t>
            </a:r>
            <a:r>
              <a:rPr lang="en-US"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NZ" altLang="en-US" sz="40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pulation</a:t>
            </a:r>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a:t>
            </a:r>
          </a:p>
        </p:txBody>
      </p:sp>
      <p:sp>
        <p:nvSpPr>
          <p:cNvPr id="3" name="Content Placeholder 2"/>
          <p:cNvSpPr>
            <a:spLocks noGrp="1"/>
          </p:cNvSpPr>
          <p:nvPr>
            <p:ph idx="1"/>
          </p:nvPr>
        </p:nvSpPr>
        <p:spPr>
          <a:xfrm>
            <a:off x="155330" y="1625800"/>
            <a:ext cx="8683869" cy="4038600"/>
          </a:xfrm>
        </p:spPr>
        <p:txBody>
          <a:bodyPr>
            <a:noAutofit/>
          </a:bodyPr>
          <a:lstStyle/>
          <a:p>
            <a:pPr marL="12698" indent="0" algn="just">
              <a:lnSpc>
                <a:spcPct val="101000"/>
              </a:lnSpc>
              <a:spcBef>
                <a:spcPts val="1038"/>
              </a:spcBef>
              <a:buClr>
                <a:srgbClr val="0032CC"/>
              </a:buClr>
              <a:buNone/>
              <a:tabLst>
                <a:tab pos="141271" algn="l"/>
              </a:tabLst>
            </a:pPr>
            <a:r>
              <a:rPr lang="en-NZ" altLang="en-US" sz="2400" dirty="0">
                <a:latin typeface="Times New Roman" panose="02020603050405020304" pitchFamily="18" charset="0"/>
                <a:ea typeface="ＭＳ Ｐゴシック" pitchFamily="34" charset="-128"/>
                <a:cs typeface="Times New Roman" panose="02020603050405020304" pitchFamily="18" charset="0"/>
              </a:rPr>
              <a:t>Our population of interest consists of 46180 cows. Let’s explore data on the population milk volume from morning milking.    μ = 14.14 litres per day   and  </a:t>
            </a:r>
            <a:r>
              <a:rPr lang="el-GR" altLang="en-US" sz="2400" dirty="0">
                <a:latin typeface="Times New Roman" panose="02020603050405020304" pitchFamily="18" charset="0"/>
                <a:ea typeface="ＭＳ Ｐゴシック" pitchFamily="34" charset="-128"/>
                <a:cs typeface="Times New Roman" panose="02020603050405020304" pitchFamily="18" charset="0"/>
              </a:rPr>
              <a:t>σ</a:t>
            </a:r>
            <a:r>
              <a:rPr lang="en-NZ" altLang="en-US" sz="2400" dirty="0">
                <a:latin typeface="Times New Roman" panose="02020603050405020304" pitchFamily="18" charset="0"/>
                <a:ea typeface="ＭＳ Ｐゴシック" pitchFamily="34" charset="-128"/>
                <a:cs typeface="Times New Roman" panose="02020603050405020304" pitchFamily="18" charset="0"/>
              </a:rPr>
              <a:t> = 4.21 litres per day</a:t>
            </a:r>
          </a:p>
          <a:p>
            <a:pPr marL="12698" indent="0" algn="just">
              <a:lnSpc>
                <a:spcPct val="101000"/>
              </a:lnSpc>
              <a:spcBef>
                <a:spcPts val="1038"/>
              </a:spcBef>
              <a:buClr>
                <a:srgbClr val="0032CC"/>
              </a:buClr>
              <a:tabLst>
                <a:tab pos="141271" algn="l"/>
              </a:tabLst>
            </a:pPr>
            <a:endParaRPr lang="en-NZ" altLang="en-US" sz="2400" dirty="0">
              <a:latin typeface="Times New Roman" panose="02020603050405020304" pitchFamily="18" charset="0"/>
              <a:ea typeface="ＭＳ Ｐゴシック" pitchFamily="34" charset="-128"/>
              <a:cs typeface="Times New Roman" panose="02020603050405020304" pitchFamily="18" charset="0"/>
            </a:endParaRPr>
          </a:p>
          <a:p>
            <a:pPr marL="12698" indent="0" algn="just">
              <a:lnSpc>
                <a:spcPct val="101000"/>
              </a:lnSpc>
              <a:spcBef>
                <a:spcPts val="1038"/>
              </a:spcBef>
              <a:buClr>
                <a:srgbClr val="0032CC"/>
              </a:buClr>
              <a:tabLst>
                <a:tab pos="141271" algn="l"/>
              </a:tabLst>
            </a:pPr>
            <a:endParaRPr lang="en-NZ" altLang="en-US" sz="2400" dirty="0">
              <a:latin typeface="Times New Roman" panose="02020603050405020304" pitchFamily="18" charset="0"/>
              <a:ea typeface="ＭＳ Ｐゴシック" pitchFamily="34" charset="-128"/>
              <a:cs typeface="Times New Roman" panose="02020603050405020304" pitchFamily="18" charset="0"/>
            </a:endParaRPr>
          </a:p>
        </p:txBody>
      </p:sp>
      <p:sp>
        <p:nvSpPr>
          <p:cNvPr id="5" name="Rectangle 4"/>
          <p:cNvSpPr/>
          <p:nvPr/>
        </p:nvSpPr>
        <p:spPr>
          <a:xfrm>
            <a:off x="601959" y="5752793"/>
            <a:ext cx="6912768" cy="492432"/>
          </a:xfrm>
          <a:prstGeom prst="rect">
            <a:avLst/>
          </a:prstGeom>
          <a:solidFill>
            <a:srgbClr val="FFFFCC"/>
          </a:solidFill>
          <a:ln>
            <a:solidFill>
              <a:srgbClr val="0000FF"/>
            </a:solidFill>
          </a:ln>
        </p:spPr>
        <p:style>
          <a:lnRef idx="1">
            <a:schemeClr val="accent6"/>
          </a:lnRef>
          <a:fillRef idx="2">
            <a:schemeClr val="accent6"/>
          </a:fillRef>
          <a:effectRef idx="1">
            <a:schemeClr val="accent6"/>
          </a:effectRef>
          <a:fontRef idx="minor">
            <a:schemeClr val="dk1"/>
          </a:fontRef>
        </p:style>
        <p:txBody>
          <a:bodyPr wrap="square" lIns="91429" tIns="45715" rIns="91429" bIns="45715">
            <a:spAutoFit/>
          </a:bodyPr>
          <a:lstStyle/>
          <a:p>
            <a:pPr marL="12699">
              <a:spcBef>
                <a:spcPts val="465"/>
              </a:spcBef>
              <a:buClr>
                <a:srgbClr val="0032CC"/>
              </a:buClr>
              <a:tabLst>
                <a:tab pos="142222" algn="l"/>
              </a:tabLst>
              <a:defRPr/>
            </a:pPr>
            <a:r>
              <a:rPr lang="en-NZ" sz="2600" b="1" spc="-5" dirty="0">
                <a:solidFill>
                  <a:srgbClr val="000000"/>
                </a:solidFill>
                <a:latin typeface="Times New Roman" panose="02020603050405020304" pitchFamily="18" charset="0"/>
                <a:cs typeface="Times New Roman" panose="02020603050405020304" pitchFamily="18" charset="0"/>
              </a:rPr>
              <a:t>Q: Does the distribution appear to be normal?</a:t>
            </a:r>
          </a:p>
        </p:txBody>
      </p:sp>
      <p:sp>
        <p:nvSpPr>
          <p:cNvPr id="22533"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pic>
        <p:nvPicPr>
          <p:cNvPr id="993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388" y="2910083"/>
            <a:ext cx="3903267" cy="2635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93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9129" y="2917789"/>
            <a:ext cx="4288361" cy="2619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5" descr="C:\Users\dleader\AppData\Local\Microsoft\Windows\Temporary Internet Files\Content.IE5\ZF8AVX8G\cow[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8710" y="371475"/>
            <a:ext cx="1061538" cy="106153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 descr="C:\Users\dleader\AppData\Local\Microsoft\Windows\Temporary Internet Files\Content.IE5\DK3BMDA1\question-mark-in-blue-round-button-6154-large[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81427" y="5463973"/>
            <a:ext cx="1296104" cy="1296104"/>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D554C071-E66A-41B6-A623-A0A2293DA87B}"/>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C6ADD4AA-856C-48FD-B379-F1873C684059}"/>
              </a:ext>
            </a:extLst>
          </p:cNvPr>
          <p:cNvSpPr>
            <a:spLocks noGrp="1"/>
          </p:cNvSpPr>
          <p:nvPr>
            <p:ph type="dt" sz="half" idx="12"/>
          </p:nvPr>
        </p:nvSpPr>
        <p:spPr/>
        <p:txBody>
          <a:bodyPr/>
          <a:lstStyle/>
          <a:p>
            <a:fld id="{1E34EBE2-0AE9-47C0-9F95-B205AEEDB779}" type="datetime5">
              <a:rPr lang="en-NZ" altLang="en-US" smtClean="0"/>
              <a:t>16-Jun-23</a:t>
            </a:fld>
            <a:endParaRPr lang="en-US" altLang="en-US"/>
          </a:p>
        </p:txBody>
      </p:sp>
      <p:sp>
        <p:nvSpPr>
          <p:cNvPr id="8" name="Slide Number Placeholder 7">
            <a:extLst>
              <a:ext uri="{FF2B5EF4-FFF2-40B4-BE49-F238E27FC236}">
                <a16:creationId xmlns:a16="http://schemas.microsoft.com/office/drawing/2014/main" id="{445725E8-1DF3-47EE-A94C-B817812721F9}"/>
              </a:ext>
            </a:extLst>
          </p:cNvPr>
          <p:cNvSpPr>
            <a:spLocks noGrp="1"/>
          </p:cNvSpPr>
          <p:nvPr>
            <p:ph type="sldNum" sz="quarter" idx="11"/>
          </p:nvPr>
        </p:nvSpPr>
        <p:spPr/>
        <p:txBody>
          <a:bodyPr/>
          <a:lstStyle/>
          <a:p>
            <a:fld id="{E6D38F6D-B68C-43EA-8D93-D9BC679B8240}" type="slidenum">
              <a:rPr lang="en-US" altLang="en-US" smtClean="0"/>
              <a:pPr/>
              <a:t>10</a:t>
            </a:fld>
            <a:endParaRPr lang="en-US" altLang="en-US"/>
          </a:p>
        </p:txBody>
      </p:sp>
    </p:spTree>
    <p:extLst>
      <p:ext uri="{BB962C8B-B14F-4D97-AF65-F5344CB8AC3E}">
        <p14:creationId xmlns:p14="http://schemas.microsoft.com/office/powerpoint/2010/main" val="4110666335"/>
      </p:ext>
    </p:extLst>
  </p:cSld>
  <p:clrMapOvr>
    <a:masterClrMapping/>
  </p:clrMapOvr>
  <p:transition spd="slow">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12487" y="740620"/>
                <a:ext cx="8285200" cy="5727465"/>
              </a:xfrm>
              <a:prstGeom prst="rect">
                <a:avLst/>
              </a:prstGeom>
            </p:spPr>
            <p:txBody>
              <a:bodyPr wrap="square">
                <a:spAutoFit/>
              </a:bodyPr>
              <a:lstStyle/>
              <a:p>
                <a:r>
                  <a:rPr lang="en-US" sz="2400" dirty="0">
                    <a:solidFill>
                      <a:srgbClr val="FF0000"/>
                    </a:solidFill>
                    <a:latin typeface="Times New Roman" panose="02020603050405020304" pitchFamily="18" charset="0"/>
                    <a:cs typeface="Times New Roman" panose="02020603050405020304" pitchFamily="18" charset="0"/>
                  </a:rPr>
                  <a:t>Step 2: </a:t>
                </a:r>
                <a:r>
                  <a:rPr lang="en-US" sz="2400" dirty="0">
                    <a:solidFill>
                      <a:srgbClr val="000000"/>
                    </a:solidFill>
                    <a:latin typeface="Times New Roman" panose="02020603050405020304" pitchFamily="18" charset="0"/>
                    <a:cs typeface="Times New Roman" panose="02020603050405020304" pitchFamily="18" charset="0"/>
                  </a:rPr>
                  <a:t>Calculate the test statisics value by formula:</a:t>
                </a:r>
              </a:p>
              <a:p>
                <a:pPr/>
                <a14:m>
                  <m:oMathPara xmlns:m="http://schemas.openxmlformats.org/officeDocument/2006/math">
                    <m:oMathParaPr>
                      <m:jc m:val="centerGroup"/>
                    </m:oMathParaPr>
                    <m:oMath xmlns:m="http://schemas.openxmlformats.org/officeDocument/2006/math">
                      <m:r>
                        <a:rPr lang="en-US" sz="2400" i="1" smtClean="0">
                          <a:solidFill>
                            <a:srgbClr val="0000FF"/>
                          </a:solidFill>
                          <a:latin typeface="Cambria Math" panose="02040503050406030204" pitchFamily="18" charset="0"/>
                          <a:cs typeface="Times New Roman" panose="02020603050405020304" pitchFamily="18" charset="0"/>
                        </a:rPr>
                        <m:t>𝑍</m:t>
                      </m:r>
                      <m:r>
                        <a:rPr lang="en-US" sz="2400" i="1" smtClean="0">
                          <a:solidFill>
                            <a:srgbClr val="0000FF"/>
                          </a:solidFill>
                          <a:latin typeface="Cambria Math" panose="02040503050406030204" pitchFamily="18" charset="0"/>
                          <a:cs typeface="Times New Roman" panose="02020603050405020304" pitchFamily="18" charset="0"/>
                        </a:rPr>
                        <m:t>=</m:t>
                      </m:r>
                      <m:f>
                        <m:fPr>
                          <m:ctrlPr>
                            <a:rPr lang="en-US" sz="2400" i="1">
                              <a:solidFill>
                                <a:srgbClr val="0000FF"/>
                              </a:solidFill>
                              <a:latin typeface="Cambria Math" panose="02040503050406030204" pitchFamily="18" charset="0"/>
                              <a:cs typeface="Times New Roman" panose="02020603050405020304" pitchFamily="18" charset="0"/>
                            </a:rPr>
                          </m:ctrlPr>
                        </m:fPr>
                        <m:num>
                          <m:acc>
                            <m:accPr>
                              <m:chr m:val="̂"/>
                              <m:ctrlPr>
                                <a:rPr lang="en-US" sz="2400" i="1">
                                  <a:solidFill>
                                    <a:srgbClr val="0000FF"/>
                                  </a:solidFill>
                                  <a:latin typeface="Cambria Math" panose="02040503050406030204" pitchFamily="18" charset="0"/>
                                  <a:cs typeface="Times New Roman" panose="02020603050405020304" pitchFamily="18" charset="0"/>
                                </a:rPr>
                              </m:ctrlPr>
                            </m:accPr>
                            <m:e>
                              <m:r>
                                <a:rPr lang="en-US" sz="2400" i="1">
                                  <a:solidFill>
                                    <a:srgbClr val="0000FF"/>
                                  </a:solidFill>
                                  <a:latin typeface="Cambria Math" panose="02040503050406030204" pitchFamily="18" charset="0"/>
                                  <a:cs typeface="Times New Roman" panose="02020603050405020304" pitchFamily="18" charset="0"/>
                                </a:rPr>
                                <m:t>𝑝</m:t>
                              </m:r>
                            </m:e>
                          </m:acc>
                          <m:r>
                            <a:rPr lang="en-GB" sz="2400" i="1">
                              <a:solidFill>
                                <a:srgbClr val="0000FF"/>
                              </a:solidFill>
                              <a:latin typeface="Cambria Math" panose="02040503050406030204" pitchFamily="18" charset="0"/>
                            </a:rPr>
                            <m:t>−</m:t>
                          </m:r>
                          <m:sSub>
                            <m:sSubPr>
                              <m:ctrlP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0</m:t>
                              </m:r>
                            </m:sub>
                          </m:sSub>
                        </m:num>
                        <m:den>
                          <m:rad>
                            <m:radPr>
                              <m:degHide m:val="on"/>
                              <m:ctrlPr>
                                <a:rPr lang="en-US" sz="2400" i="1">
                                  <a:solidFill>
                                    <a:srgbClr val="0000FF"/>
                                  </a:solidFill>
                                  <a:latin typeface="Cambria Math" panose="02040503050406030204" pitchFamily="18" charset="0"/>
                                  <a:cs typeface="Times New Roman" panose="02020603050405020304" pitchFamily="18" charset="0"/>
                                </a:rPr>
                              </m:ctrlPr>
                            </m:radPr>
                            <m:deg/>
                            <m:e>
                              <m:f>
                                <m:fPr>
                                  <m:ctrlPr>
                                    <a:rPr lang="en-GB" sz="2400" i="1">
                                      <a:solidFill>
                                        <a:srgbClr val="0000FF"/>
                                      </a:solidFill>
                                      <a:latin typeface="Cambria Math" panose="02040503050406030204" pitchFamily="18" charset="0"/>
                                    </a:rPr>
                                  </m:ctrlPr>
                                </m:fPr>
                                <m:num>
                                  <m:sSub>
                                    <m:sSubPr>
                                      <m:ctrlP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en-GB" sz="2400" i="1">
                                      <a:solidFill>
                                        <a:srgbClr val="0000FF"/>
                                      </a:solidFill>
                                      <a:latin typeface="Cambria Math" panose="02040503050406030204" pitchFamily="18" charset="0"/>
                                    </a:rPr>
                                    <m:t>(1−</m:t>
                                  </m:r>
                                  <m:sSub>
                                    <m:sSubPr>
                                      <m:ctrlP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en-GB" sz="2400" i="1">
                                      <a:solidFill>
                                        <a:srgbClr val="0000FF"/>
                                      </a:solidFill>
                                      <a:latin typeface="Cambria Math" panose="02040503050406030204" pitchFamily="18" charset="0"/>
                                    </a:rPr>
                                    <m:t>)</m:t>
                                  </m:r>
                                </m:num>
                                <m:den>
                                  <m:r>
                                    <a:rPr lang="en-GB" sz="2400" i="1">
                                      <a:solidFill>
                                        <a:srgbClr val="0000FF"/>
                                      </a:solidFill>
                                      <a:latin typeface="Cambria Math" panose="02040503050406030204" pitchFamily="18" charset="0"/>
                                    </a:rPr>
                                    <m:t>𝑛</m:t>
                                  </m:r>
                                </m:den>
                              </m:f>
                            </m:e>
                          </m:rad>
                        </m:den>
                      </m:f>
                    </m:oMath>
                  </m:oMathPara>
                </a14:m>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where </a:t>
                </a:r>
                <a14:m>
                  <m:oMath xmlns:m="http://schemas.openxmlformats.org/officeDocument/2006/math">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𝑝</m:t>
                        </m:r>
                      </m:e>
                    </m:acc>
                  </m:oMath>
                </a14:m>
                <a:r>
                  <a:rPr lang="en-US" sz="2400" dirty="0">
                    <a:latin typeface="Times New Roman" panose="02020603050405020304" pitchFamily="18" charset="0"/>
                    <a:cs typeface="Times New Roman" panose="02020603050405020304" pitchFamily="18" charset="0"/>
                  </a:rPr>
                  <a:t> is sample proportion.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is Hypothesis proportion and </a:t>
                </a:r>
                <a14:m>
                  <m:oMath xmlns:m="http://schemas.openxmlformats.org/officeDocument/2006/math">
                    <m:r>
                      <a:rPr lang="en-US" sz="2400" i="1" dirty="0" smtClean="0">
                        <a:latin typeface="Cambria Math" panose="02040503050406030204" pitchFamily="18" charset="0"/>
                      </a:rPr>
                      <m:t>𝑛</m:t>
                    </m:r>
                  </m:oMath>
                </a14:m>
                <a:r>
                  <a:rPr lang="en-US" sz="2400" dirty="0">
                    <a:latin typeface="Times New Roman" panose="02020603050405020304" pitchFamily="18" charset="0"/>
                    <a:cs typeface="Times New Roman" panose="02020603050405020304" pitchFamily="18" charset="0"/>
                  </a:rPr>
                  <a:t> is the sample size.</a:t>
                </a:r>
              </a:p>
              <a:p>
                <a:endParaRPr lang="en-US" sz="2400" dirty="0">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Step 3: </a:t>
                </a:r>
                <a:r>
                  <a:rPr lang="en-US" sz="2400" dirty="0">
                    <a:solidFill>
                      <a:srgbClr val="000000"/>
                    </a:solidFill>
                    <a:latin typeface="Times New Roman" panose="02020603050405020304" pitchFamily="18" charset="0"/>
                    <a:cs typeface="Times New Roman" panose="02020603050405020304" pitchFamily="18" charset="0"/>
                  </a:rPr>
                  <a:t>Find the critical value and Identify critical region</a:t>
                </a:r>
              </a:p>
              <a:p>
                <a:pPr lvl="5" algn="just"/>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dirty="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cs typeface="Times New Roman" panose="02020603050405020304" pitchFamily="18" charset="0"/>
                          </a:rPr>
                          <m:t>𝑍</m:t>
                        </m:r>
                      </m:e>
                      <m:sub>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400" dirty="0">
                    <a:solidFill>
                      <a:srgbClr val="0000FF"/>
                    </a:solidFill>
                    <a:latin typeface="Times New Roman" panose="02020603050405020304" pitchFamily="18" charset="0"/>
                    <a:cs typeface="Times New Roman" panose="02020603050405020304" pitchFamily="18" charset="0"/>
                  </a:rPr>
                  <a:t> if test is one sided.</a:t>
                </a:r>
              </a:p>
              <a:p>
                <a:pPr lvl="5" algn="just"/>
                <a:r>
                  <a:rPr lang="en-US" sz="2400" dirty="0">
                    <a:solidFill>
                      <a:srgbClr val="0000FF"/>
                    </a:solidFill>
                    <a:cs typeface="Times New Roman" panose="02020603050405020304" pitchFamily="18" charset="0"/>
                  </a:rPr>
                  <a:t> </a:t>
                </a:r>
                <a14:m>
                  <m:oMath xmlns:m="http://schemas.openxmlformats.org/officeDocument/2006/math">
                    <m:sSub>
                      <m:sSubPr>
                        <m:ctrlPr>
                          <a:rPr lang="en-US" sz="2400" i="1" dirty="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cs typeface="Times New Roman" panose="02020603050405020304" pitchFamily="18" charset="0"/>
                          </a:rPr>
                          <m:t>𝑍</m:t>
                        </m:r>
                      </m:e>
                      <m:sub>
                        <m:f>
                          <m:fPr>
                            <m:type m:val="skw"/>
                            <m:ctrlPr>
                              <a:rPr lang="en-US" sz="2400" i="1" dirty="0">
                                <a:solidFill>
                                  <a:srgbClr val="0000FF"/>
                                </a:solidFill>
                                <a:latin typeface="Cambria Math" panose="02040503050406030204" pitchFamily="18" charset="0"/>
                                <a:cs typeface="Times New Roman" panose="02020603050405020304" pitchFamily="18" charset="0"/>
                              </a:rPr>
                            </m:ctrlPr>
                          </m:fPr>
                          <m:num>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US" sz="2400" i="1" dirty="0">
                                <a:solidFill>
                                  <a:srgbClr val="0000FF"/>
                                </a:solidFill>
                                <a:latin typeface="Cambria Math" panose="02040503050406030204" pitchFamily="18" charset="0"/>
                                <a:cs typeface="Times New Roman" panose="02020603050405020304" pitchFamily="18" charset="0"/>
                              </a:rPr>
                              <m:t>2</m:t>
                            </m:r>
                          </m:den>
                        </m:f>
                      </m:sub>
                    </m:sSub>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400" dirty="0">
                    <a:solidFill>
                      <a:srgbClr val="0000FF"/>
                    </a:solidFill>
                    <a:latin typeface="Times New Roman" panose="02020603050405020304" pitchFamily="18" charset="0"/>
                    <a:cs typeface="Times New Roman" panose="02020603050405020304" pitchFamily="18" charset="0"/>
                  </a:rPr>
                  <a:t>if test is two sided.</a:t>
                </a:r>
              </a:p>
              <a:p>
                <a:pPr lvl="5" algn="just"/>
                <a:endParaRPr lang="en-US" sz="2400" dirty="0">
                  <a:solidFill>
                    <a:srgbClr val="0000FF"/>
                  </a:solidFill>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Step 4: </a:t>
                </a:r>
                <a:r>
                  <a:rPr lang="en-US" sz="2400" dirty="0">
                    <a:solidFill>
                      <a:srgbClr val="000000"/>
                    </a:solidFill>
                    <a:latin typeface="Times New Roman" panose="02020603050405020304" pitchFamily="18" charset="0"/>
                    <a:cs typeface="Times New Roman" panose="02020603050405020304" pitchFamily="18" charset="0"/>
                  </a:rPr>
                  <a:t>Make decision: Reject H</a:t>
                </a:r>
                <a:r>
                  <a:rPr lang="en-US" sz="1600" dirty="0">
                    <a:solidFill>
                      <a:srgbClr val="000000"/>
                    </a:solidFill>
                    <a:latin typeface="Times New Roman" panose="02020603050405020304" pitchFamily="18" charset="0"/>
                    <a:cs typeface="Times New Roman" panose="02020603050405020304" pitchFamily="18" charset="0"/>
                  </a:rPr>
                  <a:t>0</a:t>
                </a:r>
                <a:r>
                  <a:rPr lang="en-US" sz="2400" dirty="0">
                    <a:solidFill>
                      <a:srgbClr val="000000"/>
                    </a:solidFill>
                    <a:latin typeface="Times New Roman" panose="02020603050405020304" pitchFamily="18" charset="0"/>
                    <a:cs typeface="Times New Roman" panose="02020603050405020304" pitchFamily="18" charset="0"/>
                  </a:rPr>
                  <a:t> if test statistics value falls in the critical region (shaded area) do not reject otherwise.</a:t>
                </a:r>
              </a:p>
              <a:p>
                <a:endParaRPr lang="en-US" sz="2400" dirty="0">
                  <a:solidFill>
                    <a:srgbClr val="000000"/>
                  </a:solidFill>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Step 5: </a:t>
                </a:r>
                <a:r>
                  <a:rPr lang="en-US" sz="2400" dirty="0">
                    <a:solidFill>
                      <a:srgbClr val="000000"/>
                    </a:solidFill>
                    <a:latin typeface="Times New Roman" panose="02020603050405020304" pitchFamily="18" charset="0"/>
                    <a:cs typeface="Times New Roman" panose="02020603050405020304" pitchFamily="18" charset="0"/>
                  </a:rPr>
                  <a:t>State the conclusion in nontechnical terms.</a:t>
                </a:r>
              </a:p>
            </p:txBody>
          </p:sp>
        </mc:Choice>
        <mc:Fallback xmlns="">
          <p:sp>
            <p:nvSpPr>
              <p:cNvPr id="4" name="Rectangle 3"/>
              <p:cNvSpPr>
                <a:spLocks noRot="1" noChangeAspect="1" noMove="1" noResize="1" noEditPoints="1" noAdjustHandles="1" noChangeArrowheads="1" noChangeShapeType="1" noTextEdit="1"/>
              </p:cNvSpPr>
              <p:nvPr/>
            </p:nvSpPr>
            <p:spPr>
              <a:xfrm>
                <a:off x="412487" y="740620"/>
                <a:ext cx="8285200" cy="5727465"/>
              </a:xfrm>
              <a:prstGeom prst="rect">
                <a:avLst/>
              </a:prstGeom>
              <a:blipFill>
                <a:blip r:embed="rId2"/>
                <a:stretch>
                  <a:fillRect l="-1177" t="-851" r="-1177" b="-1489"/>
                </a:stretch>
              </a:blipFill>
            </p:spPr>
            <p:txBody>
              <a:bodyPr/>
              <a:lstStyle/>
              <a:p>
                <a:r>
                  <a:rPr lang="en-US">
                    <a:noFill/>
                  </a:rPr>
                  <a:t> </a:t>
                </a:r>
              </a:p>
            </p:txBody>
          </p:sp>
        </mc:Fallback>
      </mc:AlternateContent>
      <p:sp>
        <p:nvSpPr>
          <p:cNvPr id="5" name="Date Placeholder 4"/>
          <p:cNvSpPr>
            <a:spLocks noGrp="1"/>
          </p:cNvSpPr>
          <p:nvPr>
            <p:ph type="dt" sz="half" idx="12"/>
          </p:nvPr>
        </p:nvSpPr>
        <p:spPr/>
        <p:txBody>
          <a:bodyPr/>
          <a:lstStyle/>
          <a:p>
            <a:fld id="{F67618F3-7057-42FB-82EF-7212C5C3EA84}" type="datetime5">
              <a:rPr lang="en-NZ" altLang="en-US" smtClean="0"/>
              <a:t>16-Jun-23</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100</a:t>
            </a:fld>
            <a:endParaRPr lang="en-US" altLang="en-US"/>
          </a:p>
        </p:txBody>
      </p:sp>
      <p:sp>
        <p:nvSpPr>
          <p:cNvPr id="2" name="Footer Placeholder 1"/>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971979591"/>
      </p:ext>
    </p:extLst>
  </p:cSld>
  <p:clrMapOvr>
    <a:masterClrMapping/>
  </p:clrMapOvr>
  <p:transition spd="slow">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279400" y="541867"/>
                <a:ext cx="8229600" cy="3886200"/>
              </a:xfrm>
            </p:spPr>
            <p:txBody>
              <a:bodyPr/>
              <a:lstStyle/>
              <a:p>
                <a:pPr marL="0" indent="0" algn="just">
                  <a:buNone/>
                </a:pPr>
                <a:r>
                  <a:rPr lang="en-US" sz="2400" dirty="0">
                    <a:solidFill>
                      <a:srgbClr val="C00000"/>
                    </a:solidFill>
                    <a:latin typeface="Times New Roman" panose="02020603050405020304" pitchFamily="18" charset="0"/>
                    <a:cs typeface="Times New Roman" panose="02020603050405020304" pitchFamily="18" charset="0"/>
                  </a:rPr>
                  <a:t>Example : </a:t>
                </a:r>
                <a:r>
                  <a:rPr lang="en-US" sz="2400" dirty="0">
                    <a:latin typeface="Times New Roman" panose="02020603050405020304" pitchFamily="18" charset="0"/>
                    <a:cs typeface="Times New Roman" panose="02020603050405020304" pitchFamily="18" charset="0"/>
                  </a:rPr>
                  <a:t>A factory is producing 50,000 pairs of shoes daily. In order to test the claim that substandard shoes produced by the company is not 1 %. A sample of 500 shoes are examined and found that 1.9 % are substandard in the sample. Use 5 % level of significance to test the claim. (write all five steps)</a:t>
                </a:r>
              </a:p>
              <a:p>
                <a:pPr marL="0" indent="0" algn="just">
                  <a:buNone/>
                </a:pPr>
                <a:r>
                  <a:rPr lang="en-US" sz="2400" dirty="0">
                    <a:solidFill>
                      <a:srgbClr val="C00000"/>
                    </a:solidFill>
                    <a:latin typeface="Times New Roman" panose="02020603050405020304" pitchFamily="18" charset="0"/>
                    <a:cs typeface="Times New Roman" panose="02020603050405020304" pitchFamily="18" charset="0"/>
                  </a:rPr>
                  <a:t>Solutions:</a:t>
                </a:r>
              </a:p>
              <a:p>
                <a:pPr marL="0" indent="0" algn="just">
                  <a:buNone/>
                </a:pPr>
                <a:r>
                  <a:rPr lang="en-US" sz="2400" dirty="0">
                    <a:solidFill>
                      <a:srgbClr val="FF0000"/>
                    </a:solidFill>
                    <a:latin typeface="Times New Roman" panose="02020603050405020304" pitchFamily="18" charset="0"/>
                    <a:cs typeface="Times New Roman" panose="02020603050405020304" pitchFamily="18" charset="0"/>
                  </a:rPr>
                  <a:t>Step 1: Hypotheses</a:t>
                </a: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ea typeface="Cambria Math" panose="02040503050406030204" pitchFamily="18" charset="0"/>
                        <a:cs typeface="Times New Roman" panose="02020603050405020304" pitchFamily="18" charset="0"/>
                      </a:rPr>
                      <m:t>𝑝</m:t>
                    </m:r>
                    <m:r>
                      <a:rPr lang="en-US" sz="2400" i="1">
                        <a:latin typeface="Cambria Math" panose="02040503050406030204" pitchFamily="18" charset="0"/>
                        <a:ea typeface="Cambria Math" panose="02040503050406030204" pitchFamily="18" charset="0"/>
                        <a:cs typeface="Times New Roman" panose="02020603050405020304" pitchFamily="18" charset="0"/>
                      </a:rPr>
                      <m:t>=0.01</m:t>
                    </m:r>
                  </m:oMath>
                </a14:m>
                <a:endParaRPr lang="en-US" sz="2400" dirty="0">
                  <a:latin typeface="Times New Roman" panose="02020603050405020304" pitchFamily="18" charset="0"/>
                  <a:cs typeface="Times New Roman" panose="02020603050405020304" pitchFamily="18" charset="0"/>
                </a:endParaRPr>
              </a:p>
              <a:p>
                <a:pPr marL="400050" lvl="1" indent="0">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ea typeface="Cambria Math" panose="02040503050406030204" pitchFamily="18" charset="0"/>
                        <a:cs typeface="Times New Roman" panose="02020603050405020304" pitchFamily="18" charset="0"/>
                      </a:rPr>
                      <m:t>𝑝</m:t>
                    </m:r>
                    <m:r>
                      <a:rPr lang="en-US" sz="2400" i="1">
                        <a:latin typeface="Cambria Math" panose="02040503050406030204" pitchFamily="18" charset="0"/>
                        <a:ea typeface="Cambria Math" panose="02040503050406030204" pitchFamily="18" charset="0"/>
                        <a:cs typeface="Times New Roman" panose="02020603050405020304" pitchFamily="18" charset="0"/>
                      </a:rPr>
                      <m:t>≠0.01</m:t>
                    </m:r>
                  </m:oMath>
                </a14:m>
                <a:r>
                  <a:rPr lang="en-US" sz="2400" dirty="0">
                    <a:latin typeface="Times New Roman" panose="02020603050405020304" pitchFamily="18" charset="0"/>
                    <a:cs typeface="Times New Roman" panose="02020603050405020304" pitchFamily="18" charset="0"/>
                  </a:rPr>
                  <a:t> (two sided test)</a:t>
                </a:r>
              </a:p>
              <a:p>
                <a:pPr marL="0" lvl="1" indent="0">
                  <a:buNone/>
                </a:pPr>
                <a:endParaRPr lang="en-US" sz="2400" dirty="0">
                  <a:solidFill>
                    <a:srgbClr val="FF0000"/>
                  </a:solidFill>
                  <a:latin typeface="Times New Roman" panose="02020603050405020304" pitchFamily="18" charset="0"/>
                  <a:cs typeface="Times New Roman" panose="02020603050405020304" pitchFamily="18" charset="0"/>
                </a:endParaRPr>
              </a:p>
              <a:p>
                <a:pPr marL="0" lvl="1" indent="0">
                  <a:buNone/>
                </a:pPr>
                <a:r>
                  <a:rPr lang="en-US" sz="2400" dirty="0">
                    <a:solidFill>
                      <a:srgbClr val="FF0000"/>
                    </a:solidFill>
                    <a:latin typeface="Times New Roman" panose="02020603050405020304" pitchFamily="18" charset="0"/>
                    <a:cs typeface="Times New Roman" panose="02020603050405020304" pitchFamily="18" charset="0"/>
                  </a:rPr>
                  <a:t>Step 2: Test statistics value:</a:t>
                </a:r>
              </a:p>
              <a:p>
                <a:pPr marL="0" lvl="1"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cs typeface="Times New Roman" panose="02020603050405020304" pitchFamily="18" charset="0"/>
                        </a:rPr>
                        <m:t>𝑍</m:t>
                      </m:r>
                      <m:r>
                        <a:rPr lang="en-US" sz="2400" i="1">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𝑝</m:t>
                              </m:r>
                            </m:e>
                          </m:acc>
                          <m:r>
                            <a:rPr lang="en-GB"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num>
                        <m:den>
                          <m:rad>
                            <m:radPr>
                              <m:degHide m:val="on"/>
                              <m:ctrlPr>
                                <a:rPr lang="en-US" sz="2400" i="1">
                                  <a:latin typeface="Cambria Math" panose="02040503050406030204" pitchFamily="18" charset="0"/>
                                  <a:cs typeface="Times New Roman" panose="02020603050405020304" pitchFamily="18" charset="0"/>
                                </a:rPr>
                              </m:ctrlPr>
                            </m:radPr>
                            <m:deg/>
                            <m:e>
                              <m:f>
                                <m:fPr>
                                  <m:ctrlPr>
                                    <a:rPr lang="en-GB" sz="2400" i="1">
                                      <a:latin typeface="Cambria Math" panose="02040503050406030204" pitchFamily="18" charset="0"/>
                                    </a:rPr>
                                  </m:ctrlPr>
                                </m:fPr>
                                <m:num>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r>
                                    <a:rPr lang="en-GB" sz="2400" i="1">
                                      <a:latin typeface="Cambria Math" panose="02040503050406030204" pitchFamily="18" charset="0"/>
                                    </a:rPr>
                                    <m:t>(1−</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r>
                                    <a:rPr lang="en-GB" sz="2400" i="1">
                                      <a:latin typeface="Cambria Math" panose="02040503050406030204" pitchFamily="18" charset="0"/>
                                    </a:rPr>
                                    <m:t>)</m:t>
                                  </m:r>
                                </m:num>
                                <m:den>
                                  <m:r>
                                    <a:rPr lang="en-GB" sz="2400" i="1">
                                      <a:latin typeface="Cambria Math" panose="02040503050406030204" pitchFamily="18" charset="0"/>
                                    </a:rPr>
                                    <m:t>𝑛</m:t>
                                  </m:r>
                                </m:den>
                              </m:f>
                            </m:e>
                          </m:rad>
                        </m:den>
                      </m:f>
                      <m:r>
                        <a:rPr lang="en-US" sz="2400" i="1">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0.019</m:t>
                          </m:r>
                          <m:r>
                            <a:rPr lang="en-GB" sz="2400" i="1">
                              <a:latin typeface="Cambria Math" panose="02040503050406030204" pitchFamily="18" charset="0"/>
                            </a:rPr>
                            <m:t>−</m:t>
                          </m:r>
                          <m:r>
                            <a:rPr lang="en-US" sz="2400" i="1">
                              <a:latin typeface="Cambria Math" panose="02040503050406030204" pitchFamily="18" charset="0"/>
                            </a:rPr>
                            <m:t>0.01</m:t>
                          </m:r>
                        </m:num>
                        <m:den>
                          <m:rad>
                            <m:radPr>
                              <m:degHide m:val="on"/>
                              <m:ctrlPr>
                                <a:rPr lang="en-US" sz="2400" i="1">
                                  <a:latin typeface="Cambria Math" panose="02040503050406030204" pitchFamily="18" charset="0"/>
                                  <a:cs typeface="Times New Roman" panose="02020603050405020304" pitchFamily="18" charset="0"/>
                                </a:rPr>
                              </m:ctrlPr>
                            </m:radPr>
                            <m:deg/>
                            <m:e>
                              <m:f>
                                <m:fPr>
                                  <m:ctrlPr>
                                    <a:rPr lang="en-GB" sz="2400" i="1">
                                      <a:latin typeface="Cambria Math" panose="02040503050406030204" pitchFamily="18" charset="0"/>
                                    </a:rPr>
                                  </m:ctrlPr>
                                </m:fPr>
                                <m:num>
                                  <m:r>
                                    <a:rPr lang="en-US" sz="2400" i="1">
                                      <a:latin typeface="Cambria Math" panose="02040503050406030204" pitchFamily="18" charset="0"/>
                                    </a:rPr>
                                    <m:t>0.01</m:t>
                                  </m:r>
                                  <m:r>
                                    <a:rPr lang="en-US" sz="2400" i="1">
                                      <a:latin typeface="Cambria Math" panose="02040503050406030204" pitchFamily="18" charset="0"/>
                                      <a:ea typeface="Cambria Math" panose="02040503050406030204" pitchFamily="18" charset="0"/>
                                      <a:cs typeface="Times New Roman" panose="02020603050405020304" pitchFamily="18" charset="0"/>
                                    </a:rPr>
                                    <m:t> </m:t>
                                  </m:r>
                                  <m:r>
                                    <a:rPr lang="en-GB" sz="2400" i="1">
                                      <a:latin typeface="Cambria Math" panose="02040503050406030204" pitchFamily="18" charset="0"/>
                                    </a:rPr>
                                    <m:t>(1−</m:t>
                                  </m:r>
                                  <m:r>
                                    <a:rPr lang="en-US" sz="2400" i="1">
                                      <a:latin typeface="Cambria Math" panose="02040503050406030204" pitchFamily="18" charset="0"/>
                                    </a:rPr>
                                    <m:t>0.01</m:t>
                                  </m:r>
                                  <m:r>
                                    <a:rPr lang="en-GB" sz="2400" i="1">
                                      <a:latin typeface="Cambria Math" panose="02040503050406030204" pitchFamily="18" charset="0"/>
                                    </a:rPr>
                                    <m:t>)</m:t>
                                  </m:r>
                                </m:num>
                                <m:den>
                                  <m:r>
                                    <a:rPr lang="en-US" sz="2400" i="1">
                                      <a:latin typeface="Cambria Math" panose="02040503050406030204" pitchFamily="18" charset="0"/>
                                    </a:rPr>
                                    <m:t>500</m:t>
                                  </m:r>
                                </m:den>
                              </m:f>
                            </m:e>
                          </m:rad>
                        </m:den>
                      </m:f>
                      <m:r>
                        <a:rPr lang="en-US" sz="2400" i="1">
                          <a:latin typeface="Cambria Math" panose="02040503050406030204" pitchFamily="18" charset="0"/>
                        </a:rPr>
                        <m:t>=2.022 </m:t>
                      </m:r>
                    </m:oMath>
                  </m:oMathPara>
                </a14:m>
                <a:endParaRPr lang="en-US" sz="2400" dirty="0"/>
              </a:p>
              <a:p>
                <a:pPr marL="0" lvl="1" indent="0">
                  <a:buNone/>
                </a:pPr>
                <a:endParaRPr lang="en-US" sz="2400" dirty="0">
                  <a:solidFill>
                    <a:srgbClr val="FF0000"/>
                  </a:solidFill>
                  <a:latin typeface="Times New Roman" panose="02020603050405020304" pitchFamily="18" charset="0"/>
                  <a:cs typeface="Times New Roman" panose="02020603050405020304" pitchFamily="18" charset="0"/>
                </a:endParaRPr>
              </a:p>
              <a:p>
                <a:pPr marL="0" indent="0" algn="just">
                  <a:buNone/>
                </a:pPr>
                <a:endParaRPr lang="en-US" sz="2400" dirty="0">
                  <a:solidFill>
                    <a:srgbClr val="FF0000"/>
                  </a:solidFill>
                  <a:latin typeface="Times New Roman" panose="02020603050405020304" pitchFamily="18" charset="0"/>
                  <a:cs typeface="Times New Roman" panose="02020603050405020304" pitchFamily="18" charset="0"/>
                </a:endParaRPr>
              </a:p>
              <a:p>
                <a:pPr marL="0" indent="0" algn="just">
                  <a:buNone/>
                </a:pPr>
                <a:endParaRPr lang="en-US" sz="2400" dirty="0">
                  <a:solidFill>
                    <a:srgbClr val="FF0000"/>
                  </a:solidFill>
                  <a:latin typeface="Times New Roman" panose="02020603050405020304" pitchFamily="18" charset="0"/>
                  <a:cs typeface="Times New Roman" panose="02020603050405020304" pitchFamily="18" charset="0"/>
                </a:endParaRPr>
              </a:p>
              <a:p>
                <a:pPr marL="0" indent="0" algn="just">
                  <a:buNone/>
                </a:pPr>
                <a:endParaRPr lang="en-US" sz="24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279400" y="541867"/>
                <a:ext cx="8229600" cy="3886200"/>
              </a:xfrm>
              <a:blipFill>
                <a:blip r:embed="rId2"/>
                <a:stretch>
                  <a:fillRect l="-1185" t="-1256" r="-1111" b="-45840"/>
                </a:stretch>
              </a:blipFill>
            </p:spPr>
            <p:txBody>
              <a:bodyPr/>
              <a:lstStyle/>
              <a:p>
                <a:r>
                  <a:rPr lang="en-NZ">
                    <a:noFill/>
                  </a:rPr>
                  <a:t> </a:t>
                </a:r>
              </a:p>
            </p:txBody>
          </p:sp>
        </mc:Fallback>
      </mc:AlternateContent>
      <p:sp>
        <p:nvSpPr>
          <p:cNvPr id="5" name="Date Placeholder 4"/>
          <p:cNvSpPr>
            <a:spLocks noGrp="1"/>
          </p:cNvSpPr>
          <p:nvPr>
            <p:ph type="dt" sz="half" idx="12"/>
          </p:nvPr>
        </p:nvSpPr>
        <p:spPr/>
        <p:txBody>
          <a:bodyPr/>
          <a:lstStyle/>
          <a:p>
            <a:fld id="{257B9F38-4D95-4A8D-96B9-61C8BC6091DF}" type="datetime5">
              <a:rPr lang="en-NZ" altLang="en-US" smtClean="0"/>
              <a:t>16-Jun-23</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101</a:t>
            </a:fld>
            <a:endParaRPr lang="en-US" altLang="en-US"/>
          </a:p>
        </p:txBody>
      </p:sp>
      <p:sp>
        <p:nvSpPr>
          <p:cNvPr id="2" name="Footer Placeholder 1"/>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421632480"/>
      </p:ext>
    </p:extLst>
  </p:cSld>
  <p:clrMapOvr>
    <a:masterClrMapping/>
  </p:clrMapOvr>
  <p:transition spd="slow">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45179" y="660913"/>
                <a:ext cx="8176307" cy="5252207"/>
              </a:xfrm>
              <a:prstGeom prst="rect">
                <a:avLst/>
              </a:prstGeom>
            </p:spPr>
            <p:txBody>
              <a:bodyPr wrap="square">
                <a:spAutoFit/>
              </a:bodyPr>
              <a:lstStyle/>
              <a:p>
                <a:endParaRPr lang="en-US" dirty="0"/>
              </a:p>
              <a:p>
                <a:r>
                  <a:rPr lang="en-US" sz="2400" dirty="0">
                    <a:solidFill>
                      <a:srgbClr val="FF0000"/>
                    </a:solidFill>
                    <a:latin typeface="Times New Roman" panose="02020603050405020304" pitchFamily="18" charset="0"/>
                    <a:cs typeface="Times New Roman" panose="02020603050405020304" pitchFamily="18" charset="0"/>
                  </a:rPr>
                  <a:t>Step 3: Critical value calculation and identify Critical region: </a:t>
                </a:r>
              </a:p>
              <a:p>
                <a:r>
                  <a:rPr lang="en-US" sz="2400" dirty="0">
                    <a:latin typeface="Times New Roman" panose="02020603050405020304" pitchFamily="18" charset="0"/>
                    <a:cs typeface="Times New Roman" panose="02020603050405020304" pitchFamily="18" charset="0"/>
                  </a:rPr>
                  <a:t>This is two sided test (look at the hypotheses to find one or two sided test) so that the critical value is </a:t>
                </a:r>
                <a14:m>
                  <m:oMath xmlns:m="http://schemas.openxmlformats.org/officeDocument/2006/math">
                    <m:sSub>
                      <m:sSubPr>
                        <m:ctrlPr>
                          <a:rPr lang="en-US" sz="2400" i="1" dirty="0" smtClean="0">
                            <a:solidFill>
                              <a:schemeClr val="tx1"/>
                            </a:solidFill>
                            <a:latin typeface="Cambria Math" panose="02040503050406030204" pitchFamily="18" charset="0"/>
                            <a:cs typeface="Times New Roman" panose="02020603050405020304" pitchFamily="18" charset="0"/>
                          </a:rPr>
                        </m:ctrlPr>
                      </m:sSubPr>
                      <m:e>
                        <m:r>
                          <a:rPr lang="en-US" sz="2400" i="1" dirty="0">
                            <a:solidFill>
                              <a:schemeClr val="tx1"/>
                            </a:solidFill>
                            <a:latin typeface="Cambria Math" panose="02040503050406030204" pitchFamily="18" charset="0"/>
                            <a:cs typeface="Times New Roman" panose="02020603050405020304" pitchFamily="18" charset="0"/>
                          </a:rPr>
                          <m:t>𝑍</m:t>
                        </m:r>
                      </m:e>
                      <m:sub>
                        <m:f>
                          <m:fPr>
                            <m:type m:val="skw"/>
                            <m:ctrlPr>
                              <a:rPr lang="en-US" sz="2400" i="1" dirty="0">
                                <a:solidFill>
                                  <a:schemeClr val="tx1"/>
                                </a:solidFill>
                                <a:latin typeface="Cambria Math" panose="02040503050406030204" pitchFamily="18" charset="0"/>
                                <a:cs typeface="Times New Roman" panose="02020603050405020304" pitchFamily="18" charset="0"/>
                              </a:rPr>
                            </m:ctrlPr>
                          </m:fPr>
                          <m:num>
                            <m:r>
                              <a:rPr lang="en-US" sz="2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US" sz="2400" i="1" dirty="0">
                                <a:solidFill>
                                  <a:schemeClr val="tx1"/>
                                </a:solidFill>
                                <a:latin typeface="Cambria Math" panose="02040503050406030204" pitchFamily="18" charset="0"/>
                                <a:cs typeface="Times New Roman" panose="02020603050405020304" pitchFamily="18" charset="0"/>
                              </a:rPr>
                              <m:t>2</m:t>
                            </m:r>
                          </m:den>
                        </m:f>
                      </m:sub>
                    </m:sSub>
                  </m:oMath>
                </a14:m>
                <a:r>
                  <a:rPr lang="en-US" sz="2400" dirty="0">
                    <a:latin typeface="Times New Roman" panose="02020603050405020304" pitchFamily="18" charset="0"/>
                    <a:cs typeface="Times New Roman" panose="02020603050405020304" pitchFamily="18" charset="0"/>
                  </a:rPr>
                  <a:t>. For </a:t>
                </a:r>
                <a14:m>
                  <m:oMath xmlns:m="http://schemas.openxmlformats.org/officeDocument/2006/math">
                    <m:r>
                      <a:rPr lang="en-US" sz="2400" i="1" dirty="0">
                        <a:latin typeface="Cambria Math" panose="02040503050406030204" pitchFamily="18" charset="0"/>
                        <a:ea typeface="Cambria Math" panose="02040503050406030204" pitchFamily="18" charset="0"/>
                        <a:cs typeface="Times New Roman" panose="02020603050405020304" pitchFamily="18" charset="0"/>
                      </a:rPr>
                      <m:t>𝛼</m:t>
                    </m:r>
                    <m:r>
                      <a:rPr lang="en-US" sz="2400" i="1" dirty="0">
                        <a:latin typeface="Cambria Math" panose="02040503050406030204" pitchFamily="18" charset="0"/>
                        <a:ea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 0.05, from Z-table, critical value </a:t>
                </a:r>
                <a14:m>
                  <m:oMath xmlns:m="http://schemas.openxmlformats.org/officeDocument/2006/math">
                    <m:sSub>
                      <m:sSubPr>
                        <m:ctrlPr>
                          <a:rPr lang="en-US" sz="2400" i="1" dirty="0">
                            <a:latin typeface="Cambria Math" panose="02040503050406030204" pitchFamily="18" charset="0"/>
                            <a:cs typeface="Times New Roman" panose="02020603050405020304" pitchFamily="18" charset="0"/>
                          </a:rPr>
                        </m:ctrlPr>
                      </m:sSubPr>
                      <m:e>
                        <m:r>
                          <a:rPr lang="en-US" sz="2400" i="1" dirty="0">
                            <a:latin typeface="Cambria Math" panose="02040503050406030204" pitchFamily="18" charset="0"/>
                            <a:cs typeface="Times New Roman" panose="02020603050405020304" pitchFamily="18" charset="0"/>
                          </a:rPr>
                          <m:t>𝑍</m:t>
                        </m:r>
                      </m:e>
                      <m:sub>
                        <m:f>
                          <m:fPr>
                            <m:type m:val="skw"/>
                            <m:ctrlPr>
                              <a:rPr lang="en-US" sz="2400" i="1" dirty="0">
                                <a:latin typeface="Cambria Math" panose="02040503050406030204" pitchFamily="18" charset="0"/>
                                <a:cs typeface="Times New Roman" panose="02020603050405020304" pitchFamily="18" charset="0"/>
                              </a:rPr>
                            </m:ctrlPr>
                          </m:fPr>
                          <m:num>
                            <m:r>
                              <a:rPr lang="en-US" sz="2400" i="1" dirty="0">
                                <a:latin typeface="Cambria Math" panose="02040503050406030204" pitchFamily="18" charset="0"/>
                                <a:ea typeface="Cambria Math" panose="02040503050406030204" pitchFamily="18" charset="0"/>
                                <a:cs typeface="Times New Roman" panose="02020603050405020304" pitchFamily="18" charset="0"/>
                              </a:rPr>
                              <m:t>𝛼</m:t>
                            </m:r>
                          </m:num>
                          <m:den>
                            <m:r>
                              <a:rPr lang="en-US" sz="2400" i="1" dirty="0">
                                <a:latin typeface="Cambria Math" panose="02040503050406030204" pitchFamily="18" charset="0"/>
                                <a:cs typeface="Times New Roman" panose="02020603050405020304" pitchFamily="18" charset="0"/>
                              </a:rPr>
                              <m:t>2</m:t>
                            </m:r>
                          </m:den>
                        </m:f>
                      </m:sub>
                    </m:sSub>
                  </m:oMath>
                </a14:m>
                <a:r>
                  <a:rPr lang="en-US" sz="2400" dirty="0">
                    <a:latin typeface="Times New Roman" panose="02020603050405020304" pitchFamily="18" charset="0"/>
                    <a:cs typeface="Times New Roman" panose="02020603050405020304" pitchFamily="18" charset="0"/>
                  </a:rPr>
                  <a:t> = 1.96 (when tail area under the Z-curve is 0.025, Z value is 1.96.)</a:t>
                </a:r>
              </a:p>
              <a:p>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Step 4: Reject or Do not reject H</a:t>
                </a:r>
                <a:r>
                  <a:rPr lang="en-US" dirty="0">
                    <a:solidFill>
                      <a:srgbClr val="FF0000"/>
                    </a:solidFill>
                    <a:latin typeface="Times New Roman" panose="02020603050405020304" pitchFamily="18" charset="0"/>
                    <a:cs typeface="Times New Roman" panose="02020603050405020304" pitchFamily="18" charset="0"/>
                  </a:rPr>
                  <a:t>0</a:t>
                </a:r>
                <a:r>
                  <a:rPr lang="en-US" sz="2400" dirty="0">
                    <a:solidFill>
                      <a:srgbClr val="FF0000"/>
                    </a:solidFill>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Test value is 2.022 and critical value is 1.96(from Z table). In this example, test value falls in rejection region so we reject H</a:t>
                </a:r>
                <a:r>
                  <a:rPr lang="en-US" sz="16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 (2.02 is greater than 1.96) so we reject H</a:t>
                </a:r>
                <a:r>
                  <a:rPr lang="en-US" sz="16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Step 5: Write in nontechnical term: </a:t>
                </a:r>
                <a:r>
                  <a:rPr lang="en-US" sz="2400" dirty="0">
                    <a:latin typeface="Times New Roman" panose="02020603050405020304" pitchFamily="18" charset="0"/>
                    <a:cs typeface="Times New Roman" panose="02020603050405020304" pitchFamily="18" charset="0"/>
                  </a:rPr>
                  <a:t>Proportion of defective shoes is not 1 % and the test is carried out with 95 % confidence.</a:t>
                </a:r>
              </a:p>
            </p:txBody>
          </p:sp>
        </mc:Choice>
        <mc:Fallback xmlns="">
          <p:sp>
            <p:nvSpPr>
              <p:cNvPr id="4" name="Rectangle 3"/>
              <p:cNvSpPr>
                <a:spLocks noRot="1" noChangeAspect="1" noMove="1" noResize="1" noEditPoints="1" noAdjustHandles="1" noChangeArrowheads="1" noChangeShapeType="1" noTextEdit="1"/>
              </p:cNvSpPr>
              <p:nvPr/>
            </p:nvSpPr>
            <p:spPr>
              <a:xfrm>
                <a:off x="445179" y="660913"/>
                <a:ext cx="8176307" cy="5252207"/>
              </a:xfrm>
              <a:prstGeom prst="rect">
                <a:avLst/>
              </a:prstGeom>
              <a:blipFill>
                <a:blip r:embed="rId2"/>
                <a:stretch>
                  <a:fillRect l="-1119" r="-2013" b="-1740"/>
                </a:stretch>
              </a:blipFill>
            </p:spPr>
            <p:txBody>
              <a:bodyPr/>
              <a:lstStyle/>
              <a:p>
                <a:r>
                  <a:rPr lang="en-US">
                    <a:noFill/>
                  </a:rPr>
                  <a:t> </a:t>
                </a:r>
              </a:p>
            </p:txBody>
          </p:sp>
        </mc:Fallback>
      </mc:AlternateContent>
      <p:sp>
        <p:nvSpPr>
          <p:cNvPr id="5" name="Date Placeholder 4"/>
          <p:cNvSpPr>
            <a:spLocks noGrp="1"/>
          </p:cNvSpPr>
          <p:nvPr>
            <p:ph type="dt" sz="half" idx="12"/>
          </p:nvPr>
        </p:nvSpPr>
        <p:spPr/>
        <p:txBody>
          <a:bodyPr/>
          <a:lstStyle/>
          <a:p>
            <a:fld id="{2A5EF7BC-0520-42C4-BF66-A5CCE8780827}" type="datetime5">
              <a:rPr lang="en-NZ" altLang="en-US" smtClean="0"/>
              <a:t>16-Jun-23</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102</a:t>
            </a:fld>
            <a:endParaRPr lang="en-US" altLang="en-US"/>
          </a:p>
        </p:txBody>
      </p:sp>
      <p:sp>
        <p:nvSpPr>
          <p:cNvPr id="2" name="Footer Placeholder 1"/>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168039158"/>
      </p:ext>
    </p:extLst>
  </p:cSld>
  <p:clrMapOvr>
    <a:masterClrMapping/>
  </p:clrMapOvr>
  <p:transition spd="slow">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9400" y="541867"/>
            <a:ext cx="8229600" cy="3886200"/>
          </a:xfrm>
        </p:spPr>
        <p:txBody>
          <a:bodyPr/>
          <a:lstStyle/>
          <a:p>
            <a:pPr marL="0" indent="0" algn="just">
              <a:buNone/>
            </a:pPr>
            <a:r>
              <a:rPr lang="en-US" dirty="0">
                <a:solidFill>
                  <a:srgbClr val="C00000"/>
                </a:solidFill>
                <a:latin typeface="Times New Roman" panose="02020603050405020304" pitchFamily="18" charset="0"/>
                <a:cs typeface="Times New Roman" panose="02020603050405020304" pitchFamily="18" charset="0"/>
              </a:rPr>
              <a:t>Example 10: </a:t>
            </a:r>
          </a:p>
          <a:p>
            <a:pPr marL="0" indent="0" algn="just">
              <a:buNone/>
            </a:pPr>
            <a:r>
              <a:rPr lang="en-US" dirty="0">
                <a:latin typeface="Times New Roman" panose="02020603050405020304" pitchFamily="18" charset="0"/>
                <a:cs typeface="Times New Roman" panose="02020603050405020304" pitchFamily="18" charset="0"/>
              </a:rPr>
              <a:t>A factory is producing 50,000 pairs of shoes daily. There is a quality control practice for the company that 1% sub standard quality is acceptable. From a sample of 500 pairs, 1.45% were found to be sub standard quality. Test whether the percentage of sub standard quality in the company is higher than 1% or not. Use a 5% level of significance.</a:t>
            </a:r>
          </a:p>
        </p:txBody>
      </p:sp>
      <p:sp>
        <p:nvSpPr>
          <p:cNvPr id="2" name="Date Placeholder 1"/>
          <p:cNvSpPr>
            <a:spLocks noGrp="1"/>
          </p:cNvSpPr>
          <p:nvPr>
            <p:ph type="dt" sz="half" idx="12"/>
          </p:nvPr>
        </p:nvSpPr>
        <p:spPr/>
        <p:txBody>
          <a:bodyPr/>
          <a:lstStyle/>
          <a:p>
            <a:fld id="{6E5D80AE-14EF-462D-B1F7-ACB52A7FC26D}" type="datetime5">
              <a:rPr lang="en-NZ" altLang="en-US" smtClean="0"/>
              <a:t>16-Jun-23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103</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477708023"/>
      </p:ext>
    </p:extLst>
  </p:cSld>
  <p:clrMapOvr>
    <a:masterClrMapping/>
  </p:clrMapOvr>
  <p:transition spd="slow">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a:t>
            </a:r>
          </a:p>
        </p:txBody>
      </p:sp>
      <p:sp>
        <p:nvSpPr>
          <p:cNvPr id="6" name="Footer Placeholder 5">
            <a:extLst>
              <a:ext uri="{FF2B5EF4-FFF2-40B4-BE49-F238E27FC236}">
                <a16:creationId xmlns:a16="http://schemas.microsoft.com/office/drawing/2014/main" id="{35AF7A5D-2C76-4A78-84AF-D1CB0EDFA2D8}"/>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6E5D8BE3-C880-4DA8-8D98-2C328B27CE49}"/>
              </a:ext>
            </a:extLst>
          </p:cNvPr>
          <p:cNvSpPr>
            <a:spLocks noGrp="1"/>
          </p:cNvSpPr>
          <p:nvPr>
            <p:ph type="dt" sz="half" idx="12"/>
          </p:nvPr>
        </p:nvSpPr>
        <p:spPr/>
        <p:txBody>
          <a:bodyPr/>
          <a:lstStyle/>
          <a:p>
            <a:fld id="{098300A1-B069-4EC9-875E-3851D26E59BB}" type="datetime5">
              <a:rPr lang="en-NZ" altLang="en-US" smtClean="0"/>
              <a:t>16-Jun-23</a:t>
            </a:fld>
            <a:endParaRPr lang="en-US" altLang="en-US"/>
          </a:p>
        </p:txBody>
      </p:sp>
      <p:sp>
        <p:nvSpPr>
          <p:cNvPr id="8" name="Slide Number Placeholder 7">
            <a:extLst>
              <a:ext uri="{FF2B5EF4-FFF2-40B4-BE49-F238E27FC236}">
                <a16:creationId xmlns:a16="http://schemas.microsoft.com/office/drawing/2014/main" id="{96A63AC2-729F-40ED-A607-B8F832349C12}"/>
              </a:ext>
            </a:extLst>
          </p:cNvPr>
          <p:cNvSpPr>
            <a:spLocks noGrp="1"/>
          </p:cNvSpPr>
          <p:nvPr>
            <p:ph type="sldNum" sz="quarter" idx="11"/>
          </p:nvPr>
        </p:nvSpPr>
        <p:spPr/>
        <p:txBody>
          <a:bodyPr/>
          <a:lstStyle/>
          <a:p>
            <a:fld id="{E6D38F6D-B68C-43EA-8D93-D9BC679B8240}" type="slidenum">
              <a:rPr lang="en-US" altLang="en-US" smtClean="0"/>
              <a:pPr/>
              <a:t>104</a:t>
            </a:fld>
            <a:endParaRPr lang="en-US" altLang="en-US"/>
          </a:p>
        </p:txBody>
      </p:sp>
      <p:sp>
        <p:nvSpPr>
          <p:cNvPr id="9" name="Content Placeholder 2">
            <a:extLst>
              <a:ext uri="{FF2B5EF4-FFF2-40B4-BE49-F238E27FC236}">
                <a16:creationId xmlns:a16="http://schemas.microsoft.com/office/drawing/2014/main" id="{870E4DEA-9334-45C2-92EC-8CFD4D01964C}"/>
              </a:ext>
            </a:extLst>
          </p:cNvPr>
          <p:cNvSpPr>
            <a:spLocks noGrp="1"/>
          </p:cNvSpPr>
          <p:nvPr>
            <p:ph idx="1"/>
          </p:nvPr>
        </p:nvSpPr>
        <p:spPr>
          <a:xfrm>
            <a:off x="391298" y="1124465"/>
            <a:ext cx="8229600" cy="3886200"/>
          </a:xfrm>
        </p:spPr>
        <p:txBody>
          <a:bodyPr/>
          <a:lstStyle/>
          <a:p>
            <a:pPr marL="0" indent="0">
              <a:buNone/>
            </a:pPr>
            <a:r>
              <a:rPr lang="en-US" sz="3600" dirty="0">
                <a:latin typeface="Times New Roman" panose="02020603050405020304" pitchFamily="18" charset="0"/>
                <a:cs typeface="Times New Roman" panose="02020603050405020304" pitchFamily="18" charset="0"/>
              </a:rPr>
              <a:t>In your course tutorial 4 exercises,</a:t>
            </a:r>
          </a:p>
          <a:p>
            <a:pPr lvl="2"/>
            <a:r>
              <a:rPr lang="en-US" sz="3600" dirty="0">
                <a:latin typeface="Times New Roman" panose="02020603050405020304" pitchFamily="18" charset="0"/>
                <a:cs typeface="Times New Roman" panose="02020603050405020304" pitchFamily="18" charset="0"/>
              </a:rPr>
              <a:t>Question 12</a:t>
            </a:r>
          </a:p>
          <a:p>
            <a:pPr marL="914400" lvl="2" indent="0">
              <a:buNone/>
            </a:pPr>
            <a:endParaRPr lang="en-US" sz="3600" dirty="0">
              <a:latin typeface="Times New Roman" panose="02020603050405020304" pitchFamily="18" charset="0"/>
              <a:cs typeface="Times New Roman" panose="02020603050405020304" pitchFamily="18" charset="0"/>
            </a:endParaRPr>
          </a:p>
          <a:p>
            <a:pPr marL="0" indent="0">
              <a:buNone/>
            </a:pPr>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9603532"/>
      </p:ext>
    </p:extLst>
  </p:cSld>
  <p:clrMapOvr>
    <a:masterClrMapping/>
  </p:clrMapOvr>
  <p:transition spd="slow">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550333" y="3056467"/>
                <a:ext cx="8229600" cy="1371600"/>
              </a:xfrm>
            </p:spPr>
            <p:txBody>
              <a:bodyPr/>
              <a:lstStyle/>
              <a:p>
                <a:pPr algn="ctr"/>
                <a:r>
                  <a:rPr lang="en-US" dirty="0">
                    <a:solidFill>
                      <a:srgbClr val="C00000"/>
                    </a:solidFill>
                    <a:effectLst>
                      <a:outerShdw blurRad="38100" dist="38100" dir="2700000" algn="tl">
                        <a:srgbClr val="000000">
                          <a:alpha val="43137"/>
                        </a:srgbClr>
                      </a:outerShdw>
                    </a:effectLst>
                    <a:latin typeface="Baskerville Old Face" panose="02020602080505020303" pitchFamily="18" charset="0"/>
                  </a:rPr>
                  <a:t>Testing Hypotheses About Population Variance </a:t>
                </a:r>
                <a14:m>
                  <m:oMath xmlns:m="http://schemas.openxmlformats.org/officeDocument/2006/math">
                    <m:sSup>
                      <m:sSupPr>
                        <m:ctrlPr>
                          <a:rPr lang="en-US" i="1" smtClean="0">
                            <a:solidFill>
                              <a:srgbClr val="C00000"/>
                            </a:solidFill>
                            <a:effectLst>
                              <a:outerShdw blurRad="38100" dist="38100" dir="2700000" algn="tl">
                                <a:srgbClr val="000000">
                                  <a:alpha val="43137"/>
                                </a:srgbClr>
                              </a:outerShdw>
                            </a:effectLst>
                            <a:latin typeface="Cambria Math" panose="02040503050406030204" pitchFamily="18" charset="0"/>
                          </a:rPr>
                        </m:ctrlPr>
                      </m:sSupPr>
                      <m:e>
                        <m:r>
                          <a:rPr lang="en-US" b="0" i="1" smtClean="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𝜎</m:t>
                        </m:r>
                      </m:e>
                      <m:sup>
                        <m:r>
                          <a:rPr lang="en-US" b="0" i="1" smtClean="0">
                            <a:solidFill>
                              <a:srgbClr val="C00000"/>
                            </a:solidFill>
                            <a:effectLst>
                              <a:outerShdw blurRad="38100" dist="38100" dir="2700000" algn="tl">
                                <a:srgbClr val="000000">
                                  <a:alpha val="43137"/>
                                </a:srgbClr>
                              </a:outerShdw>
                            </a:effectLst>
                            <a:latin typeface="Cambria Math" panose="02040503050406030204" pitchFamily="18" charset="0"/>
                          </a:rPr>
                          <m:t>2</m:t>
                        </m:r>
                      </m:sup>
                    </m:sSup>
                  </m:oMath>
                </a14:m>
                <a:endParaRPr lang="en-US" dirty="0">
                  <a:solidFill>
                    <a:srgbClr val="C00000"/>
                  </a:solidFill>
                  <a:effectLst>
                    <a:outerShdw blurRad="38100" dist="38100" dir="2700000" algn="tl">
                      <a:srgbClr val="000000">
                        <a:alpha val="43137"/>
                      </a:srgbClr>
                    </a:outerShdw>
                  </a:effectLst>
                  <a:latin typeface="Baskerville Old Face" panose="02020602080505020303"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50333" y="3056467"/>
                <a:ext cx="8229600" cy="1371600"/>
              </a:xfrm>
              <a:blipFill rotWithShape="0">
                <a:blip r:embed="rId2"/>
                <a:stretch>
                  <a:fillRect t="-11556" b="-27556"/>
                </a:stretch>
              </a:blipFill>
            </p:spPr>
            <p:txBody>
              <a:bodyPr/>
              <a:lstStyle/>
              <a:p>
                <a:r>
                  <a:rPr lang="en-US">
                    <a:noFill/>
                  </a:rPr>
                  <a:t> </a:t>
                </a:r>
              </a:p>
            </p:txBody>
          </p:sp>
        </mc:Fallback>
      </mc:AlternateContent>
      <p:sp>
        <p:nvSpPr>
          <p:cNvPr id="3" name="Date Placeholder 2"/>
          <p:cNvSpPr>
            <a:spLocks noGrp="1"/>
          </p:cNvSpPr>
          <p:nvPr>
            <p:ph type="dt" sz="half" idx="12"/>
          </p:nvPr>
        </p:nvSpPr>
        <p:spPr/>
        <p:txBody>
          <a:bodyPr/>
          <a:lstStyle/>
          <a:p>
            <a:fld id="{8224FE84-B71F-429C-8C00-5B5492A798FE}" type="datetime5">
              <a:rPr lang="en-NZ" altLang="en-US" smtClean="0"/>
              <a:t>16-Jun-23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105</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554793785"/>
      </p:ext>
    </p:extLst>
  </p:cSld>
  <p:clrMapOvr>
    <a:masterClrMapping/>
  </p:clrMapOvr>
  <p:transition spd="slow">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6D38F6D-B68C-43EA-8D93-D9BC679B8240}" type="slidenum">
              <a:rPr lang="en-US" altLang="en-US" smtClean="0"/>
              <a:pPr/>
              <a:t>106</a:t>
            </a:fld>
            <a:endParaRPr lang="en-US" altLang="en-US"/>
          </a:p>
        </p:txBody>
      </p:sp>
      <p:sp>
        <p:nvSpPr>
          <p:cNvPr id="5" name="Date Placeholder 4"/>
          <p:cNvSpPr>
            <a:spLocks noGrp="1"/>
          </p:cNvSpPr>
          <p:nvPr>
            <p:ph type="dt" sz="half" idx="12"/>
          </p:nvPr>
        </p:nvSpPr>
        <p:spPr/>
        <p:txBody>
          <a:bodyPr/>
          <a:lstStyle/>
          <a:p>
            <a:fld id="{6F3E14D0-3359-443C-AF70-9DCFD3F3AF8C}" type="datetime5">
              <a:rPr lang="en-NZ" altLang="en-US" smtClean="0"/>
              <a:t>16-Jun-23</a:t>
            </a:fld>
            <a:endParaRPr lang="en-US" altLang="en-US"/>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272143" y="522514"/>
                <a:ext cx="8229600" cy="3886200"/>
              </a:xfrm>
            </p:spPr>
            <p:txBody>
              <a:bodyPr/>
              <a:lstStyle/>
              <a:p>
                <a:pPr marL="0" indent="0" algn="just">
                  <a:buNone/>
                </a:pPr>
                <a:r>
                  <a:rPr lang="en-US" dirty="0">
                    <a:solidFill>
                      <a:srgbClr val="C00000"/>
                    </a:solidFill>
                    <a:latin typeface="Times New Roman" panose="02020603050405020304" pitchFamily="18" charset="0"/>
                    <a:cs typeface="Times New Roman" panose="02020603050405020304" pitchFamily="18" charset="0"/>
                  </a:rPr>
                  <a:t>Step 1. </a:t>
                </a:r>
              </a:p>
              <a:p>
                <a:pPr marL="0" indent="0" algn="just">
                  <a:buNone/>
                </a:pPr>
                <a:r>
                  <a:rPr lang="en-US" dirty="0">
                    <a:latin typeface="Times New Roman" panose="02020603050405020304" pitchFamily="18" charset="0"/>
                    <a:cs typeface="Times New Roman" panose="02020603050405020304" pitchFamily="18" charset="0"/>
                  </a:rPr>
                  <a:t>Formulate null (H</a:t>
                </a:r>
                <a:r>
                  <a:rPr lang="en-US" sz="18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and alternate (H</a:t>
                </a:r>
                <a:r>
                  <a:rPr lang="en-US" sz="18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hypotheses:</a:t>
                </a:r>
              </a:p>
              <a:p>
                <a:pPr marL="400050" lvl="1" indent="0" algn="just">
                  <a:buNone/>
                </a:pPr>
                <a:r>
                  <a:rPr lang="en-US" sz="2400" dirty="0">
                    <a:latin typeface="Times New Roman" panose="02020603050405020304" pitchFamily="18" charset="0"/>
                    <a:cs typeface="Times New Roman" panose="02020603050405020304" pitchFamily="18" charset="0"/>
                  </a:rPr>
                  <a:t>Case 1: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 :</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400" i="1">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400" i="1">
                            <a:latin typeface="Cambria Math" panose="02040503050406030204" pitchFamily="18" charset="0"/>
                            <a:cs typeface="Times New Roman" panose="02020603050405020304" pitchFamily="18" charset="0"/>
                          </a:rPr>
                          <m:t>2</m:t>
                        </m:r>
                      </m:sup>
                    </m:sSup>
                    <m:r>
                      <a:rPr lang="en-US" sz="2400" i="1">
                        <a:latin typeface="Cambria Math" panose="02040503050406030204" pitchFamily="18" charset="0"/>
                        <a:ea typeface="Cambria Math" panose="02040503050406030204" pitchFamily="18" charset="0"/>
                        <a:cs typeface="Times New Roman" panose="02020603050405020304" pitchFamily="18" charset="0"/>
                      </a:rPr>
                      <m:t>&lt;</m:t>
                    </m:r>
                    <m:sSubSup>
                      <m:sSub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400" dirty="0">
                    <a:latin typeface="Times New Roman" panose="02020603050405020304" pitchFamily="18" charset="0"/>
                    <a:cs typeface="Times New Roman" panose="02020603050405020304" pitchFamily="18" charset="0"/>
                  </a:rPr>
                  <a:t> (left sided test)</a:t>
                </a:r>
              </a:p>
              <a:p>
                <a:pPr marL="400050" lvl="1" indent="0" algn="just">
                  <a:buNone/>
                </a:pPr>
                <a:r>
                  <a:rPr lang="en-US" sz="2400" dirty="0">
                    <a:latin typeface="Times New Roman" panose="02020603050405020304" pitchFamily="18" charset="0"/>
                    <a:cs typeface="Times New Roman" panose="02020603050405020304" pitchFamily="18" charset="0"/>
                  </a:rPr>
                  <a:t>Case 2:</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400" i="1">
                            <a:latin typeface="Cambria Math" panose="02040503050406030204" pitchFamily="18" charset="0"/>
                            <a:cs typeface="Times New Roman" panose="02020603050405020304" pitchFamily="18" charset="0"/>
                          </a:rPr>
                          <m:t>2</m:t>
                        </m:r>
                      </m:sup>
                    </m:sSup>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400" i="1">
                            <a:latin typeface="Cambria Math" panose="02040503050406030204" pitchFamily="18" charset="0"/>
                            <a:cs typeface="Times New Roman" panose="02020603050405020304" pitchFamily="18" charset="0"/>
                          </a:rPr>
                          <m:t>2</m:t>
                        </m:r>
                      </m:sup>
                    </m:sSup>
                    <m:r>
                      <a:rPr lang="en-US" sz="2400" i="1" smtClean="0">
                        <a:latin typeface="Cambria Math" panose="02040503050406030204" pitchFamily="18" charset="0"/>
                        <a:ea typeface="Cambria Math" panose="02040503050406030204" pitchFamily="18" charset="0"/>
                        <a:cs typeface="Times New Roman" panose="02020603050405020304" pitchFamily="18" charset="0"/>
                      </a:rPr>
                      <m:t>&gt;</m:t>
                    </m:r>
                    <m:sSubSup>
                      <m:sSub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400" dirty="0">
                    <a:latin typeface="Times New Roman" panose="02020603050405020304" pitchFamily="18" charset="0"/>
                    <a:cs typeface="Times New Roman" panose="02020603050405020304" pitchFamily="18" charset="0"/>
                  </a:rPr>
                  <a:t> (right sided test)</a:t>
                </a:r>
              </a:p>
              <a:p>
                <a:pPr marL="400050" lvl="1" indent="0" algn="just">
                  <a:buNone/>
                </a:pPr>
                <a:r>
                  <a:rPr lang="en-US" sz="2400" dirty="0">
                    <a:latin typeface="Times New Roman" panose="02020603050405020304" pitchFamily="18" charset="0"/>
                    <a:cs typeface="Times New Roman" panose="02020603050405020304" pitchFamily="18" charset="0"/>
                  </a:rPr>
                  <a:t>Case 3: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400" i="1">
                            <a:latin typeface="Cambria Math" panose="02040503050406030204" pitchFamily="18" charset="0"/>
                            <a:cs typeface="Times New Roman" panose="02020603050405020304" pitchFamily="18" charset="0"/>
                          </a:rPr>
                          <m:t>2</m:t>
                        </m:r>
                      </m:sup>
                    </m:sSup>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400" i="1">
                            <a:latin typeface="Cambria Math" panose="02040503050406030204" pitchFamily="18" charset="0"/>
                            <a:cs typeface="Times New Roman" panose="02020603050405020304" pitchFamily="18" charset="0"/>
                          </a:rPr>
                          <m:t>2</m:t>
                        </m:r>
                      </m:sup>
                    </m:sSup>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latin typeface="Cambria Math" panose="02040503050406030204" pitchFamily="18" charset="0"/>
                            <a:ea typeface="Cambria Math" panose="02040503050406030204" pitchFamily="18" charset="0"/>
                            <a:cs typeface="Times New Roman" panose="02020603050405020304" pitchFamily="18" charset="0"/>
                          </a:rPr>
                          <m:t>2</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 </m:t>
                        </m:r>
                      </m:sup>
                    </m:sSubSup>
                  </m:oMath>
                </a14:m>
                <a:r>
                  <a:rPr lang="en-US" sz="2400" dirty="0">
                    <a:latin typeface="Times New Roman" panose="02020603050405020304" pitchFamily="18" charset="0"/>
                    <a:cs typeface="Times New Roman" panose="02020603050405020304" pitchFamily="18" charset="0"/>
                  </a:rPr>
                  <a:t>(two sided test)</a:t>
                </a:r>
              </a:p>
              <a:p>
                <a:pPr marL="400050" lvl="1" indent="0" algn="just">
                  <a:buNone/>
                </a:pP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Where </a:t>
                </a:r>
                <a14:m>
                  <m:oMath xmlns:m="http://schemas.openxmlformats.org/officeDocument/2006/math">
                    <m:sSubSup>
                      <m:sSubSupPr>
                        <m:ctrlPr>
                          <a:rPr lang="en-US" sz="28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8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8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8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800" dirty="0">
                    <a:latin typeface="Times New Roman" panose="02020603050405020304" pitchFamily="18" charset="0"/>
                    <a:cs typeface="Times New Roman" panose="02020603050405020304" pitchFamily="18" charset="0"/>
                  </a:rPr>
                  <a:t> is the fixed target value of the population parameter variance.</a:t>
                </a:r>
              </a:p>
              <a:p>
                <a:pPr marL="0" indent="0" algn="just">
                  <a:buNone/>
                </a:pPr>
                <a:endParaRPr lang="en-US" sz="2800" dirty="0">
                  <a:latin typeface="Times New Roman" panose="02020603050405020304" pitchFamily="18" charset="0"/>
                  <a:cs typeface="Times New Roman" panose="02020603050405020304" pitchFamily="18" charset="0"/>
                </a:endParaRPr>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272143" y="522514"/>
                <a:ext cx="8229600" cy="3886200"/>
              </a:xfrm>
              <a:blipFill>
                <a:blip r:embed="rId2"/>
                <a:stretch>
                  <a:fillRect l="-1926" t="-2198" r="-1852" b="-53846"/>
                </a:stretch>
              </a:blipFill>
            </p:spPr>
            <p:txBody>
              <a:bodyPr/>
              <a:lstStyle/>
              <a:p>
                <a:r>
                  <a:rPr lang="en-NZ">
                    <a:noFill/>
                  </a:rPr>
                  <a:t> </a:t>
                </a:r>
              </a:p>
            </p:txBody>
          </p:sp>
        </mc:Fallback>
      </mc:AlternateContent>
      <p:sp>
        <p:nvSpPr>
          <p:cNvPr id="2" name="Footer Placeholder 1"/>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393607005"/>
      </p:ext>
    </p:extLst>
  </p:cSld>
  <p:clrMapOvr>
    <a:masterClrMapping/>
  </p:clrMapOvr>
  <p:transition spd="slow">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0934" y="541867"/>
                <a:ext cx="8229600" cy="3886200"/>
              </a:xfrm>
            </p:spPr>
            <p:txBody>
              <a:bodyPr/>
              <a:lstStyle/>
              <a:p>
                <a:pPr marL="0" indent="0" algn="just">
                  <a:buNone/>
                </a:pPr>
                <a:r>
                  <a:rPr lang="en-US" sz="2600" dirty="0">
                    <a:latin typeface="Times New Roman" panose="02020603050405020304" pitchFamily="18" charset="0"/>
                    <a:cs typeface="Times New Roman" panose="02020603050405020304" pitchFamily="18" charset="0"/>
                  </a:rPr>
                  <a:t>Statistical testing regarding the population standard deviation can be performed by just performing the tests for the population variance </a:t>
                </a:r>
                <a14:m>
                  <m:oMath xmlns:m="http://schemas.openxmlformats.org/officeDocument/2006/math">
                    <m:sSup>
                      <m:sSupPr>
                        <m:ctrlPr>
                          <a:rPr lang="en-US" sz="2600" i="1" smtClean="0">
                            <a:latin typeface="Cambria Math" panose="02040503050406030204" pitchFamily="18" charset="0"/>
                            <a:cs typeface="Times New Roman" panose="02020603050405020304" pitchFamily="18" charset="0"/>
                          </a:rPr>
                        </m:ctrlPr>
                      </m:sSupPr>
                      <m:e>
                        <m:r>
                          <a:rPr lang="en-US" sz="2600"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b="0" i="1" smtClean="0">
                            <a:latin typeface="Cambria Math" panose="02040503050406030204" pitchFamily="18" charset="0"/>
                            <a:cs typeface="Times New Roman" panose="02020603050405020304" pitchFamily="18" charset="0"/>
                          </a:rPr>
                          <m:t>2</m:t>
                        </m:r>
                      </m:sup>
                    </m:sSup>
                  </m:oMath>
                </a14:m>
                <a:r>
                  <a:rPr lang="en-US" sz="2600" dirty="0">
                    <a:latin typeface="Times New Roman" panose="02020603050405020304" pitchFamily="18" charset="0"/>
                    <a:cs typeface="Times New Roman" panose="02020603050405020304" pitchFamily="18" charset="0"/>
                  </a:rPr>
                  <a:t>, because the hypotheses are equivalent as:</a:t>
                </a:r>
              </a:p>
              <a:p>
                <a:pPr marL="0" indent="0" algn="just">
                  <a:buNone/>
                </a:pPr>
                <a:r>
                  <a:rPr lang="en-US" sz="2600" dirty="0">
                    <a:latin typeface="Times New Roman" panose="02020603050405020304" pitchFamily="18" charset="0"/>
                    <a:cs typeface="Times New Roman" panose="02020603050405020304" pitchFamily="18" charset="0"/>
                  </a:rPr>
                  <a:t>Case 1:</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r>
                      <a:rPr lang="en-US" sz="2600" i="1" smtClean="0">
                        <a:latin typeface="Cambria Math" panose="02040503050406030204" pitchFamily="18" charset="0"/>
                        <a:ea typeface="Cambria Math" panose="02040503050406030204" pitchFamily="18" charset="0"/>
                        <a:cs typeface="Times New Roman" panose="02020603050405020304" pitchFamily="18" charset="0"/>
                      </a:rPr>
                      <m:t>𝜎</m:t>
                    </m:r>
                    <m:r>
                      <a:rPr lang="en-US" sz="2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6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600" i="1" smtClean="0">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           </m:t>
                    </m:r>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a:t>
                </a:r>
              </a:p>
              <a:p>
                <a:pPr marL="0" indent="0" algn="just">
                  <a:buNone/>
                </a:pPr>
                <a:r>
                  <a:rPr lang="en-US" sz="2600" dirty="0">
                    <a:cs typeface="Times New Roman" panose="02020603050405020304" pitchFamily="18" charset="0"/>
                  </a:rPr>
                  <a:t>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𝜎</m:t>
                    </m:r>
                    <m:r>
                      <a:rPr lang="en-US" sz="2600" i="1">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&lt;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600" dirty="0">
                  <a:latin typeface="Times New Roman" panose="02020603050405020304" pitchFamily="18" charset="0"/>
                  <a:cs typeface="Times New Roman" panose="02020603050405020304" pitchFamily="18" charset="0"/>
                </a:endParaRPr>
              </a:p>
              <a:p>
                <a:pPr marL="0" indent="0" algn="just">
                  <a:buNone/>
                </a:pPr>
                <a:r>
                  <a:rPr lang="en-US" sz="2600" dirty="0">
                    <a:latin typeface="Times New Roman" panose="02020603050405020304" pitchFamily="18" charset="0"/>
                    <a:cs typeface="Times New Roman" panose="02020603050405020304" pitchFamily="18" charset="0"/>
                  </a:rPr>
                  <a:t>Case 2:</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 </m:t>
                            </m:r>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𝜎</m:t>
                        </m:r>
                        <m:r>
                          <a:rPr lang="en-US" sz="2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600" dirty="0">
                  <a:latin typeface="Times New Roman" panose="02020603050405020304" pitchFamily="18" charset="0"/>
                  <a:cs typeface="Times New Roman" panose="02020603050405020304" pitchFamily="18" charset="0"/>
                </a:endParaRPr>
              </a:p>
              <a:p>
                <a:pPr marL="0" indent="0" algn="just">
                  <a:buNone/>
                </a:pPr>
                <a:r>
                  <a:rPr lang="en-US" sz="2600" dirty="0">
                    <a:cs typeface="Times New Roman" panose="02020603050405020304" pitchFamily="18" charset="0"/>
                  </a:rPr>
                  <a:t>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𝜎</m:t>
                    </m:r>
                    <m:r>
                      <a:rPr lang="en-US" sz="2600" i="1">
                        <a:latin typeface="Cambria Math" panose="02040503050406030204" pitchFamily="18" charset="0"/>
                        <a:ea typeface="Cambria Math" panose="02040503050406030204" pitchFamily="18" charset="0"/>
                        <a:cs typeface="Times New Roman" panose="02020603050405020304" pitchFamily="18" charset="0"/>
                      </a:rPr>
                      <m:t>&gt;</m:t>
                    </m:r>
                    <m:sSub>
                      <m:sSub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&gt;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a:t>
                </a:r>
              </a:p>
              <a:p>
                <a:pPr marL="0" indent="0" algn="just">
                  <a:buNone/>
                </a:pPr>
                <a:r>
                  <a:rPr lang="en-US" sz="2600" dirty="0">
                    <a:latin typeface="Times New Roman" panose="02020603050405020304" pitchFamily="18" charset="0"/>
                    <a:cs typeface="Times New Roman" panose="02020603050405020304" pitchFamily="18" charset="0"/>
                  </a:rPr>
                  <a:t>Case 3: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𝜎</m:t>
                    </m:r>
                    <m:r>
                      <a:rPr lang="en-US" sz="2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600" dirty="0">
                  <a:latin typeface="Times New Roman" panose="02020603050405020304" pitchFamily="18" charset="0"/>
                  <a:cs typeface="Times New Roman" panose="02020603050405020304" pitchFamily="18" charset="0"/>
                </a:endParaRPr>
              </a:p>
              <a:p>
                <a:pPr marL="0" indent="0" algn="just">
                  <a:buNone/>
                </a:pPr>
                <a:r>
                  <a:rPr lang="en-US" sz="2600" dirty="0">
                    <a:cs typeface="Times New Roman" panose="02020603050405020304" pitchFamily="18" charset="0"/>
                  </a:rPr>
                  <a:t>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r>
                      <a:rPr lang="en-US" sz="2600" i="1">
                        <a:latin typeface="Cambria Math" panose="02040503050406030204" pitchFamily="18" charset="0"/>
                        <a:ea typeface="Cambria Math" panose="02040503050406030204" pitchFamily="18" charset="0"/>
                        <a:cs typeface="Times New Roman" panose="02020603050405020304" pitchFamily="18" charset="0"/>
                      </a:rPr>
                      <m:t>𝜎</m:t>
                    </m:r>
                    <m:r>
                      <a:rPr lang="en-US" sz="2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Sub>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6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0934" y="541867"/>
                <a:ext cx="8229600" cy="3886200"/>
              </a:xfrm>
              <a:blipFill>
                <a:blip r:embed="rId2"/>
                <a:stretch>
                  <a:fillRect l="-1333" t="-1413" r="-1333" b="-16954"/>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9F883CF7-77A7-4845-BF5E-0416FBC30291}" type="datetime5">
              <a:rPr lang="en-NZ" altLang="en-US" smtClean="0"/>
              <a:t>16-Jun-23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107</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217800255"/>
      </p:ext>
    </p:extLst>
  </p:cSld>
  <p:clrMapOvr>
    <a:masterClrMapping/>
  </p:clrMapOvr>
  <p:transition spd="slow">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12487" y="740620"/>
                <a:ext cx="8285200" cy="5363776"/>
              </a:xfrm>
              <a:prstGeom prst="rect">
                <a:avLst/>
              </a:prstGeom>
            </p:spPr>
            <p:txBody>
              <a:bodyPr wrap="square">
                <a:spAutoFit/>
              </a:bodyPr>
              <a:lstStyle/>
              <a:p>
                <a:r>
                  <a:rPr lang="en-US" sz="2400" dirty="0">
                    <a:solidFill>
                      <a:srgbClr val="FF0000"/>
                    </a:solidFill>
                    <a:latin typeface="Times New Roman" panose="02020603050405020304" pitchFamily="18" charset="0"/>
                    <a:cs typeface="Times New Roman" panose="02020603050405020304" pitchFamily="18" charset="0"/>
                  </a:rPr>
                  <a:t>Step 2: </a:t>
                </a:r>
              </a:p>
              <a:p>
                <a:r>
                  <a:rPr lang="en-US" sz="2400" dirty="0">
                    <a:solidFill>
                      <a:srgbClr val="000000"/>
                    </a:solidFill>
                    <a:latin typeface="Times New Roman" panose="02020603050405020304" pitchFamily="18" charset="0"/>
                    <a:cs typeface="Times New Roman" panose="02020603050405020304" pitchFamily="18" charset="0"/>
                  </a:rPr>
                  <a:t>Calculate the test statisics value by formula:</a:t>
                </a:r>
              </a:p>
              <a:p>
                <a:pPr/>
                <a14:m>
                  <m:oMathPara xmlns:m="http://schemas.openxmlformats.org/officeDocument/2006/math">
                    <m:oMathParaPr>
                      <m:jc m:val="centerGroup"/>
                    </m:oMathParaPr>
                    <m:oMath xmlns:m="http://schemas.openxmlformats.org/officeDocument/2006/math">
                      <m:r>
                        <a:rPr lang="en-US" sz="2400" i="1">
                          <a:solidFill>
                            <a:srgbClr val="3333FF"/>
                          </a:solidFill>
                          <a:latin typeface="Cambria Math" panose="02040503050406030204" pitchFamily="18" charset="0"/>
                          <a:cs typeface="Times New Roman" panose="02020603050405020304" pitchFamily="18" charset="0"/>
                        </a:rPr>
                        <m:t>𝑇</m:t>
                      </m:r>
                      <m:r>
                        <a:rPr lang="en-US" sz="2400" i="1">
                          <a:solidFill>
                            <a:srgbClr val="3333FF"/>
                          </a:solidFill>
                          <a:latin typeface="Cambria Math" panose="02040503050406030204" pitchFamily="18" charset="0"/>
                          <a:cs typeface="Times New Roman" panose="02020603050405020304" pitchFamily="18" charset="0"/>
                        </a:rPr>
                        <m:t>.</m:t>
                      </m:r>
                      <m:r>
                        <a:rPr lang="en-US" sz="2400" i="1">
                          <a:solidFill>
                            <a:srgbClr val="3333FF"/>
                          </a:solidFill>
                          <a:latin typeface="Cambria Math" panose="02040503050406030204" pitchFamily="18" charset="0"/>
                          <a:cs typeface="Times New Roman" panose="02020603050405020304" pitchFamily="18" charset="0"/>
                        </a:rPr>
                        <m:t>𝑆</m:t>
                      </m:r>
                      <m:r>
                        <a:rPr lang="en-US" sz="2400" b="0" i="1" smtClean="0">
                          <a:solidFill>
                            <a:srgbClr val="3333FF"/>
                          </a:solidFill>
                          <a:latin typeface="Cambria Math" panose="02040503050406030204" pitchFamily="18" charset="0"/>
                          <a:cs typeface="Times New Roman" panose="02020603050405020304" pitchFamily="18" charset="0"/>
                        </a:rPr>
                        <m:t>=</m:t>
                      </m:r>
                      <m:sSup>
                        <m:sSupPr>
                          <m:ctrlPr>
                            <a:rPr lang="en-US" sz="2000" i="1">
                              <a:solidFill>
                                <a:srgbClr val="3333FF"/>
                              </a:solidFill>
                              <a:latin typeface="Cambria Math" panose="02040503050406030204" pitchFamily="18" charset="0"/>
                              <a:cs typeface="Times New Roman" panose="02020603050405020304" pitchFamily="18" charset="0"/>
                            </a:rPr>
                          </m:ctrlPr>
                        </m:sSupPr>
                        <m:e>
                          <m:r>
                            <a:rPr lang="en-US" sz="20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p>
                          <m:r>
                            <a:rPr lang="en-US" sz="2000" i="1">
                              <a:solidFill>
                                <a:srgbClr val="3333FF"/>
                              </a:solidFill>
                              <a:latin typeface="Cambria Math" panose="02040503050406030204" pitchFamily="18" charset="0"/>
                              <a:cs typeface="Times New Roman" panose="02020603050405020304" pitchFamily="18" charset="0"/>
                            </a:rPr>
                            <m:t>2</m:t>
                          </m:r>
                        </m:sup>
                      </m:sSup>
                      <m:r>
                        <a:rPr lang="en-US" sz="2000" i="1">
                          <a:solidFill>
                            <a:srgbClr val="3333FF"/>
                          </a:solidFill>
                          <a:latin typeface="Cambria Math" panose="02040503050406030204" pitchFamily="18" charset="0"/>
                          <a:cs typeface="Times New Roman" panose="02020603050405020304" pitchFamily="18" charset="0"/>
                        </a:rPr>
                        <m:t>= </m:t>
                      </m:r>
                      <m:f>
                        <m:fPr>
                          <m:ctrlPr>
                            <a:rPr lang="en-US" sz="2000" i="1">
                              <a:solidFill>
                                <a:srgbClr val="3333FF"/>
                              </a:solidFill>
                              <a:latin typeface="Cambria Math" panose="02040503050406030204" pitchFamily="18" charset="0"/>
                              <a:cs typeface="Times New Roman" panose="02020603050405020304" pitchFamily="18" charset="0"/>
                            </a:rPr>
                          </m:ctrlPr>
                        </m:fPr>
                        <m:num>
                          <m:d>
                            <m:dPr>
                              <m:ctrlPr>
                                <a:rPr lang="en-US" sz="2000" i="1">
                                  <a:solidFill>
                                    <a:srgbClr val="3333FF"/>
                                  </a:solidFill>
                                  <a:latin typeface="Cambria Math" panose="02040503050406030204" pitchFamily="18" charset="0"/>
                                  <a:cs typeface="Times New Roman" panose="02020603050405020304" pitchFamily="18" charset="0"/>
                                </a:rPr>
                              </m:ctrlPr>
                            </m:dPr>
                            <m:e>
                              <m:r>
                                <a:rPr lang="en-US" sz="2000" i="1">
                                  <a:solidFill>
                                    <a:srgbClr val="3333FF"/>
                                  </a:solidFill>
                                  <a:latin typeface="Cambria Math" panose="02040503050406030204" pitchFamily="18" charset="0"/>
                                  <a:cs typeface="Times New Roman" panose="02020603050405020304" pitchFamily="18" charset="0"/>
                                </a:rPr>
                                <m:t>𝑛</m:t>
                              </m:r>
                              <m:r>
                                <a:rPr lang="en-US" sz="2000" i="1">
                                  <a:solidFill>
                                    <a:srgbClr val="3333FF"/>
                                  </a:solidFill>
                                  <a:latin typeface="Cambria Math" panose="02040503050406030204" pitchFamily="18" charset="0"/>
                                  <a:cs typeface="Times New Roman" panose="02020603050405020304" pitchFamily="18" charset="0"/>
                                </a:rPr>
                                <m:t>−1</m:t>
                              </m:r>
                            </m:e>
                          </m:d>
                          <m:sSup>
                            <m:sSupPr>
                              <m:ctrlPr>
                                <a:rPr lang="en-US" sz="2000" i="1">
                                  <a:solidFill>
                                    <a:srgbClr val="3333FF"/>
                                  </a:solidFill>
                                  <a:latin typeface="Cambria Math" panose="02040503050406030204" pitchFamily="18" charset="0"/>
                                  <a:cs typeface="Times New Roman" panose="02020603050405020304" pitchFamily="18" charset="0"/>
                                </a:rPr>
                              </m:ctrlPr>
                            </m:sSupPr>
                            <m:e>
                              <m:r>
                                <a:rPr lang="en-US" sz="2000" i="1">
                                  <a:solidFill>
                                    <a:srgbClr val="3333FF"/>
                                  </a:solidFill>
                                  <a:latin typeface="Cambria Math" panose="02040503050406030204" pitchFamily="18" charset="0"/>
                                  <a:cs typeface="Times New Roman" panose="02020603050405020304" pitchFamily="18" charset="0"/>
                                </a:rPr>
                                <m:t>𝑠</m:t>
                              </m:r>
                            </m:e>
                            <m:sup>
                              <m:r>
                                <a:rPr lang="en-US" sz="2000" i="1">
                                  <a:solidFill>
                                    <a:srgbClr val="3333FF"/>
                                  </a:solidFill>
                                  <a:latin typeface="Cambria Math" panose="02040503050406030204" pitchFamily="18" charset="0"/>
                                  <a:cs typeface="Times New Roman" panose="02020603050405020304" pitchFamily="18" charset="0"/>
                                </a:rPr>
                                <m:t>2</m:t>
                              </m:r>
                            </m:sup>
                          </m:sSup>
                        </m:num>
                        <m:den>
                          <m:sSubSup>
                            <m:sSubSupPr>
                              <m:ctrlPr>
                                <a:rPr lang="en-US" sz="20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sz="20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20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0</m:t>
                              </m:r>
                            </m:sub>
                            <m:sup>
                              <m:r>
                                <a:rPr lang="en-US" sz="20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2</m:t>
                              </m:r>
                            </m:sup>
                          </m:sSubSup>
                        </m:den>
                      </m:f>
                    </m:oMath>
                  </m:oMathPara>
                </a14:m>
                <a:endParaRPr lang="en-US" sz="2400" dirty="0">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where </a:t>
                </a:r>
                <a14:m>
                  <m:oMath xmlns:m="http://schemas.openxmlformats.org/officeDocument/2006/math">
                    <m:sSup>
                      <m:sSupPr>
                        <m:ctrlPr>
                          <a:rPr lang="en-US" sz="2400" i="1">
                            <a:solidFill>
                              <a:schemeClr val="tx1"/>
                            </a:solidFill>
                            <a:latin typeface="Cambria Math" panose="02040503050406030204" pitchFamily="18" charset="0"/>
                            <a:cs typeface="Times New Roman" panose="02020603050405020304" pitchFamily="18" charset="0"/>
                          </a:rPr>
                        </m:ctrlPr>
                      </m:sSupPr>
                      <m:e>
                        <m:r>
                          <a:rPr lang="en-US" sz="2400" i="1">
                            <a:solidFill>
                              <a:schemeClr val="tx1"/>
                            </a:solidFill>
                            <a:latin typeface="Cambria Math" panose="02040503050406030204" pitchFamily="18" charset="0"/>
                            <a:cs typeface="Times New Roman" panose="02020603050405020304" pitchFamily="18" charset="0"/>
                          </a:rPr>
                          <m:t>𝑠</m:t>
                        </m:r>
                      </m:e>
                      <m:sup>
                        <m:r>
                          <a:rPr lang="en-US" sz="2400" i="1">
                            <a:solidFill>
                              <a:schemeClr val="tx1"/>
                            </a:solidFill>
                            <a:latin typeface="Cambria Math" panose="02040503050406030204" pitchFamily="18" charset="0"/>
                            <a:cs typeface="Times New Roman" panose="02020603050405020304" pitchFamily="18" charset="0"/>
                          </a:rPr>
                          <m:t>2</m:t>
                        </m:r>
                      </m:sup>
                    </m:sSup>
                  </m:oMath>
                </a14:m>
                <a:r>
                  <a:rPr lang="en-US" sz="2400" dirty="0">
                    <a:solidFill>
                      <a:schemeClr val="tx1"/>
                    </a:solidFill>
                    <a:latin typeface="Times New Roman" panose="02020603050405020304" pitchFamily="18" charset="0"/>
                    <a:cs typeface="Times New Roman" panose="02020603050405020304" pitchFamily="18" charset="0"/>
                  </a:rPr>
                  <a:t> is sample variance.</a:t>
                </a:r>
                <a14:m>
                  <m:oMath xmlns:m="http://schemas.openxmlformats.org/officeDocument/2006/math">
                    <m:sSubSup>
                      <m:sSubSupPr>
                        <m:ctrlPr>
                          <a:rPr lang="en-US"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sz="2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r>
                          <a:rPr lang="en-US"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400" dirty="0">
                    <a:solidFill>
                      <a:schemeClr val="tx1"/>
                    </a:solidFill>
                    <a:latin typeface="Times New Roman" panose="02020603050405020304" pitchFamily="18" charset="0"/>
                    <a:cs typeface="Times New Roman" panose="02020603050405020304" pitchFamily="18" charset="0"/>
                  </a:rPr>
                  <a:t> is Hypothesis variance and </a:t>
                </a:r>
                <a14:m>
                  <m:oMath xmlns:m="http://schemas.openxmlformats.org/officeDocument/2006/math">
                    <m:r>
                      <a:rPr lang="en-US" sz="2400" i="1" dirty="0" smtClean="0">
                        <a:solidFill>
                          <a:schemeClr val="tx1"/>
                        </a:solidFill>
                        <a:latin typeface="Cambria Math" panose="02040503050406030204" pitchFamily="18" charset="0"/>
                      </a:rPr>
                      <m:t>𝑛</m:t>
                    </m:r>
                  </m:oMath>
                </a14:m>
                <a:r>
                  <a:rPr lang="en-US" sz="2400" dirty="0">
                    <a:solidFill>
                      <a:schemeClr val="tx1"/>
                    </a:solidFill>
                    <a:latin typeface="Times New Roman" panose="02020603050405020304" pitchFamily="18" charset="0"/>
                    <a:cs typeface="Times New Roman" panose="02020603050405020304" pitchFamily="18" charset="0"/>
                  </a:rPr>
                  <a:t> is the sample size.</a:t>
                </a:r>
              </a:p>
              <a:p>
                <a:endParaRPr lang="en-US" sz="2400" dirty="0">
                  <a:solidFill>
                    <a:srgbClr val="FF0000"/>
                  </a:solidFill>
                  <a:latin typeface="Times New Roman" panose="02020603050405020304" pitchFamily="18" charset="0"/>
                  <a:cs typeface="Times New Roman" panose="02020603050405020304" pitchFamily="18" charset="0"/>
                </a:endParaRPr>
              </a:p>
              <a:p>
                <a:pPr algn="just"/>
                <a:r>
                  <a:rPr lang="en-US" sz="2400" dirty="0">
                    <a:solidFill>
                      <a:srgbClr val="FF0000"/>
                    </a:solidFill>
                    <a:latin typeface="Times New Roman" panose="02020603050405020304" pitchFamily="18" charset="0"/>
                    <a:cs typeface="Times New Roman" panose="02020603050405020304" pitchFamily="18" charset="0"/>
                  </a:rPr>
                  <a:t>Step 3: </a:t>
                </a:r>
              </a:p>
              <a:p>
                <a:pPr algn="just"/>
                <a:r>
                  <a:rPr lang="en-US" sz="2400" dirty="0">
                    <a:latin typeface="Times New Roman" panose="02020603050405020304" pitchFamily="18" charset="0"/>
                    <a:cs typeface="Times New Roman" panose="02020603050405020304" pitchFamily="18" charset="0"/>
                  </a:rPr>
                  <a:t>Find the critical value and Identify critical region (If you use critical Value Method) </a:t>
                </a:r>
              </a:p>
              <a:p>
                <a:pPr algn="ctr"/>
                <a:r>
                  <a:rPr lang="en-US" sz="2400" dirty="0">
                    <a:latin typeface="Times New Roman" panose="02020603050405020304" pitchFamily="18" charset="0"/>
                    <a:cs typeface="Times New Roman" panose="02020603050405020304" pitchFamily="18" charset="0"/>
                  </a:rPr>
                  <a:t>or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Calculate the P-Value region (If you use P- Value Method)</a:t>
                </a:r>
              </a:p>
              <a:p>
                <a:pPr lvl="5" algn="just"/>
                <a:r>
                  <a:rPr lang="en-US" sz="2400" dirty="0">
                    <a:solidFill>
                      <a:srgbClr val="FF0000"/>
                    </a:solidFill>
                    <a:latin typeface="Times New Roman" panose="02020603050405020304" pitchFamily="18" charset="0"/>
                    <a:cs typeface="Times New Roman" panose="02020603050405020304" pitchFamily="18" charset="0"/>
                  </a:rPr>
                  <a:t> </a:t>
                </a:r>
              </a:p>
            </p:txBody>
          </p:sp>
        </mc:Choice>
        <mc:Fallback xmlns="">
          <p:sp>
            <p:nvSpPr>
              <p:cNvPr id="4" name="Rectangle 3"/>
              <p:cNvSpPr>
                <a:spLocks noRot="1" noChangeAspect="1" noMove="1" noResize="1" noEditPoints="1" noAdjustHandles="1" noChangeArrowheads="1" noChangeShapeType="1" noTextEdit="1"/>
              </p:cNvSpPr>
              <p:nvPr/>
            </p:nvSpPr>
            <p:spPr>
              <a:xfrm>
                <a:off x="412487" y="740620"/>
                <a:ext cx="8285200" cy="5363776"/>
              </a:xfrm>
              <a:prstGeom prst="rect">
                <a:avLst/>
              </a:prstGeom>
              <a:blipFill rotWithShape="0">
                <a:blip r:embed="rId3"/>
                <a:stretch>
                  <a:fillRect l="-1177" t="-909" r="-1104"/>
                </a:stretch>
              </a:blipFill>
            </p:spPr>
            <p:txBody>
              <a:bodyPr/>
              <a:lstStyle/>
              <a:p>
                <a:r>
                  <a:rPr lang="en-US">
                    <a:noFill/>
                  </a:rPr>
                  <a:t> </a:t>
                </a:r>
              </a:p>
            </p:txBody>
          </p:sp>
        </mc:Fallback>
      </mc:AlternateContent>
      <p:sp>
        <p:nvSpPr>
          <p:cNvPr id="5" name="Date Placeholder 4"/>
          <p:cNvSpPr>
            <a:spLocks noGrp="1"/>
          </p:cNvSpPr>
          <p:nvPr>
            <p:ph type="dt" sz="half" idx="12"/>
          </p:nvPr>
        </p:nvSpPr>
        <p:spPr/>
        <p:txBody>
          <a:bodyPr/>
          <a:lstStyle/>
          <a:p>
            <a:fld id="{331C573F-E362-41C1-8B1B-DAFEA8D42501}" type="datetime5">
              <a:rPr lang="en-NZ" altLang="en-US" smtClean="0"/>
              <a:t>16-Jun-23</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108</a:t>
            </a:fld>
            <a:endParaRPr lang="en-US" altLang="en-US"/>
          </a:p>
        </p:txBody>
      </p:sp>
      <p:sp>
        <p:nvSpPr>
          <p:cNvPr id="2" name="Footer Placeholder 1"/>
          <p:cNvSpPr>
            <a:spLocks noGrp="1"/>
          </p:cNvSpPr>
          <p:nvPr>
            <p:ph type="ftr" sz="quarter" idx="10"/>
          </p:nvPr>
        </p:nvSpPr>
        <p:spPr/>
        <p:txBody>
          <a:bodyPr/>
          <a:lstStyle/>
          <a:p>
            <a:r>
              <a:rPr lang="en-US" altLang="en-US"/>
              <a:t>MC3020-2023</a:t>
            </a:r>
            <a:endParaRPr lang="en-US" altLang="en-US" dirty="0"/>
          </a:p>
        </p:txBody>
      </p:sp>
    </p:spTree>
    <p:extLst>
      <p:ext uri="{BB962C8B-B14F-4D97-AF65-F5344CB8AC3E}">
        <p14:creationId xmlns:p14="http://schemas.microsoft.com/office/powerpoint/2010/main" val="670114232"/>
      </p:ext>
    </p:extLst>
  </p:cSld>
  <p:clrMapOvr>
    <a:masterClrMapping/>
  </p:clrMapOvr>
  <p:transition spd="slow">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400" y="533400"/>
                <a:ext cx="8229600" cy="3886200"/>
              </a:xfrm>
            </p:spPr>
            <p:txBody>
              <a:bodyPr/>
              <a:lstStyle/>
              <a:p>
                <a:pPr marL="0" indent="0" algn="just">
                  <a:buNone/>
                </a:pPr>
                <a:r>
                  <a:rPr lang="en-US" sz="2600" dirty="0">
                    <a:latin typeface="Times New Roman" panose="02020603050405020304" pitchFamily="18" charset="0"/>
                    <a:cs typeface="Times New Roman" panose="02020603050405020304" pitchFamily="18" charset="0"/>
                  </a:rPr>
                  <a:t>The critical value(s) and p-value can be found as follows(assuming the significance level is </a:t>
                </a:r>
                <a14:m>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600" dirty="0">
                    <a:latin typeface="Times New Roman" panose="02020603050405020304" pitchFamily="18" charset="0"/>
                    <a:cs typeface="Times New Roman" panose="02020603050405020304" pitchFamily="18" charset="0"/>
                  </a:rPr>
                  <a:t>):</a:t>
                </a:r>
              </a:p>
              <a:p>
                <a:pPr marL="0" indent="0" algn="just">
                  <a:buNone/>
                </a:pPr>
                <a:r>
                  <a:rPr lang="en-US" sz="2600" dirty="0">
                    <a:latin typeface="Times New Roman" panose="02020603050405020304" pitchFamily="18" charset="0"/>
                    <a:cs typeface="Times New Roman" panose="02020603050405020304" pitchFamily="18" charset="0"/>
                  </a:rPr>
                  <a:t>Case 1:</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a:t>
                </a:r>
              </a:p>
              <a:p>
                <a:pPr marL="0" indent="0" algn="just">
                  <a:buNone/>
                </a:pPr>
                <a:r>
                  <a:rPr lang="en-US" sz="2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&lt;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the </a:t>
                </a:r>
                <a:r>
                  <a:rPr lang="en-US" sz="2600" dirty="0">
                    <a:solidFill>
                      <a:srgbClr val="3333FF"/>
                    </a:solidFill>
                    <a:latin typeface="Times New Roman" panose="02020603050405020304" pitchFamily="18" charset="0"/>
                    <a:cs typeface="Times New Roman" panose="02020603050405020304" pitchFamily="18" charset="0"/>
                  </a:rPr>
                  <a:t>critical value is </a:t>
                </a:r>
                <a14:m>
                  <m:oMath xmlns:m="http://schemas.openxmlformats.org/officeDocument/2006/math">
                    <m:sSubSup>
                      <m:sSubSupPr>
                        <m:ctrlPr>
                          <a:rPr lang="en-US" sz="2600" i="1" smtClean="0">
                            <a:solidFill>
                              <a:srgbClr val="3333FF"/>
                            </a:solidFill>
                            <a:latin typeface="Cambria Math" panose="02040503050406030204" pitchFamily="18" charset="0"/>
                            <a:cs typeface="Times New Roman" panose="02020603050405020304" pitchFamily="18" charset="0"/>
                          </a:rPr>
                        </m:ctrlPr>
                      </m:sSubSupPr>
                      <m:e>
                        <m:r>
                          <a:rPr lang="en-US" sz="26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b>
                        <m:r>
                          <a:rPr lang="en-US" sz="2600" b="0" i="1" smtClean="0">
                            <a:solidFill>
                              <a:srgbClr val="3333FF"/>
                            </a:solidFill>
                            <a:latin typeface="Cambria Math" panose="02040503050406030204" pitchFamily="18" charset="0"/>
                            <a:cs typeface="Times New Roman" panose="02020603050405020304" pitchFamily="18" charset="0"/>
                          </a:rPr>
                          <m:t>1−</m:t>
                        </m:r>
                        <m:r>
                          <a:rPr lang="en-US" sz="2600" b="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𝛼</m:t>
                        </m:r>
                      </m:sub>
                      <m:sup>
                        <m:r>
                          <a:rPr lang="en-US" sz="2600" b="0" i="1" smtClean="0">
                            <a:solidFill>
                              <a:srgbClr val="3333FF"/>
                            </a:solidFill>
                            <a:latin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and</a:t>
                </a:r>
              </a:p>
              <a:p>
                <a:pPr marL="0" indent="0" algn="just">
                  <a:buNone/>
                </a:pPr>
                <a14:m>
                  <m:oMathPara xmlns:m="http://schemas.openxmlformats.org/officeDocument/2006/math">
                    <m:oMathParaPr>
                      <m:jc m:val="left"/>
                    </m:oMathParaPr>
                    <m:oMath xmlns:m="http://schemas.openxmlformats.org/officeDocument/2006/math">
                      <m:r>
                        <m:rPr>
                          <m:sty m:val="p"/>
                        </m:rPr>
                        <a:rPr lang="en-US" sz="2600" i="0" dirty="0" smtClean="0">
                          <a:solidFill>
                            <a:srgbClr val="3333FF"/>
                          </a:solidFill>
                          <a:latin typeface="Cambria Math" panose="02040503050406030204" pitchFamily="18" charset="0"/>
                          <a:cs typeface="Times New Roman" panose="02020603050405020304" pitchFamily="18" charset="0"/>
                        </a:rPr>
                        <m:t>p</m:t>
                      </m:r>
                      <m:r>
                        <a:rPr lang="en-US" sz="2600" i="0" dirty="0" smtClean="0">
                          <a:solidFill>
                            <a:srgbClr val="3333FF"/>
                          </a:solidFill>
                          <a:latin typeface="Cambria Math" panose="02040503050406030204" pitchFamily="18" charset="0"/>
                          <a:cs typeface="Times New Roman" panose="02020603050405020304" pitchFamily="18" charset="0"/>
                        </a:rPr>
                        <m:t>−</m:t>
                      </m:r>
                      <m:r>
                        <m:rPr>
                          <m:sty m:val="p"/>
                        </m:rPr>
                        <a:rPr lang="en-US" sz="2600" i="0" dirty="0" smtClean="0">
                          <a:solidFill>
                            <a:srgbClr val="3333FF"/>
                          </a:solidFill>
                          <a:latin typeface="Cambria Math" panose="02040503050406030204" pitchFamily="18" charset="0"/>
                          <a:cs typeface="Times New Roman" panose="02020603050405020304" pitchFamily="18" charset="0"/>
                        </a:rPr>
                        <m:t>value</m:t>
                      </m:r>
                      <m:r>
                        <a:rPr lang="en-US" sz="2600" i="1" dirty="0" smtClean="0">
                          <a:solidFill>
                            <a:srgbClr val="3333FF"/>
                          </a:solidFill>
                          <a:latin typeface="Cambria Math" panose="02040503050406030204" pitchFamily="18" charset="0"/>
                          <a:cs typeface="Times New Roman" panose="02020603050405020304" pitchFamily="18" charset="0"/>
                        </a:rPr>
                        <m:t>= </m:t>
                      </m:r>
                      <m:r>
                        <m:rPr>
                          <m:sty m:val="p"/>
                        </m:rPr>
                        <a:rPr lang="en-US" sz="2600" b="0" i="0" smtClean="0">
                          <a:solidFill>
                            <a:srgbClr val="3333FF"/>
                          </a:solidFill>
                          <a:latin typeface="Cambria Math" panose="02040503050406030204" pitchFamily="18" charset="0"/>
                          <a:cs typeface="Times New Roman" panose="02020603050405020304" pitchFamily="18" charset="0"/>
                        </a:rPr>
                        <m:t>P</m:t>
                      </m:r>
                      <m:r>
                        <a:rPr lang="en-US" sz="2600" b="0" i="0" smtClean="0">
                          <a:solidFill>
                            <a:srgbClr val="3333FF"/>
                          </a:solidFill>
                          <a:latin typeface="Cambria Math" panose="02040503050406030204" pitchFamily="18" charset="0"/>
                          <a:cs typeface="Times New Roman" panose="02020603050405020304" pitchFamily="18" charset="0"/>
                        </a:rPr>
                        <m:t>(</m:t>
                      </m:r>
                      <m:sSup>
                        <m:sSupPr>
                          <m:ctrlPr>
                            <a:rPr lang="en-US" sz="2600" i="1" smtClean="0">
                              <a:solidFill>
                                <a:srgbClr val="3333FF"/>
                              </a:solidFill>
                              <a:latin typeface="Cambria Math" panose="02040503050406030204" pitchFamily="18" charset="0"/>
                              <a:cs typeface="Times New Roman" panose="02020603050405020304" pitchFamily="18" charset="0"/>
                            </a:rPr>
                          </m:ctrlPr>
                        </m:sSupPr>
                        <m:e>
                          <m:r>
                            <a:rPr lang="en-US" sz="26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p>
                          <m:r>
                            <a:rPr lang="en-US" sz="2600" b="0" i="1" smtClean="0">
                              <a:solidFill>
                                <a:srgbClr val="3333FF"/>
                              </a:solidFill>
                              <a:latin typeface="Cambria Math" panose="02040503050406030204" pitchFamily="18" charset="0"/>
                              <a:cs typeface="Times New Roman" panose="02020603050405020304" pitchFamily="18" charset="0"/>
                            </a:rPr>
                            <m:t>2</m:t>
                          </m:r>
                        </m:sup>
                      </m:sSup>
                      <m:r>
                        <a:rPr lang="en-US" sz="2600" b="0" i="1" smtClean="0">
                          <a:solidFill>
                            <a:srgbClr val="3333FF"/>
                          </a:solidFill>
                          <a:latin typeface="Cambria Math" panose="02040503050406030204" pitchFamily="18" charset="0"/>
                          <a:cs typeface="Times New Roman" panose="02020603050405020304" pitchFamily="18" charset="0"/>
                        </a:rPr>
                        <m:t>&lt;</m:t>
                      </m:r>
                      <m:r>
                        <a:rPr lang="en-US" sz="2600" b="0" i="1" smtClean="0">
                          <a:solidFill>
                            <a:srgbClr val="3333FF"/>
                          </a:solidFill>
                          <a:latin typeface="Cambria Math" panose="02040503050406030204" pitchFamily="18" charset="0"/>
                          <a:cs typeface="Times New Roman" panose="02020603050405020304" pitchFamily="18" charset="0"/>
                        </a:rPr>
                        <m:t>𝑇</m:t>
                      </m:r>
                      <m:r>
                        <a:rPr lang="en-US" sz="2600" b="0" i="1" smtClean="0">
                          <a:solidFill>
                            <a:srgbClr val="3333FF"/>
                          </a:solidFill>
                          <a:latin typeface="Cambria Math" panose="02040503050406030204" pitchFamily="18" charset="0"/>
                          <a:cs typeface="Times New Roman" panose="02020603050405020304" pitchFamily="18" charset="0"/>
                        </a:rPr>
                        <m:t>.</m:t>
                      </m:r>
                      <m:r>
                        <a:rPr lang="en-US" sz="2600" b="0" i="1" smtClean="0">
                          <a:solidFill>
                            <a:srgbClr val="3333FF"/>
                          </a:solidFill>
                          <a:latin typeface="Cambria Math" panose="02040503050406030204" pitchFamily="18" charset="0"/>
                          <a:cs typeface="Times New Roman" panose="02020603050405020304" pitchFamily="18" charset="0"/>
                        </a:rPr>
                        <m:t>𝑆</m:t>
                      </m:r>
                      <m:r>
                        <a:rPr lang="en-US" sz="2600" b="0" i="1" smtClean="0">
                          <a:solidFill>
                            <a:srgbClr val="3333FF"/>
                          </a:solidFill>
                          <a:latin typeface="Cambria Math" panose="02040503050406030204" pitchFamily="18" charset="0"/>
                          <a:cs typeface="Times New Roman" panose="02020603050405020304" pitchFamily="18" charset="0"/>
                        </a:rPr>
                        <m:t>)</m:t>
                      </m:r>
                    </m:oMath>
                  </m:oMathPara>
                </a14:m>
                <a:endParaRPr lang="en-US" sz="2600" dirty="0">
                  <a:solidFill>
                    <a:srgbClr val="3333FF"/>
                  </a:solidFill>
                  <a:latin typeface="Times New Roman" panose="02020603050405020304" pitchFamily="18" charset="0"/>
                  <a:cs typeface="Times New Roman" panose="02020603050405020304" pitchFamily="18" charset="0"/>
                </a:endParaRPr>
              </a:p>
              <a:p>
                <a:pPr marL="0" indent="0" algn="just">
                  <a:buNone/>
                </a:pPr>
                <a:r>
                  <a:rPr lang="en-US" sz="2600" dirty="0">
                    <a:latin typeface="Times New Roman" panose="02020603050405020304" pitchFamily="18" charset="0"/>
                    <a:cs typeface="Times New Roman" panose="02020603050405020304" pitchFamily="18" charset="0"/>
                  </a:rPr>
                  <a:t>Case 2:</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600" dirty="0">
                  <a:latin typeface="Times New Roman" panose="02020603050405020304" pitchFamily="18" charset="0"/>
                  <a:cs typeface="Times New Roman" panose="02020603050405020304" pitchFamily="18" charset="0"/>
                </a:endParaRPr>
              </a:p>
              <a:p>
                <a:pPr marL="0" indent="0" algn="just">
                  <a:buNone/>
                </a:pPr>
                <a:r>
                  <a:rPr lang="en-US" sz="2600" dirty="0">
                    <a:cs typeface="Times New Roman" panose="02020603050405020304" pitchFamily="18" charset="0"/>
                  </a:rPr>
                  <a:t>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&gt;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the </a:t>
                </a:r>
                <a:r>
                  <a:rPr lang="en-US" sz="2600" dirty="0">
                    <a:solidFill>
                      <a:srgbClr val="3333FF"/>
                    </a:solidFill>
                    <a:latin typeface="Times New Roman" panose="02020603050405020304" pitchFamily="18" charset="0"/>
                    <a:cs typeface="Times New Roman" panose="02020603050405020304" pitchFamily="18" charset="0"/>
                  </a:rPr>
                  <a:t>critical value is </a:t>
                </a:r>
                <a14:m>
                  <m:oMath xmlns:m="http://schemas.openxmlformats.org/officeDocument/2006/math">
                    <m:sSubSup>
                      <m:sSubSupPr>
                        <m:ctrlPr>
                          <a:rPr lang="en-US" sz="2600" i="1">
                            <a:solidFill>
                              <a:srgbClr val="3333FF"/>
                            </a:solidFill>
                            <a:latin typeface="Cambria Math" panose="02040503050406030204" pitchFamily="18" charset="0"/>
                            <a:cs typeface="Times New Roman" panose="02020603050405020304" pitchFamily="18" charset="0"/>
                          </a:rPr>
                        </m:ctrlPr>
                      </m:sSubSupPr>
                      <m:e>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b>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𝛼</m:t>
                        </m:r>
                      </m:sub>
                      <m:sup>
                        <m:r>
                          <a:rPr lang="en-US" sz="2600" i="1">
                            <a:solidFill>
                              <a:srgbClr val="3333FF"/>
                            </a:solidFill>
                            <a:latin typeface="Cambria Math" panose="02040503050406030204" pitchFamily="18" charset="0"/>
                            <a:cs typeface="Times New Roman" panose="02020603050405020304" pitchFamily="18" charset="0"/>
                          </a:rPr>
                          <m:t>2</m:t>
                        </m:r>
                      </m:sup>
                    </m:sSubSup>
                  </m:oMath>
                </a14:m>
                <a:r>
                  <a:rPr lang="en-US" sz="2600" dirty="0">
                    <a:latin typeface="Times New Roman" panose="02020603050405020304" pitchFamily="18" charset="0"/>
                    <a:cs typeface="Times New Roman" panose="02020603050405020304" pitchFamily="18" charset="0"/>
                  </a:rPr>
                  <a:t> and</a:t>
                </a:r>
              </a:p>
              <a:p>
                <a:pPr marL="0" indent="0" algn="just">
                  <a:buNone/>
                </a:pPr>
                <a14:m>
                  <m:oMathPara xmlns:m="http://schemas.openxmlformats.org/officeDocument/2006/math">
                    <m:oMathParaPr>
                      <m:jc m:val="left"/>
                    </m:oMathParaPr>
                    <m:oMath xmlns:m="http://schemas.openxmlformats.org/officeDocument/2006/math">
                      <m:r>
                        <m:rPr>
                          <m:sty m:val="p"/>
                        </m:rPr>
                        <a:rPr lang="en-US" sz="2600" i="0" dirty="0" smtClean="0">
                          <a:solidFill>
                            <a:srgbClr val="3333FF"/>
                          </a:solidFill>
                          <a:latin typeface="Cambria Math" panose="02040503050406030204" pitchFamily="18" charset="0"/>
                          <a:cs typeface="Times New Roman" panose="02020603050405020304" pitchFamily="18" charset="0"/>
                        </a:rPr>
                        <m:t>p</m:t>
                      </m:r>
                      <m:r>
                        <a:rPr lang="en-US" sz="2600" i="0" dirty="0" smtClean="0">
                          <a:solidFill>
                            <a:srgbClr val="3333FF"/>
                          </a:solidFill>
                          <a:latin typeface="Cambria Math" panose="02040503050406030204" pitchFamily="18" charset="0"/>
                          <a:cs typeface="Times New Roman" panose="02020603050405020304" pitchFamily="18" charset="0"/>
                        </a:rPr>
                        <m:t>−</m:t>
                      </m:r>
                      <m:r>
                        <m:rPr>
                          <m:sty m:val="p"/>
                        </m:rPr>
                        <a:rPr lang="en-US" sz="2600" i="0" dirty="0" smtClean="0">
                          <a:solidFill>
                            <a:srgbClr val="3333FF"/>
                          </a:solidFill>
                          <a:latin typeface="Cambria Math" panose="02040503050406030204" pitchFamily="18" charset="0"/>
                          <a:cs typeface="Times New Roman" panose="02020603050405020304" pitchFamily="18" charset="0"/>
                        </a:rPr>
                        <m:t>value</m:t>
                      </m:r>
                      <m:r>
                        <a:rPr lang="en-US" sz="2600" i="1" dirty="0" smtClean="0">
                          <a:solidFill>
                            <a:srgbClr val="3333FF"/>
                          </a:solidFill>
                          <a:latin typeface="Cambria Math" panose="02040503050406030204" pitchFamily="18" charset="0"/>
                          <a:cs typeface="Times New Roman" panose="02020603050405020304" pitchFamily="18" charset="0"/>
                        </a:rPr>
                        <m:t>= </m:t>
                      </m:r>
                      <m:r>
                        <m:rPr>
                          <m:sty m:val="p"/>
                        </m:rPr>
                        <a:rPr lang="en-US" sz="2600">
                          <a:solidFill>
                            <a:srgbClr val="3333FF"/>
                          </a:solidFill>
                          <a:latin typeface="Cambria Math" panose="02040503050406030204" pitchFamily="18" charset="0"/>
                          <a:cs typeface="Times New Roman" panose="02020603050405020304" pitchFamily="18" charset="0"/>
                        </a:rPr>
                        <m:t>P</m:t>
                      </m:r>
                      <m:r>
                        <a:rPr lang="en-US" sz="2600">
                          <a:solidFill>
                            <a:srgbClr val="3333FF"/>
                          </a:solidFill>
                          <a:latin typeface="Cambria Math" panose="02040503050406030204" pitchFamily="18" charset="0"/>
                          <a:cs typeface="Times New Roman" panose="02020603050405020304" pitchFamily="18" charset="0"/>
                        </a:rPr>
                        <m:t>(</m:t>
                      </m:r>
                      <m:sSup>
                        <m:sSupPr>
                          <m:ctrlPr>
                            <a:rPr lang="en-US" sz="2600" i="1">
                              <a:solidFill>
                                <a:srgbClr val="3333FF"/>
                              </a:solidFill>
                              <a:latin typeface="Cambria Math" panose="02040503050406030204" pitchFamily="18" charset="0"/>
                              <a:cs typeface="Times New Roman" panose="02020603050405020304" pitchFamily="18" charset="0"/>
                            </a:rPr>
                          </m:ctrlPr>
                        </m:sSupPr>
                        <m:e>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p>
                          <m:r>
                            <a:rPr lang="en-US" sz="2600" i="1">
                              <a:solidFill>
                                <a:srgbClr val="3333FF"/>
                              </a:solidFill>
                              <a:latin typeface="Cambria Math" panose="02040503050406030204" pitchFamily="18" charset="0"/>
                              <a:cs typeface="Times New Roman" panose="02020603050405020304" pitchFamily="18" charset="0"/>
                            </a:rPr>
                            <m:t>2</m:t>
                          </m:r>
                        </m:sup>
                      </m:sSup>
                      <m:r>
                        <a:rPr lang="en-US" sz="2600" b="0" i="1" smtClean="0">
                          <a:solidFill>
                            <a:srgbClr val="3333FF"/>
                          </a:solidFill>
                          <a:latin typeface="Cambria Math" panose="02040503050406030204" pitchFamily="18" charset="0"/>
                          <a:cs typeface="Times New Roman" panose="02020603050405020304" pitchFamily="18" charset="0"/>
                        </a:rPr>
                        <m:t>&gt;</m:t>
                      </m:r>
                      <m:r>
                        <a:rPr lang="en-US" sz="2600" i="1">
                          <a:solidFill>
                            <a:srgbClr val="3333FF"/>
                          </a:solidFill>
                          <a:latin typeface="Cambria Math" panose="02040503050406030204" pitchFamily="18" charset="0"/>
                          <a:cs typeface="Times New Roman" panose="02020603050405020304" pitchFamily="18" charset="0"/>
                        </a:rPr>
                        <m:t>𝑇</m:t>
                      </m:r>
                      <m:r>
                        <a:rPr lang="en-US" sz="2600" i="1">
                          <a:solidFill>
                            <a:srgbClr val="3333FF"/>
                          </a:solidFill>
                          <a:latin typeface="Cambria Math" panose="02040503050406030204" pitchFamily="18" charset="0"/>
                          <a:cs typeface="Times New Roman" panose="02020603050405020304" pitchFamily="18" charset="0"/>
                        </a:rPr>
                        <m:t>.</m:t>
                      </m:r>
                      <m:r>
                        <a:rPr lang="en-US" sz="2600" i="1">
                          <a:solidFill>
                            <a:srgbClr val="3333FF"/>
                          </a:solidFill>
                          <a:latin typeface="Cambria Math" panose="02040503050406030204" pitchFamily="18" charset="0"/>
                          <a:cs typeface="Times New Roman" panose="02020603050405020304" pitchFamily="18" charset="0"/>
                        </a:rPr>
                        <m:t>𝑆</m:t>
                      </m:r>
                      <m:r>
                        <a:rPr lang="en-US" sz="2600" i="1">
                          <a:solidFill>
                            <a:srgbClr val="3333FF"/>
                          </a:solidFill>
                          <a:latin typeface="Cambria Math" panose="02040503050406030204" pitchFamily="18" charset="0"/>
                          <a:cs typeface="Times New Roman" panose="02020603050405020304" pitchFamily="18" charset="0"/>
                        </a:rPr>
                        <m:t>)</m:t>
                      </m:r>
                    </m:oMath>
                  </m:oMathPara>
                </a14:m>
                <a:endParaRPr lang="en-US" sz="2600" dirty="0">
                  <a:solidFill>
                    <a:srgbClr val="3333FF"/>
                  </a:solidFill>
                  <a:latin typeface="Times New Roman" panose="02020603050405020304" pitchFamily="18" charset="0"/>
                  <a:cs typeface="Times New Roman" panose="02020603050405020304" pitchFamily="18" charset="0"/>
                </a:endParaRPr>
              </a:p>
              <a:p>
                <a:pPr marL="0" indent="0" algn="just">
                  <a:buNone/>
                </a:pPr>
                <a:r>
                  <a:rPr lang="en-US" sz="2600" dirty="0">
                    <a:latin typeface="Times New Roman" panose="02020603050405020304" pitchFamily="18" charset="0"/>
                    <a:cs typeface="Times New Roman" panose="02020603050405020304" pitchFamily="18" charset="0"/>
                  </a:rPr>
                  <a:t>Case 3: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0</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oMath>
                </a14:m>
                <a:endParaRPr lang="en-US" sz="2600" i="1" dirty="0">
                  <a:latin typeface="Cambria Math" panose="02040503050406030204" pitchFamily="18" charset="0"/>
                  <a:ea typeface="Cambria Math" panose="02040503050406030204" pitchFamily="18" charset="0"/>
                  <a:cs typeface="Times New Roman" panose="02020603050405020304" pitchFamily="18" charset="0"/>
                </a:endParaRPr>
              </a:p>
              <a:p>
                <a:pPr marL="0" indent="0" algn="just">
                  <a:buNone/>
                </a:pPr>
                <a:r>
                  <a:rPr lang="en-US" sz="2600" dirty="0">
                    <a:cs typeface="Times New Roman" panose="02020603050405020304" pitchFamily="18" charset="0"/>
                  </a:rPr>
                  <a:t>           </a:t>
                </a:r>
                <a14:m>
                  <m:oMath xmlns:m="http://schemas.openxmlformats.org/officeDocument/2006/math">
                    <m:sSub>
                      <m:sSubPr>
                        <m:ctrlPr>
                          <a:rPr lang="en-US" sz="2600" i="1">
                            <a:latin typeface="Cambria Math" panose="02040503050406030204" pitchFamily="18" charset="0"/>
                            <a:cs typeface="Times New Roman" panose="02020603050405020304" pitchFamily="18" charset="0"/>
                          </a:rPr>
                        </m:ctrlPr>
                      </m:sSubPr>
                      <m:e>
                        <m:r>
                          <a:rPr lang="en-US" sz="2600" i="1">
                            <a:latin typeface="Cambria Math" panose="02040503050406030204" pitchFamily="18" charset="0"/>
                            <a:cs typeface="Times New Roman" panose="02020603050405020304" pitchFamily="18" charset="0"/>
                          </a:rPr>
                          <m:t>𝐻</m:t>
                        </m:r>
                      </m:e>
                      <m:sub>
                        <m:r>
                          <a:rPr lang="en-US" sz="2600" i="1">
                            <a:latin typeface="Cambria Math" panose="02040503050406030204" pitchFamily="18" charset="0"/>
                            <a:cs typeface="Times New Roman" panose="02020603050405020304" pitchFamily="18" charset="0"/>
                          </a:rPr>
                          <m:t>1</m:t>
                        </m:r>
                      </m:sub>
                    </m:sSub>
                    <m:r>
                      <a:rPr lang="en-US" sz="2600" i="1">
                        <a:latin typeface="Cambria Math" panose="02040503050406030204" pitchFamily="18" charset="0"/>
                        <a:cs typeface="Times New Roman" panose="02020603050405020304" pitchFamily="18" charset="0"/>
                      </a:rPr>
                      <m:t> :</m:t>
                    </m:r>
                    <m:sSup>
                      <m:sSupPr>
                        <m:ctrlPr>
                          <a:rPr lang="en-US" sz="2600" i="1">
                            <a:latin typeface="Cambria Math" panose="02040503050406030204" pitchFamily="18" charset="0"/>
                            <a:cs typeface="Times New Roman" panose="02020603050405020304" pitchFamily="18" charset="0"/>
                          </a:rPr>
                        </m:ctrlPr>
                      </m:s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2600" i="1">
                            <a:latin typeface="Cambria Math" panose="02040503050406030204" pitchFamily="18" charset="0"/>
                            <a:cs typeface="Times New Roman" panose="02020603050405020304" pitchFamily="18" charset="0"/>
                          </a:rPr>
                          <m:t>2</m:t>
                        </m:r>
                      </m:sup>
                    </m:sSup>
                    <m:r>
                      <a:rPr lang="en-US" sz="26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sz="2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60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600" i="1">
                            <a:latin typeface="Cambria Math" panose="02040503050406030204" pitchFamily="18" charset="0"/>
                            <a:ea typeface="Cambria Math" panose="02040503050406030204" pitchFamily="18" charset="0"/>
                            <a:cs typeface="Times New Roman" panose="02020603050405020304" pitchFamily="18" charset="0"/>
                          </a:rPr>
                          <m:t>2</m:t>
                        </m:r>
                      </m:sup>
                    </m:sSubSup>
                    <m:r>
                      <a:rPr lang="en-US" sz="26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2600" dirty="0">
                    <a:latin typeface="Times New Roman" panose="02020603050405020304" pitchFamily="18" charset="0"/>
                    <a:cs typeface="Times New Roman" panose="02020603050405020304" pitchFamily="18" charset="0"/>
                  </a:rPr>
                  <a:t>the </a:t>
                </a:r>
                <a:r>
                  <a:rPr lang="en-US" sz="2600" dirty="0">
                    <a:solidFill>
                      <a:srgbClr val="3333FF"/>
                    </a:solidFill>
                    <a:latin typeface="Times New Roman" panose="02020603050405020304" pitchFamily="18" charset="0"/>
                    <a:cs typeface="Times New Roman" panose="02020603050405020304" pitchFamily="18" charset="0"/>
                  </a:rPr>
                  <a:t>critical value is </a:t>
                </a:r>
                <a14:m>
                  <m:oMath xmlns:m="http://schemas.openxmlformats.org/officeDocument/2006/math">
                    <m:sSubSup>
                      <m:sSubSupPr>
                        <m:ctrlPr>
                          <a:rPr lang="en-US" sz="2600" i="1">
                            <a:solidFill>
                              <a:srgbClr val="3333FF"/>
                            </a:solidFill>
                            <a:latin typeface="Cambria Math" panose="02040503050406030204" pitchFamily="18" charset="0"/>
                            <a:cs typeface="Times New Roman" panose="02020603050405020304" pitchFamily="18" charset="0"/>
                          </a:rPr>
                        </m:ctrlPr>
                      </m:sSubSupPr>
                      <m:e>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b>
                        <m:d>
                          <m:dPr>
                            <m:ctrlPr>
                              <a:rPr lang="en-US" sz="26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ctrlPr>
                          </m:dPr>
                          <m:e>
                            <m:f>
                              <m:fPr>
                                <m:type m:val="skw"/>
                                <m:ctrlPr>
                                  <a:rPr lang="en-US" sz="26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2600" b="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1−</m:t>
                                </m:r>
                                <m:r>
                                  <a:rPr lang="en-US" sz="26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US" sz="2600" b="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2</m:t>
                                </m:r>
                              </m:den>
                            </m:f>
                          </m:e>
                        </m:d>
                      </m:sub>
                      <m:sup>
                        <m:r>
                          <a:rPr lang="en-US" sz="2600" i="1">
                            <a:solidFill>
                              <a:srgbClr val="3333FF"/>
                            </a:solidFill>
                            <a:latin typeface="Cambria Math" panose="02040503050406030204" pitchFamily="18" charset="0"/>
                            <a:cs typeface="Times New Roman" panose="02020603050405020304" pitchFamily="18" charset="0"/>
                          </a:rPr>
                          <m:t>2</m:t>
                        </m:r>
                      </m:sup>
                    </m:sSubSup>
                  </m:oMath>
                </a14:m>
                <a:r>
                  <a:rPr lang="en-US" sz="2600" dirty="0">
                    <a:solidFill>
                      <a:srgbClr val="3333FF"/>
                    </a:solidFill>
                    <a:latin typeface="Times New Roman" panose="02020603050405020304" pitchFamily="18" charset="0"/>
                    <a:cs typeface="Times New Roman" panose="02020603050405020304" pitchFamily="18" charset="0"/>
                  </a:rPr>
                  <a:t> and </a:t>
                </a:r>
                <a14:m>
                  <m:oMath xmlns:m="http://schemas.openxmlformats.org/officeDocument/2006/math">
                    <m:sSubSup>
                      <m:sSubSupPr>
                        <m:ctrlPr>
                          <a:rPr lang="en-US" sz="2600" i="1">
                            <a:solidFill>
                              <a:srgbClr val="3333FF"/>
                            </a:solidFill>
                            <a:latin typeface="Cambria Math" panose="02040503050406030204" pitchFamily="18" charset="0"/>
                            <a:cs typeface="Times New Roman" panose="02020603050405020304" pitchFamily="18" charset="0"/>
                          </a:rPr>
                        </m:ctrlPr>
                      </m:sSubSupPr>
                      <m:e>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b>
                        <m:d>
                          <m:dPr>
                            <m:ctrlP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ctrlPr>
                          </m:dPr>
                          <m:e>
                            <m:f>
                              <m:fPr>
                                <m:type m:val="skw"/>
                                <m:ctrlP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2</m:t>
                                </m:r>
                              </m:den>
                            </m:f>
                          </m:e>
                        </m:d>
                      </m:sub>
                      <m:sup>
                        <m:r>
                          <a:rPr lang="en-US" sz="2600" i="1">
                            <a:solidFill>
                              <a:srgbClr val="3333FF"/>
                            </a:solidFill>
                            <a:latin typeface="Cambria Math" panose="02040503050406030204" pitchFamily="18" charset="0"/>
                            <a:cs typeface="Times New Roman" panose="02020603050405020304" pitchFamily="18" charset="0"/>
                          </a:rPr>
                          <m:t>2</m:t>
                        </m:r>
                      </m:sup>
                    </m:sSubSup>
                  </m:oMath>
                </a14:m>
                <a:endParaRPr lang="en-US" sz="2600" dirty="0">
                  <a:solidFill>
                    <a:srgbClr val="3333FF"/>
                  </a:solidFill>
                  <a:latin typeface="Times New Roman" panose="02020603050405020304" pitchFamily="18" charset="0"/>
                  <a:cs typeface="Times New Roman" panose="02020603050405020304" pitchFamily="18" charset="0"/>
                </a:endParaRPr>
              </a:p>
              <a:p>
                <a:pPr marL="0" indent="0" algn="just">
                  <a:buNone/>
                </a:pPr>
                <a14:m>
                  <m:oMath xmlns:m="http://schemas.openxmlformats.org/officeDocument/2006/math">
                    <m:r>
                      <m:rPr>
                        <m:sty m:val="p"/>
                      </m:rPr>
                      <a:rPr lang="en-US" sz="2600" i="0" dirty="0" smtClean="0">
                        <a:solidFill>
                          <a:srgbClr val="3333FF"/>
                        </a:solidFill>
                        <a:latin typeface="Cambria Math" panose="02040503050406030204" pitchFamily="18" charset="0"/>
                        <a:cs typeface="Times New Roman" panose="02020603050405020304" pitchFamily="18" charset="0"/>
                      </a:rPr>
                      <m:t>p</m:t>
                    </m:r>
                    <m:r>
                      <a:rPr lang="en-US" sz="2600" i="0" dirty="0" smtClean="0">
                        <a:solidFill>
                          <a:srgbClr val="3333FF"/>
                        </a:solidFill>
                        <a:latin typeface="Cambria Math" panose="02040503050406030204" pitchFamily="18" charset="0"/>
                        <a:cs typeface="Times New Roman" panose="02020603050405020304" pitchFamily="18" charset="0"/>
                      </a:rPr>
                      <m:t>−</m:t>
                    </m:r>
                    <m:r>
                      <m:rPr>
                        <m:sty m:val="p"/>
                      </m:rPr>
                      <a:rPr lang="en-US" sz="2600" i="0" dirty="0" smtClean="0">
                        <a:solidFill>
                          <a:srgbClr val="3333FF"/>
                        </a:solidFill>
                        <a:latin typeface="Cambria Math" panose="02040503050406030204" pitchFamily="18" charset="0"/>
                        <a:cs typeface="Times New Roman" panose="02020603050405020304" pitchFamily="18" charset="0"/>
                      </a:rPr>
                      <m:t>value</m:t>
                    </m:r>
                    <m:r>
                      <a:rPr lang="en-US" sz="2600" i="1" dirty="0" smtClean="0">
                        <a:solidFill>
                          <a:srgbClr val="3333FF"/>
                        </a:solidFill>
                        <a:latin typeface="Cambria Math" panose="02040503050406030204" pitchFamily="18" charset="0"/>
                        <a:cs typeface="Times New Roman" panose="02020603050405020304" pitchFamily="18" charset="0"/>
                      </a:rPr>
                      <m:t>=</m:t>
                    </m:r>
                    <m:r>
                      <a:rPr lang="en-US" sz="2600" b="0" i="0" dirty="0" smtClean="0">
                        <a:solidFill>
                          <a:srgbClr val="3333FF"/>
                        </a:solidFill>
                        <a:latin typeface="Cambria Math" panose="02040503050406030204" pitchFamily="18" charset="0"/>
                        <a:cs typeface="Times New Roman" panose="02020603050405020304" pitchFamily="18" charset="0"/>
                      </a:rPr>
                      <m:t>2∗</m:t>
                    </m:r>
                    <m:r>
                      <m:rPr>
                        <m:sty m:val="p"/>
                      </m:rPr>
                      <a:rPr lang="en-US" sz="2600">
                        <a:solidFill>
                          <a:srgbClr val="3333FF"/>
                        </a:solidFill>
                        <a:latin typeface="Cambria Math" panose="02040503050406030204" pitchFamily="18" charset="0"/>
                        <a:cs typeface="Times New Roman" panose="02020603050405020304" pitchFamily="18" charset="0"/>
                      </a:rPr>
                      <m:t>P</m:t>
                    </m:r>
                    <m:d>
                      <m:dPr>
                        <m:ctrlPr>
                          <a:rPr lang="en-US" sz="2600" i="1">
                            <a:solidFill>
                              <a:srgbClr val="3333FF"/>
                            </a:solidFill>
                            <a:latin typeface="Cambria Math" panose="02040503050406030204" pitchFamily="18" charset="0"/>
                            <a:cs typeface="Times New Roman" panose="02020603050405020304" pitchFamily="18" charset="0"/>
                          </a:rPr>
                        </m:ctrlPr>
                      </m:dPr>
                      <m:e>
                        <m:sSup>
                          <m:sSupPr>
                            <m:ctrlPr>
                              <a:rPr lang="en-US" sz="2600" i="1">
                                <a:solidFill>
                                  <a:srgbClr val="3333FF"/>
                                </a:solidFill>
                                <a:latin typeface="Cambria Math" panose="02040503050406030204" pitchFamily="18" charset="0"/>
                                <a:cs typeface="Times New Roman" panose="02020603050405020304" pitchFamily="18" charset="0"/>
                              </a:rPr>
                            </m:ctrlPr>
                          </m:sSupPr>
                          <m:e>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p>
                            <m:r>
                              <a:rPr lang="en-US" sz="2600" i="1">
                                <a:solidFill>
                                  <a:srgbClr val="3333FF"/>
                                </a:solidFill>
                                <a:latin typeface="Cambria Math" panose="02040503050406030204" pitchFamily="18" charset="0"/>
                                <a:cs typeface="Times New Roman" panose="02020603050405020304" pitchFamily="18" charset="0"/>
                              </a:rPr>
                              <m:t>2</m:t>
                            </m:r>
                          </m:sup>
                        </m:sSup>
                        <m:r>
                          <a:rPr lang="en-US" sz="2600" b="0" i="1" smtClean="0">
                            <a:solidFill>
                              <a:srgbClr val="3333FF"/>
                            </a:solidFill>
                            <a:latin typeface="Cambria Math" panose="02040503050406030204" pitchFamily="18" charset="0"/>
                            <a:cs typeface="Times New Roman" panose="02020603050405020304" pitchFamily="18" charset="0"/>
                          </a:rPr>
                          <m:t>&gt;</m:t>
                        </m:r>
                        <m:r>
                          <a:rPr lang="en-US" sz="2600" i="1">
                            <a:solidFill>
                              <a:srgbClr val="3333FF"/>
                            </a:solidFill>
                            <a:latin typeface="Cambria Math" panose="02040503050406030204" pitchFamily="18" charset="0"/>
                            <a:cs typeface="Times New Roman" panose="02020603050405020304" pitchFamily="18" charset="0"/>
                          </a:rPr>
                          <m:t>𝑇</m:t>
                        </m:r>
                        <m:r>
                          <a:rPr lang="en-US" sz="2600" i="1">
                            <a:solidFill>
                              <a:srgbClr val="3333FF"/>
                            </a:solidFill>
                            <a:latin typeface="Cambria Math" panose="02040503050406030204" pitchFamily="18" charset="0"/>
                            <a:cs typeface="Times New Roman" panose="02020603050405020304" pitchFamily="18" charset="0"/>
                          </a:rPr>
                          <m:t>.</m:t>
                        </m:r>
                        <m:r>
                          <a:rPr lang="en-US" sz="2600" i="1">
                            <a:solidFill>
                              <a:srgbClr val="3333FF"/>
                            </a:solidFill>
                            <a:latin typeface="Cambria Math" panose="02040503050406030204" pitchFamily="18" charset="0"/>
                            <a:cs typeface="Times New Roman" panose="02020603050405020304" pitchFamily="18" charset="0"/>
                          </a:rPr>
                          <m:t>𝑆</m:t>
                        </m:r>
                      </m:e>
                    </m:d>
                    <m:r>
                      <a:rPr lang="en-US" sz="2600" b="0" i="1" smtClean="0">
                        <a:solidFill>
                          <a:srgbClr val="3333FF"/>
                        </a:solidFill>
                        <a:latin typeface="Cambria Math" panose="02040503050406030204" pitchFamily="18" charset="0"/>
                        <a:cs typeface="Times New Roman" panose="02020603050405020304" pitchFamily="18" charset="0"/>
                      </a:rPr>
                      <m:t> </m:t>
                    </m:r>
                  </m:oMath>
                </a14:m>
                <a:r>
                  <a:rPr lang="en-US" sz="2600" dirty="0">
                    <a:solidFill>
                      <a:srgbClr val="3333FF"/>
                    </a:solidFill>
                    <a:latin typeface="Times New Roman" panose="02020603050405020304" pitchFamily="18" charset="0"/>
                    <a:cs typeface="Times New Roman" panose="02020603050405020304" pitchFamily="18" charset="0"/>
                  </a:rPr>
                  <a:t>or </a:t>
                </a:r>
                <a14:m>
                  <m:oMath xmlns:m="http://schemas.openxmlformats.org/officeDocument/2006/math">
                    <m:r>
                      <a:rPr lang="en-US" sz="2600" dirty="0">
                        <a:solidFill>
                          <a:srgbClr val="3333FF"/>
                        </a:solidFill>
                        <a:latin typeface="Cambria Math" panose="02040503050406030204" pitchFamily="18" charset="0"/>
                        <a:cs typeface="Times New Roman" panose="02020603050405020304" pitchFamily="18" charset="0"/>
                      </a:rPr>
                      <m:t>2∗</m:t>
                    </m:r>
                    <m:r>
                      <m:rPr>
                        <m:sty m:val="p"/>
                      </m:rPr>
                      <a:rPr lang="en-US" sz="2600">
                        <a:solidFill>
                          <a:srgbClr val="3333FF"/>
                        </a:solidFill>
                        <a:latin typeface="Cambria Math" panose="02040503050406030204" pitchFamily="18" charset="0"/>
                        <a:cs typeface="Times New Roman" panose="02020603050405020304" pitchFamily="18" charset="0"/>
                      </a:rPr>
                      <m:t>P</m:t>
                    </m:r>
                    <m:d>
                      <m:dPr>
                        <m:ctrlPr>
                          <a:rPr lang="en-US" sz="2600" i="1">
                            <a:solidFill>
                              <a:srgbClr val="3333FF"/>
                            </a:solidFill>
                            <a:latin typeface="Cambria Math" panose="02040503050406030204" pitchFamily="18" charset="0"/>
                            <a:cs typeface="Times New Roman" panose="02020603050405020304" pitchFamily="18" charset="0"/>
                          </a:rPr>
                        </m:ctrlPr>
                      </m:dPr>
                      <m:e>
                        <m:sSup>
                          <m:sSupPr>
                            <m:ctrlPr>
                              <a:rPr lang="en-US" sz="2600" i="1">
                                <a:solidFill>
                                  <a:srgbClr val="3333FF"/>
                                </a:solidFill>
                                <a:latin typeface="Cambria Math" panose="02040503050406030204" pitchFamily="18" charset="0"/>
                                <a:cs typeface="Times New Roman" panose="02020603050405020304" pitchFamily="18" charset="0"/>
                              </a:rPr>
                            </m:ctrlPr>
                          </m:sSupPr>
                          <m:e>
                            <m:r>
                              <a:rPr lang="en-US" sz="2600"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𝜒</m:t>
                            </m:r>
                          </m:e>
                          <m:sup>
                            <m:r>
                              <a:rPr lang="en-US" sz="2600" i="1">
                                <a:solidFill>
                                  <a:srgbClr val="3333FF"/>
                                </a:solidFill>
                                <a:latin typeface="Cambria Math" panose="02040503050406030204" pitchFamily="18" charset="0"/>
                                <a:cs typeface="Times New Roman" panose="02020603050405020304" pitchFamily="18" charset="0"/>
                              </a:rPr>
                              <m:t>2</m:t>
                            </m:r>
                          </m:sup>
                        </m:sSup>
                        <m:r>
                          <a:rPr lang="en-US" sz="2600" b="0" i="1" smtClean="0">
                            <a:solidFill>
                              <a:srgbClr val="3333FF"/>
                            </a:solidFill>
                            <a:latin typeface="Cambria Math" panose="02040503050406030204" pitchFamily="18" charset="0"/>
                            <a:cs typeface="Times New Roman" panose="02020603050405020304" pitchFamily="18" charset="0"/>
                          </a:rPr>
                          <m:t>&lt;</m:t>
                        </m:r>
                        <m:r>
                          <a:rPr lang="en-US" sz="2600" i="1">
                            <a:solidFill>
                              <a:srgbClr val="3333FF"/>
                            </a:solidFill>
                            <a:latin typeface="Cambria Math" panose="02040503050406030204" pitchFamily="18" charset="0"/>
                            <a:cs typeface="Times New Roman" panose="02020603050405020304" pitchFamily="18" charset="0"/>
                          </a:rPr>
                          <m:t>𝑇</m:t>
                        </m:r>
                        <m:r>
                          <a:rPr lang="en-US" sz="2600" i="1">
                            <a:solidFill>
                              <a:srgbClr val="3333FF"/>
                            </a:solidFill>
                            <a:latin typeface="Cambria Math" panose="02040503050406030204" pitchFamily="18" charset="0"/>
                            <a:cs typeface="Times New Roman" panose="02020603050405020304" pitchFamily="18" charset="0"/>
                          </a:rPr>
                          <m:t>.</m:t>
                        </m:r>
                        <m:r>
                          <a:rPr lang="en-US" sz="2600" i="1">
                            <a:solidFill>
                              <a:srgbClr val="3333FF"/>
                            </a:solidFill>
                            <a:latin typeface="Cambria Math" panose="02040503050406030204" pitchFamily="18" charset="0"/>
                            <a:cs typeface="Times New Roman" panose="02020603050405020304" pitchFamily="18" charset="0"/>
                          </a:rPr>
                          <m:t>𝑆</m:t>
                        </m:r>
                      </m:e>
                    </m:d>
                  </m:oMath>
                </a14:m>
                <a:endParaRPr lang="en-US" sz="2600" dirty="0">
                  <a:latin typeface="Times New Roman" panose="02020603050405020304" pitchFamily="18" charset="0"/>
                  <a:cs typeface="Times New Roman" panose="02020603050405020304" pitchFamily="18" charset="0"/>
                </a:endParaRPr>
              </a:p>
              <a:p>
                <a:pPr marL="0" indent="0" algn="just">
                  <a:buNone/>
                </a:pPr>
                <a:r>
                  <a:rPr lang="en-US" sz="2600" dirty="0">
                    <a:latin typeface="Times New Roman" panose="02020603050405020304" pitchFamily="18" charset="0"/>
                    <a:cs typeface="Times New Roman" panose="02020603050405020304" pitchFamily="18" charset="0"/>
                  </a:rPr>
                  <a:t> (make sure the p-value is smaller than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400" y="533400"/>
                <a:ext cx="8229600" cy="3886200"/>
              </a:xfrm>
              <a:blipFill>
                <a:blip r:embed="rId2"/>
                <a:stretch>
                  <a:fillRect l="-1333" t="-1570" r="-1333" b="-49765"/>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B9EEB286-2F46-4A71-B306-934F539B60BB}" type="datetime5">
              <a:rPr lang="en-NZ" altLang="en-US" smtClean="0"/>
              <a:t>16-Jun-23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109</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325918417"/>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825" y="1817688"/>
            <a:ext cx="5591175" cy="477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a:t>
            </a:r>
            <a:r>
              <a:rPr lang="en-NZ" altLang="en-US" sz="40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distributi</a:t>
            </a:r>
            <a:r>
              <a:rPr lang="en-US"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ns for milk volume</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sp>
        <p:nvSpPr>
          <p:cNvPr id="3" name="Rectangle 2"/>
          <p:cNvSpPr/>
          <p:nvPr/>
        </p:nvSpPr>
        <p:spPr>
          <a:xfrm>
            <a:off x="155330" y="1529391"/>
            <a:ext cx="3997569" cy="4198127"/>
          </a:xfrm>
          <a:prstGeom prst="rect">
            <a:avLst/>
          </a:prstGeom>
        </p:spPr>
        <p:txBody>
          <a:bodyPr wrap="square" lIns="91429" tIns="45715" rIns="91429" bIns="45715">
            <a:spAutoFit/>
          </a:bodyPr>
          <a:lstStyle>
            <a:lvl1pPr marL="12700">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pPr>
            <a:r>
              <a:rPr lang="en-NZ" altLang="en-US" sz="2400" dirty="0">
                <a:latin typeface="Times New Roman" panose="02020603050405020304" pitchFamily="18" charset="0"/>
                <a:cs typeface="Times New Roman" panose="02020603050405020304" pitchFamily="18" charset="0"/>
              </a:rPr>
              <a:t>There are three distributions:</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FF0000"/>
                </a:solidFill>
                <a:latin typeface="Times New Roman" panose="02020603050405020304" pitchFamily="18" charset="0"/>
                <a:cs typeface="Times New Roman" panose="02020603050405020304" pitchFamily="18" charset="0"/>
              </a:rPr>
              <a:t>distribution of the population </a:t>
            </a:r>
          </a:p>
          <a:p>
            <a:pPr>
              <a:lnSpc>
                <a:spcPct val="101000"/>
              </a:lnSpc>
              <a:spcBef>
                <a:spcPts val="1038"/>
              </a:spcBef>
              <a:buClr>
                <a:srgbClr val="0032CC"/>
              </a:buCl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2205FB"/>
                </a:solidFill>
                <a:latin typeface="Times New Roman" panose="02020603050405020304" pitchFamily="18" charset="0"/>
                <a:cs typeface="Times New Roman" panose="02020603050405020304" pitchFamily="18" charset="0"/>
              </a:rPr>
              <a:t>distribution of the sample </a:t>
            </a:r>
          </a:p>
          <a:p>
            <a:pPr>
              <a:lnSpc>
                <a:spcPct val="101000"/>
              </a:lnSpc>
              <a:spcBef>
                <a:spcPts val="1038"/>
              </a:spcBef>
              <a:buClr>
                <a:srgbClr val="0032CC"/>
              </a:buClr>
              <a:buFont typeface="Arial" charset="0"/>
              <a:buChar cha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9900CC"/>
                </a:solidFill>
                <a:latin typeface="Times New Roman" panose="02020603050405020304" pitchFamily="18" charset="0"/>
                <a:cs typeface="Times New Roman" panose="02020603050405020304" pitchFamily="18" charset="0"/>
              </a:rPr>
              <a:t>distribution of the sample means </a:t>
            </a:r>
          </a:p>
        </p:txBody>
      </p:sp>
      <p:cxnSp>
        <p:nvCxnSpPr>
          <p:cNvPr id="8" name="Straight Arrow Connector 7"/>
          <p:cNvCxnSpPr/>
          <p:nvPr/>
        </p:nvCxnSpPr>
        <p:spPr>
          <a:xfrm>
            <a:off x="2450811" y="2662371"/>
            <a:ext cx="864577" cy="0"/>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991342" y="3916536"/>
            <a:ext cx="864577" cy="0"/>
          </a:xfrm>
          <a:prstGeom prst="straightConnector1">
            <a:avLst/>
          </a:prstGeom>
          <a:ln w="57150">
            <a:solidFill>
              <a:srgbClr val="2205FB"/>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820578" y="5727518"/>
            <a:ext cx="864577" cy="0"/>
          </a:xfrm>
          <a:prstGeom prst="straightConnector1">
            <a:avLst/>
          </a:prstGeom>
          <a:ln w="57150">
            <a:solidFill>
              <a:srgbClr val="9900CC"/>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5" descr="C:\Users\dleader\AppData\Local\Microsoft\Windows\Temporary Internet Files\Content.IE5\ZF8AVX8G\cow[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8408" y="0"/>
            <a:ext cx="1529391" cy="152939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9494838" y="1057275"/>
            <a:ext cx="5572125" cy="4972050"/>
            <a:chOff x="9494838" y="1057275"/>
            <a:chExt cx="5572125" cy="4972050"/>
          </a:xfrm>
        </p:grpSpPr>
        <p:grpSp>
          <p:nvGrpSpPr>
            <p:cNvPr id="7" name="Group 6"/>
            <p:cNvGrpSpPr/>
            <p:nvPr/>
          </p:nvGrpSpPr>
          <p:grpSpPr>
            <a:xfrm>
              <a:off x="9494838" y="1057275"/>
              <a:ext cx="5572125" cy="4972050"/>
              <a:chOff x="9494838" y="1057275"/>
              <a:chExt cx="5572125" cy="4972050"/>
            </a:xfrm>
          </p:grpSpPr>
          <p:grpSp>
            <p:nvGrpSpPr>
              <p:cNvPr id="5" name="Group 4"/>
              <p:cNvGrpSpPr/>
              <p:nvPr/>
            </p:nvGrpSpPr>
            <p:grpSpPr>
              <a:xfrm>
                <a:off x="9494838" y="1057275"/>
                <a:ext cx="5572125" cy="4972050"/>
                <a:chOff x="9494838" y="1057275"/>
                <a:chExt cx="5572125" cy="4972050"/>
              </a:xfrm>
            </p:grpSpPr>
            <p:pic>
              <p:nvPicPr>
                <p:cNvPr id="10035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4838" y="1057275"/>
                  <a:ext cx="5572125" cy="497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a:xfrm>
                  <a:off x="11684000" y="1924050"/>
                  <a:ext cx="0" cy="241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11512550" y="2019300"/>
                <a:ext cx="362600" cy="461665"/>
              </a:xfrm>
              <a:prstGeom prst="rect">
                <a:avLst/>
              </a:prstGeom>
              <a:noFill/>
            </p:spPr>
            <p:txBody>
              <a:bodyPr wrap="none" rtlCol="0">
                <a:spAutoFit/>
              </a:bodyPr>
              <a:lstStyle/>
              <a:p>
                <a:r>
                  <a:rPr lang="en-NZ" sz="2400" b="1" dirty="0">
                    <a:solidFill>
                      <a:srgbClr val="FF0000"/>
                    </a:solidFill>
                    <a:latin typeface="Times New Roman" panose="02020603050405020304" pitchFamily="18" charset="0"/>
                    <a:cs typeface="Times New Roman" panose="02020603050405020304" pitchFamily="18" charset="0"/>
                  </a:rPr>
                  <a:t>µ</a:t>
                </a:r>
                <a:endParaRPr lang="en-GB" sz="2400" b="1" dirty="0">
                  <a:solidFill>
                    <a:srgbClr val="FF0000"/>
                  </a:solidFill>
                  <a:latin typeface="Times New Roman" panose="02020603050405020304" pitchFamily="18" charset="0"/>
                  <a:cs typeface="Times New Roman" panose="02020603050405020304" pitchFamily="18" charset="0"/>
                </a:endParaRPr>
              </a:p>
            </p:txBody>
          </p:sp>
        </p:grpSp>
        <p:cxnSp>
          <p:nvCxnSpPr>
            <p:cNvPr id="10" name="Straight Connector 9"/>
            <p:cNvCxnSpPr/>
            <p:nvPr/>
          </p:nvCxnSpPr>
          <p:spPr>
            <a:xfrm>
              <a:off x="11506200" y="3695700"/>
              <a:ext cx="0" cy="220836"/>
            </a:xfrm>
            <a:prstGeom prst="line">
              <a:avLst/>
            </a:prstGeom>
            <a:ln w="19050">
              <a:solidFill>
                <a:srgbClr val="2205F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314357" y="3860284"/>
                  <a:ext cx="3818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NZ" b="1" i="1" smtClean="0">
                                <a:solidFill>
                                  <a:srgbClr val="2205FB"/>
                                </a:solidFill>
                                <a:latin typeface="Cambria Math" panose="02040503050406030204" pitchFamily="18" charset="0"/>
                              </a:rPr>
                            </m:ctrlPr>
                          </m:accPr>
                          <m:e>
                            <m:r>
                              <a:rPr lang="en-NZ" b="1" i="1" smtClean="0">
                                <a:solidFill>
                                  <a:srgbClr val="2205FB"/>
                                </a:solidFill>
                                <a:latin typeface="Cambria Math"/>
                              </a:rPr>
                              <m:t>𝒙</m:t>
                            </m:r>
                          </m:e>
                        </m:acc>
                      </m:oMath>
                    </m:oMathPara>
                  </a14:m>
                  <a:endParaRPr lang="en-GB"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11314357" y="3860284"/>
                  <a:ext cx="381835" cy="369332"/>
                </a:xfrm>
                <a:prstGeom prst="rect">
                  <a:avLst/>
                </a:prstGeom>
                <a:blipFill rotWithShape="1">
                  <a:blip r:embed="rId6"/>
                  <a:stretch>
                    <a:fillRect/>
                  </a:stretch>
                </a:blipFill>
              </p:spPr>
              <p:txBody>
                <a:bodyPr/>
                <a:lstStyle/>
                <a:p>
                  <a:r>
                    <a:rPr lang="en-GB">
                      <a:noFill/>
                    </a:rPr>
                    <a:t> </a:t>
                  </a:r>
                </a:p>
              </p:txBody>
            </p:sp>
          </mc:Fallback>
        </mc:AlternateContent>
        <p:cxnSp>
          <p:nvCxnSpPr>
            <p:cNvPr id="16" name="Straight Connector 15"/>
            <p:cNvCxnSpPr/>
            <p:nvPr/>
          </p:nvCxnSpPr>
          <p:spPr>
            <a:xfrm>
              <a:off x="11749088" y="5457825"/>
              <a:ext cx="0" cy="157163"/>
            </a:xfrm>
            <a:prstGeom prst="line">
              <a:avLst/>
            </a:prstGeom>
            <a:ln w="19050">
              <a:solidFill>
                <a:srgbClr val="9900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11512550" y="5527270"/>
                  <a:ext cx="4888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9900CC"/>
                                </a:solidFill>
                                <a:latin typeface="Cambria Math" panose="02040503050406030204" pitchFamily="18" charset="0"/>
                              </a:rPr>
                            </m:ctrlPr>
                          </m:sSubPr>
                          <m:e>
                            <m:r>
                              <a:rPr lang="en-GB" i="1" smtClean="0">
                                <a:solidFill>
                                  <a:srgbClr val="9900CC"/>
                                </a:solidFill>
                                <a:latin typeface="Cambria Math"/>
                                <a:ea typeface="Cambria Math"/>
                              </a:rPr>
                              <m:t>𝜇</m:t>
                            </m:r>
                          </m:e>
                          <m:sub>
                            <m:acc>
                              <m:accPr>
                                <m:chr m:val="̅"/>
                                <m:ctrlPr>
                                  <a:rPr lang="en-GB" i="1" smtClean="0">
                                    <a:solidFill>
                                      <a:srgbClr val="9900CC"/>
                                    </a:solidFill>
                                    <a:latin typeface="Cambria Math" panose="02040503050406030204" pitchFamily="18" charset="0"/>
                                  </a:rPr>
                                </m:ctrlPr>
                              </m:accPr>
                              <m:e>
                                <m:r>
                                  <a:rPr lang="en-NZ" b="0" i="1" smtClean="0">
                                    <a:solidFill>
                                      <a:srgbClr val="9900CC"/>
                                    </a:solidFill>
                                    <a:latin typeface="Cambria Math"/>
                                  </a:rPr>
                                  <m:t>𝑥</m:t>
                                </m:r>
                              </m:e>
                            </m:acc>
                          </m:sub>
                        </m:sSub>
                      </m:oMath>
                    </m:oMathPara>
                  </a14:m>
                  <a:endParaRPr lang="en-GB" dirty="0">
                    <a:solidFill>
                      <a:srgbClr val="9900CC"/>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1512550" y="5527270"/>
                  <a:ext cx="488852" cy="369332"/>
                </a:xfrm>
                <a:prstGeom prst="rect">
                  <a:avLst/>
                </a:prstGeom>
                <a:blipFill rotWithShape="1">
                  <a:blip r:embed="rId7"/>
                  <a:stretch>
                    <a:fillRect r="-28750" b="-6667"/>
                  </a:stretch>
                </a:blipFill>
              </p:spPr>
              <p:txBody>
                <a:bodyPr/>
                <a:lstStyle/>
                <a:p>
                  <a:r>
                    <a:rPr lang="en-GB">
                      <a:noFill/>
                    </a:rPr>
                    <a:t> </a:t>
                  </a:r>
                </a:p>
              </p:txBody>
            </p:sp>
          </mc:Fallback>
        </mc:AlternateContent>
      </p:grpSp>
      <p:sp>
        <p:nvSpPr>
          <p:cNvPr id="15" name="Footer Placeholder 14">
            <a:extLst>
              <a:ext uri="{FF2B5EF4-FFF2-40B4-BE49-F238E27FC236}">
                <a16:creationId xmlns:a16="http://schemas.microsoft.com/office/drawing/2014/main" id="{8281DB27-77C4-4068-98FB-9B654E9CCFE5}"/>
              </a:ext>
            </a:extLst>
          </p:cNvPr>
          <p:cNvSpPr>
            <a:spLocks noGrp="1"/>
          </p:cNvSpPr>
          <p:nvPr>
            <p:ph type="ftr" sz="quarter" idx="10"/>
          </p:nvPr>
        </p:nvSpPr>
        <p:spPr/>
        <p:txBody>
          <a:bodyPr/>
          <a:lstStyle/>
          <a:p>
            <a:r>
              <a:rPr lang="en-US" altLang="en-US"/>
              <a:t>MC3020-2023</a:t>
            </a:r>
          </a:p>
        </p:txBody>
      </p:sp>
      <p:sp>
        <p:nvSpPr>
          <p:cNvPr id="19" name="Date Placeholder 18">
            <a:extLst>
              <a:ext uri="{FF2B5EF4-FFF2-40B4-BE49-F238E27FC236}">
                <a16:creationId xmlns:a16="http://schemas.microsoft.com/office/drawing/2014/main" id="{51993C8F-95E8-42DC-8963-D39598E8A59B}"/>
              </a:ext>
            </a:extLst>
          </p:cNvPr>
          <p:cNvSpPr>
            <a:spLocks noGrp="1"/>
          </p:cNvSpPr>
          <p:nvPr>
            <p:ph type="dt" sz="half" idx="12"/>
          </p:nvPr>
        </p:nvSpPr>
        <p:spPr/>
        <p:txBody>
          <a:bodyPr/>
          <a:lstStyle/>
          <a:p>
            <a:fld id="{B347A393-B25E-43ED-92FA-3BB456AB75D6}" type="datetime5">
              <a:rPr lang="en-NZ" altLang="en-US" smtClean="0"/>
              <a:t>16-Jun-23</a:t>
            </a:fld>
            <a:endParaRPr lang="en-US" altLang="en-US"/>
          </a:p>
        </p:txBody>
      </p:sp>
      <p:sp>
        <p:nvSpPr>
          <p:cNvPr id="20" name="Slide Number Placeholder 19">
            <a:extLst>
              <a:ext uri="{FF2B5EF4-FFF2-40B4-BE49-F238E27FC236}">
                <a16:creationId xmlns:a16="http://schemas.microsoft.com/office/drawing/2014/main" id="{A2EDED6A-6673-4225-A35A-BEC1AD25F48E}"/>
              </a:ext>
            </a:extLst>
          </p:cNvPr>
          <p:cNvSpPr>
            <a:spLocks noGrp="1"/>
          </p:cNvSpPr>
          <p:nvPr>
            <p:ph type="sldNum" sz="quarter" idx="11"/>
          </p:nvPr>
        </p:nvSpPr>
        <p:spPr/>
        <p:txBody>
          <a:bodyPr/>
          <a:lstStyle/>
          <a:p>
            <a:fld id="{E6D38F6D-B68C-43EA-8D93-D9BC679B8240}" type="slidenum">
              <a:rPr lang="en-US" altLang="en-US" smtClean="0"/>
              <a:pPr/>
              <a:t>11</a:t>
            </a:fld>
            <a:endParaRPr lang="en-US" altLang="en-US"/>
          </a:p>
        </p:txBody>
      </p:sp>
    </p:spTree>
    <p:extLst>
      <p:ext uri="{BB962C8B-B14F-4D97-AF65-F5344CB8AC3E}">
        <p14:creationId xmlns:p14="http://schemas.microsoft.com/office/powerpoint/2010/main" val="2838882929"/>
      </p:ext>
    </p:extLst>
  </p:cSld>
  <p:clrMapOvr>
    <a:masterClrMapping/>
  </p:clrMapOvr>
  <p:transition spd="slow">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6D38F6D-B68C-43EA-8D93-D9BC679B8240}" type="slidenum">
              <a:rPr lang="en-US" altLang="en-US" smtClean="0"/>
              <a:pPr/>
              <a:t>110</a:t>
            </a:fld>
            <a:endParaRPr lang="en-US" altLang="en-US"/>
          </a:p>
        </p:txBody>
      </p:sp>
      <p:sp>
        <p:nvSpPr>
          <p:cNvPr id="5" name="Date Placeholder 4"/>
          <p:cNvSpPr>
            <a:spLocks noGrp="1"/>
          </p:cNvSpPr>
          <p:nvPr>
            <p:ph type="dt" sz="half" idx="12"/>
          </p:nvPr>
        </p:nvSpPr>
        <p:spPr/>
        <p:txBody>
          <a:bodyPr/>
          <a:lstStyle/>
          <a:p>
            <a:fld id="{244E8086-8365-434A-A974-BBB27AAD0857}" type="datetime5">
              <a:rPr lang="en-NZ" altLang="en-US" smtClean="0"/>
              <a:t>16-Jun-23</a:t>
            </a:fld>
            <a:endParaRPr lang="en-US" altLang="en-US"/>
          </a:p>
        </p:txBody>
      </p:sp>
      <p:sp>
        <p:nvSpPr>
          <p:cNvPr id="2" name="Rectangle 1"/>
          <p:cNvSpPr/>
          <p:nvPr/>
        </p:nvSpPr>
        <p:spPr>
          <a:xfrm>
            <a:off x="457199" y="1087104"/>
            <a:ext cx="7933267" cy="2246769"/>
          </a:xfrm>
          <a:prstGeom prst="rect">
            <a:avLst/>
          </a:prstGeom>
        </p:spPr>
        <p:txBody>
          <a:bodyPr wrap="square">
            <a:spAutoFit/>
          </a:bodyPr>
          <a:lstStyle/>
          <a:p>
            <a:pPr algn="just"/>
            <a:r>
              <a:rPr lang="en-US" sz="2800" dirty="0">
                <a:solidFill>
                  <a:srgbClr val="FF0000"/>
                </a:solidFill>
                <a:latin typeface="Times New Roman" panose="02020603050405020304" pitchFamily="18" charset="0"/>
                <a:cs typeface="Times New Roman" panose="02020603050405020304" pitchFamily="18" charset="0"/>
              </a:rPr>
              <a:t>Step 4: </a:t>
            </a:r>
            <a:r>
              <a:rPr lang="en-US" sz="2800" dirty="0">
                <a:latin typeface="Times New Roman" panose="02020603050405020304" pitchFamily="18" charset="0"/>
                <a:cs typeface="Times New Roman" panose="02020603050405020304" pitchFamily="18" charset="0"/>
              </a:rPr>
              <a:t>Make decision: Reject H</a:t>
            </a:r>
            <a:r>
              <a:rPr lang="en-US" dirty="0">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 if test statistics value falls in the critical region (shaded area) do not reject otherwise.</a:t>
            </a:r>
          </a:p>
          <a:p>
            <a:pPr algn="just"/>
            <a:endParaRPr lang="en-US" sz="2800" dirty="0">
              <a:solidFill>
                <a:srgbClr val="FF0000"/>
              </a:solidFill>
              <a:latin typeface="Times New Roman" panose="02020603050405020304" pitchFamily="18" charset="0"/>
              <a:cs typeface="Times New Roman" panose="02020603050405020304" pitchFamily="18" charset="0"/>
            </a:endParaRPr>
          </a:p>
          <a:p>
            <a:pPr algn="just"/>
            <a:r>
              <a:rPr lang="en-US" sz="2800" dirty="0">
                <a:solidFill>
                  <a:srgbClr val="FF0000"/>
                </a:solidFill>
                <a:latin typeface="Times New Roman" panose="02020603050405020304" pitchFamily="18" charset="0"/>
                <a:cs typeface="Times New Roman" panose="02020603050405020304" pitchFamily="18" charset="0"/>
              </a:rPr>
              <a:t>Step 5: </a:t>
            </a:r>
            <a:r>
              <a:rPr lang="en-US" sz="2800" dirty="0">
                <a:latin typeface="Times New Roman" panose="02020603050405020304" pitchFamily="18" charset="0"/>
                <a:cs typeface="Times New Roman" panose="02020603050405020304" pitchFamily="18" charset="0"/>
              </a:rPr>
              <a:t>State the conclusion in nontechnical terms.</a:t>
            </a:r>
          </a:p>
        </p:txBody>
      </p:sp>
      <p:sp>
        <p:nvSpPr>
          <p:cNvPr id="3" name="Footer Placeholder 2"/>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572868608"/>
      </p:ext>
    </p:extLst>
  </p:cSld>
  <p:clrMapOvr>
    <a:masterClrMapping/>
  </p:clrMapOvr>
  <p:transition spd="slow">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933" y="558800"/>
            <a:ext cx="8229600" cy="3886200"/>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Example 11: </a:t>
            </a:r>
          </a:p>
          <a:p>
            <a:pPr marL="0" indent="0" algn="just">
              <a:buNone/>
            </a:pPr>
            <a:r>
              <a:rPr lang="en-US" sz="2800" dirty="0">
                <a:latin typeface="Times New Roman" panose="02020603050405020304" pitchFamily="18" charset="0"/>
                <a:cs typeface="Times New Roman" panose="02020603050405020304" pitchFamily="18" charset="0"/>
              </a:rPr>
              <a:t>A fertilizer mixing machine is set to give 12 kg of nitrate for every quintal bag of fertilizer. Ten 100 kg bags are randomly selected and examined. The percentages of nitrate in the sample are as follows:</a:t>
            </a:r>
          </a:p>
          <a:p>
            <a:pPr marL="0" indent="0" algn="just">
              <a:buNone/>
            </a:pPr>
            <a:r>
              <a:rPr lang="en-US" sz="2800" dirty="0">
                <a:latin typeface="Times New Roman" panose="02020603050405020304" pitchFamily="18" charset="0"/>
                <a:cs typeface="Times New Roman" panose="02020603050405020304" pitchFamily="18" charset="0"/>
              </a:rPr>
              <a:t>                    11 14 13 12 13 12 13 14 11 12</a:t>
            </a:r>
          </a:p>
          <a:p>
            <a:pPr marL="0" indent="0" algn="just">
              <a:buNone/>
            </a:pPr>
            <a:r>
              <a:rPr lang="en-US" sz="2800" dirty="0">
                <a:latin typeface="Times New Roman" panose="02020603050405020304" pitchFamily="18" charset="0"/>
                <a:cs typeface="Times New Roman" panose="02020603050405020304" pitchFamily="18" charset="0"/>
              </a:rPr>
              <a:t>To contain the variability at a low number, the company maintains a target that the standard deviation of the nitrate contents should not be more than 1 kg. Test whether the standard deviation of nitrate contents is significantly higher than 1 kg. Assume that the population from which the sample is selected is normal. Use 5% level of significance.</a:t>
            </a:r>
          </a:p>
        </p:txBody>
      </p:sp>
      <p:sp>
        <p:nvSpPr>
          <p:cNvPr id="2" name="Date Placeholder 1"/>
          <p:cNvSpPr>
            <a:spLocks noGrp="1"/>
          </p:cNvSpPr>
          <p:nvPr>
            <p:ph type="dt" sz="half" idx="12"/>
          </p:nvPr>
        </p:nvSpPr>
        <p:spPr/>
        <p:txBody>
          <a:bodyPr/>
          <a:lstStyle/>
          <a:p>
            <a:fld id="{17870262-7D42-4992-9009-E3F772C86AD6}" type="datetime5">
              <a:rPr lang="en-NZ" altLang="en-US" smtClean="0"/>
              <a:t>16-Jun-23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111</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603321650"/>
      </p:ext>
    </p:extLst>
  </p:cSld>
  <p:clrMapOvr>
    <a:masterClrMapping/>
  </p:clrMapOvr>
  <p:transition spd="slow">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a:t>
            </a:r>
          </a:p>
        </p:txBody>
      </p:sp>
      <p:sp>
        <p:nvSpPr>
          <p:cNvPr id="6" name="Footer Placeholder 5">
            <a:extLst>
              <a:ext uri="{FF2B5EF4-FFF2-40B4-BE49-F238E27FC236}">
                <a16:creationId xmlns:a16="http://schemas.microsoft.com/office/drawing/2014/main" id="{35AF7A5D-2C76-4A78-84AF-D1CB0EDFA2D8}"/>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6E5D8BE3-C880-4DA8-8D98-2C328B27CE49}"/>
              </a:ext>
            </a:extLst>
          </p:cNvPr>
          <p:cNvSpPr>
            <a:spLocks noGrp="1"/>
          </p:cNvSpPr>
          <p:nvPr>
            <p:ph type="dt" sz="half" idx="12"/>
          </p:nvPr>
        </p:nvSpPr>
        <p:spPr/>
        <p:txBody>
          <a:bodyPr/>
          <a:lstStyle/>
          <a:p>
            <a:fld id="{098300A1-B069-4EC9-875E-3851D26E59BB}" type="datetime5">
              <a:rPr lang="en-NZ" altLang="en-US" smtClean="0"/>
              <a:t>16-Jun-23</a:t>
            </a:fld>
            <a:endParaRPr lang="en-US" altLang="en-US"/>
          </a:p>
        </p:txBody>
      </p:sp>
      <p:sp>
        <p:nvSpPr>
          <p:cNvPr id="8" name="Slide Number Placeholder 7">
            <a:extLst>
              <a:ext uri="{FF2B5EF4-FFF2-40B4-BE49-F238E27FC236}">
                <a16:creationId xmlns:a16="http://schemas.microsoft.com/office/drawing/2014/main" id="{96A63AC2-729F-40ED-A607-B8F832349C12}"/>
              </a:ext>
            </a:extLst>
          </p:cNvPr>
          <p:cNvSpPr>
            <a:spLocks noGrp="1"/>
          </p:cNvSpPr>
          <p:nvPr>
            <p:ph type="sldNum" sz="quarter" idx="11"/>
          </p:nvPr>
        </p:nvSpPr>
        <p:spPr/>
        <p:txBody>
          <a:bodyPr/>
          <a:lstStyle/>
          <a:p>
            <a:fld id="{E6D38F6D-B68C-43EA-8D93-D9BC679B8240}" type="slidenum">
              <a:rPr lang="en-US" altLang="en-US" smtClean="0"/>
              <a:pPr/>
              <a:t>112</a:t>
            </a:fld>
            <a:endParaRPr lang="en-US" altLang="en-US"/>
          </a:p>
        </p:txBody>
      </p:sp>
      <p:sp>
        <p:nvSpPr>
          <p:cNvPr id="9" name="Content Placeholder 2">
            <a:extLst>
              <a:ext uri="{FF2B5EF4-FFF2-40B4-BE49-F238E27FC236}">
                <a16:creationId xmlns:a16="http://schemas.microsoft.com/office/drawing/2014/main" id="{870E4DEA-9334-45C2-92EC-8CFD4D01964C}"/>
              </a:ext>
            </a:extLst>
          </p:cNvPr>
          <p:cNvSpPr>
            <a:spLocks noGrp="1"/>
          </p:cNvSpPr>
          <p:nvPr>
            <p:ph idx="1"/>
          </p:nvPr>
        </p:nvSpPr>
        <p:spPr>
          <a:xfrm>
            <a:off x="391298" y="1124465"/>
            <a:ext cx="8229600" cy="3886200"/>
          </a:xfrm>
        </p:spPr>
        <p:txBody>
          <a:bodyPr/>
          <a:lstStyle/>
          <a:p>
            <a:pPr marL="0" indent="0">
              <a:buNone/>
            </a:pPr>
            <a:r>
              <a:rPr lang="en-US" sz="3600" dirty="0">
                <a:latin typeface="Times New Roman" panose="02020603050405020304" pitchFamily="18" charset="0"/>
                <a:cs typeface="Times New Roman" panose="02020603050405020304" pitchFamily="18" charset="0"/>
              </a:rPr>
              <a:t>In your course tutorial 4 exercises,</a:t>
            </a:r>
          </a:p>
          <a:p>
            <a:pPr lvl="2"/>
            <a:r>
              <a:rPr lang="en-US" sz="3600" dirty="0">
                <a:latin typeface="Times New Roman" panose="02020603050405020304" pitchFamily="18" charset="0"/>
                <a:cs typeface="Times New Roman" panose="02020603050405020304" pitchFamily="18" charset="0"/>
              </a:rPr>
              <a:t>Question 13</a:t>
            </a:r>
          </a:p>
          <a:p>
            <a:pPr marL="914400" lvl="2" indent="0">
              <a:buNone/>
            </a:pPr>
            <a:endParaRPr lang="en-US" sz="3600" dirty="0">
              <a:latin typeface="Times New Roman" panose="02020603050405020304" pitchFamily="18" charset="0"/>
              <a:cs typeface="Times New Roman" panose="02020603050405020304" pitchFamily="18" charset="0"/>
            </a:endParaRPr>
          </a:p>
          <a:p>
            <a:pPr marL="0" indent="0">
              <a:buNone/>
            </a:pPr>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2217636"/>
      </p:ext>
    </p:extLst>
  </p:cSld>
  <p:clrMapOvr>
    <a:masterClrMapping/>
  </p:clrMapOvr>
  <p:transition spd="slow">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Date Placeholder 3">
            <a:extLst>
              <a:ext uri="{FF2B5EF4-FFF2-40B4-BE49-F238E27FC236}">
                <a16:creationId xmlns:a16="http://schemas.microsoft.com/office/drawing/2014/main" id="{D9ACE885-E5F3-CE2C-25B9-950ABCF1B628}"/>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9FE52E4-67BE-422B-A965-A2806A2FDDF7}" type="datetime5">
              <a:rPr lang="en-NZ" altLang="en-US" sz="1400" smtClean="0">
                <a:solidFill>
                  <a:srgbClr val="FFFFFF"/>
                </a:solidFill>
              </a:rPr>
              <a:t>16-Jun-23</a:t>
            </a:fld>
            <a:endParaRPr lang="en-US" altLang="en-US" sz="1400">
              <a:solidFill>
                <a:srgbClr val="FFFFFF"/>
              </a:solidFill>
            </a:endParaRPr>
          </a:p>
        </p:txBody>
      </p:sp>
      <p:sp>
        <p:nvSpPr>
          <p:cNvPr id="5" name="Slide Number Placeholder 4">
            <a:extLst>
              <a:ext uri="{FF2B5EF4-FFF2-40B4-BE49-F238E27FC236}">
                <a16:creationId xmlns:a16="http://schemas.microsoft.com/office/drawing/2014/main" id="{AF29BF66-CCFA-5B0C-BA97-728221FF60D3}"/>
              </a:ext>
            </a:extLst>
          </p:cNvPr>
          <p:cNvSpPr>
            <a:spLocks noGrp="1"/>
          </p:cNvSpPr>
          <p:nvPr>
            <p:ph type="sldNum" sz="quarter" idx="12"/>
          </p:nvPr>
        </p:nvSpPr>
        <p:spPr/>
        <p:txBody>
          <a:bodyPr/>
          <a:lstStyle/>
          <a:p>
            <a:pPr>
              <a:defRPr/>
            </a:pPr>
            <a:fld id="{39DD50EE-8851-4B42-A4D3-0A5F7FE914BD}" type="slidenum">
              <a:rPr lang="en-US" smtClean="0"/>
              <a:pPr>
                <a:defRPr/>
              </a:pPr>
              <a:t>113</a:t>
            </a:fld>
            <a:endParaRPr lang="en-US"/>
          </a:p>
        </p:txBody>
      </p:sp>
      <p:sp>
        <p:nvSpPr>
          <p:cNvPr id="90117" name="Footer Placeholder 5">
            <a:extLst>
              <a:ext uri="{FF2B5EF4-FFF2-40B4-BE49-F238E27FC236}">
                <a16:creationId xmlns:a16="http://schemas.microsoft.com/office/drawing/2014/main" id="{37EA34B7-B87A-1787-8CA5-44DA159E14E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solidFill>
                  <a:srgbClr val="FFFFFF"/>
                </a:solidFill>
              </a:rPr>
              <a:t>MC3020-2023</a:t>
            </a:r>
          </a:p>
        </p:txBody>
      </p:sp>
      <p:sp>
        <p:nvSpPr>
          <p:cNvPr id="3" name="TextBox 2">
            <a:extLst>
              <a:ext uri="{FF2B5EF4-FFF2-40B4-BE49-F238E27FC236}">
                <a16:creationId xmlns:a16="http://schemas.microsoft.com/office/drawing/2014/main" id="{5C86C50B-7B7B-66D7-95BB-6222A8749EE0}"/>
              </a:ext>
            </a:extLst>
          </p:cNvPr>
          <p:cNvSpPr txBox="1"/>
          <p:nvPr/>
        </p:nvSpPr>
        <p:spPr>
          <a:xfrm>
            <a:off x="458473" y="366623"/>
            <a:ext cx="8358753" cy="6124754"/>
          </a:xfrm>
          <a:prstGeom prst="rect">
            <a:avLst/>
          </a:prstGeom>
          <a:noFill/>
        </p:spPr>
        <p:txBody>
          <a:bodyPr wrap="square">
            <a:spAutoFit/>
          </a:bodyPr>
          <a:lstStyle/>
          <a:p>
            <a:pPr algn="just"/>
            <a:r>
              <a:rPr lang="en-US" sz="2800" b="0" i="0" u="none" strike="noStrike" baseline="0" dirty="0">
                <a:solidFill>
                  <a:srgbClr val="000000"/>
                </a:solidFill>
                <a:latin typeface="Times New Roman" panose="02020603050405020304" pitchFamily="18" charset="0"/>
                <a:cs typeface="Times New Roman" panose="02020603050405020304" pitchFamily="18" charset="0"/>
              </a:rPr>
              <a:t>Don’t hesitate to contact us if you have any questions about this course’s teaching contents. Also, don’t forget to check out the course page and Microsoft Team folder,</a:t>
            </a:r>
          </a:p>
          <a:p>
            <a:pPr marL="457200" indent="-457200">
              <a:buFont typeface="Arial" panose="020B0604020202020204" pitchFamily="34" charset="0"/>
              <a:buChar char="•"/>
            </a:pPr>
            <a:r>
              <a:rPr lang="fr-FR" sz="2800" b="0" i="0" u="none" strike="noStrike" baseline="0" dirty="0">
                <a:solidFill>
                  <a:srgbClr val="000000"/>
                </a:solidFill>
                <a:latin typeface="Times New Roman" panose="02020603050405020304" pitchFamily="18" charset="0"/>
                <a:cs typeface="Times New Roman" panose="02020603050405020304" pitchFamily="18" charset="0"/>
              </a:rPr>
              <a:t>course page Link: </a:t>
            </a:r>
            <a:r>
              <a:rPr lang="fr-FR" sz="2800" b="0" i="0" u="none" strike="noStrike" baseline="0" dirty="0">
                <a:solidFill>
                  <a:srgbClr val="0000FF"/>
                </a:solidFill>
                <a:latin typeface="Times New Roman" panose="02020603050405020304" pitchFamily="18" charset="0"/>
                <a:cs typeface="Times New Roman" panose="02020603050405020304" pitchFamily="18" charset="0"/>
                <a:hlinkClick r:id="rId2"/>
              </a:rPr>
              <a:t>https://mayooran1987.github.io/MC3020/</a:t>
            </a: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fr-FR" sz="2800" dirty="0">
                <a:solidFill>
                  <a:srgbClr val="0000FF"/>
                </a:solidFill>
                <a:latin typeface="Times New Roman" panose="02020603050405020304" pitchFamily="18" charset="0"/>
                <a:cs typeface="Times New Roman" panose="02020603050405020304" pitchFamily="18" charset="0"/>
              </a:rPr>
              <a:t>Course </a:t>
            </a:r>
            <a:r>
              <a:rPr lang="fr-FR" sz="2800" dirty="0" err="1">
                <a:solidFill>
                  <a:srgbClr val="0000FF"/>
                </a:solidFill>
                <a:latin typeface="Times New Roman" panose="02020603050405020304" pitchFamily="18" charset="0"/>
                <a:cs typeface="Times New Roman" panose="02020603050405020304" pitchFamily="18" charset="0"/>
              </a:rPr>
              <a:t>page’s</a:t>
            </a:r>
            <a:r>
              <a:rPr lang="fr-FR" sz="2800" dirty="0">
                <a:solidFill>
                  <a:srgbClr val="0000FF"/>
                </a:solidFill>
                <a:latin typeface="Times New Roman" panose="02020603050405020304" pitchFamily="18" charset="0"/>
                <a:cs typeface="Times New Roman" panose="02020603050405020304" pitchFamily="18" charset="0"/>
              </a:rPr>
              <a:t> QR code</a:t>
            </a:r>
          </a:p>
          <a:p>
            <a:pPr marL="457200" indent="-457200">
              <a:buFont typeface="Arial" panose="020B0604020202020204" pitchFamily="34" charset="0"/>
              <a:buChar char="•"/>
            </a:pPr>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algn="just"/>
            <a:endParaRPr lang="fr-FR" sz="2800" dirty="0">
              <a:solidFill>
                <a:srgbClr val="0000FF"/>
              </a:solidFill>
              <a:latin typeface="Times New Roman" panose="02020603050405020304" pitchFamily="18" charset="0"/>
              <a:cs typeface="Times New Roman" panose="02020603050405020304" pitchFamily="18" charset="0"/>
            </a:endParaRPr>
          </a:p>
          <a:p>
            <a:pPr algn="just"/>
            <a:endParaRPr lang="fr-FR" sz="2800" b="0" i="0" u="none" strike="noStrike" baseline="0" dirty="0">
              <a:solidFill>
                <a:srgbClr val="0000FF"/>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Microsoft Team folder </a:t>
            </a:r>
            <a:r>
              <a:rPr lang="en-US" sz="2800" b="0" i="0" u="none" strike="noStrike" baseline="0" dirty="0">
                <a:solidFill>
                  <a:srgbClr val="0000FF"/>
                </a:solidFill>
                <a:latin typeface="Times New Roman" panose="02020603050405020304" pitchFamily="18" charset="0"/>
                <a:cs typeface="Times New Roman" panose="02020603050405020304" pitchFamily="18" charset="0"/>
                <a:hlinkClick r:id="rId3"/>
              </a:rPr>
              <a:t>link</a:t>
            </a:r>
            <a:endParaRPr lang="en-US" sz="2800" dirty="0">
              <a:latin typeface="Times New Roman" panose="02020603050405020304" pitchFamily="18" charset="0"/>
              <a:cs typeface="Times New Roman" panose="02020603050405020304" pitchFamily="18" charset="0"/>
            </a:endParaRPr>
          </a:p>
        </p:txBody>
      </p:sp>
      <p:pic>
        <p:nvPicPr>
          <p:cNvPr id="2" name="Picture 2">
            <a:extLst>
              <a:ext uri="{FF2B5EF4-FFF2-40B4-BE49-F238E27FC236}">
                <a16:creationId xmlns:a16="http://schemas.microsoft.com/office/drawing/2014/main" id="{6CBF706D-6077-BF0D-1F47-01E87F9E2E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22774" y="4449386"/>
            <a:ext cx="2394452" cy="1795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A qr code with a dinosaur&#10;&#10;Description automatically generated">
            <a:extLst>
              <a:ext uri="{FF2B5EF4-FFF2-40B4-BE49-F238E27FC236}">
                <a16:creationId xmlns:a16="http://schemas.microsoft.com/office/drawing/2014/main" id="{DF02F3F5-E753-AA54-3523-021798100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8875" y="3352800"/>
            <a:ext cx="2394452" cy="2394452"/>
          </a:xfrm>
          <a:prstGeom prst="rect">
            <a:avLst/>
          </a:prstGeom>
        </p:spPr>
      </p:pic>
    </p:spTree>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471186" y="1743233"/>
            <a:ext cx="5596613" cy="4993057"/>
          </a:xfrm>
          <a:prstGeom prst="rect">
            <a:avLst/>
          </a:prstGeom>
        </p:spPr>
      </p:pic>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a:t>
            </a:r>
            <a:r>
              <a:rPr lang="en-NZ" altLang="en-US" sz="40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distributi</a:t>
            </a:r>
            <a:r>
              <a:rPr lang="en-US"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ns for milk volume</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pic>
        <p:nvPicPr>
          <p:cNvPr id="13" name="Picture 5" descr="C:\Users\dleader\AppData\Local\Microsoft\Windows\Temporary Internet Files\Content.IE5\ZF8AVX8G\cow[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199" y="1"/>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1" y="1671989"/>
            <a:ext cx="3495674" cy="2831919"/>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gn="just">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from the population. Calculate sample mean milk volume for each sample.</a:t>
            </a:r>
          </a:p>
          <a:p>
            <a:pPr algn="just">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Compare the means. </a:t>
            </a:r>
          </a:p>
        </p:txBody>
      </p:sp>
      <p:sp>
        <p:nvSpPr>
          <p:cNvPr id="21" name="Rectangle 20"/>
          <p:cNvSpPr/>
          <p:nvPr/>
        </p:nvSpPr>
        <p:spPr>
          <a:xfrm>
            <a:off x="29029" y="4489531"/>
            <a:ext cx="3683000" cy="1569650"/>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lIns="91429" tIns="45715" rIns="91429" bIns="45715">
            <a:spAutoFit/>
          </a:bodyPr>
          <a:lstStyle/>
          <a:p>
            <a:pPr marL="12699" algn="just">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Is the mean of the Sampling Distribution the same as the mean of the population?</a:t>
            </a:r>
          </a:p>
        </p:txBody>
      </p:sp>
      <p:pic>
        <p:nvPicPr>
          <p:cNvPr id="8" name="Picture 1" descr="C:\Users\dleader\AppData\Local\Microsoft\Windows\Temporary Internet Files\Content.IE5\DK3BMDA1\question-mark-in-blue-round-button-6154-large[1].png">
            <a:extLst>
              <a:ext uri="{FF2B5EF4-FFF2-40B4-BE49-F238E27FC236}">
                <a16:creationId xmlns:a16="http://schemas.microsoft.com/office/drawing/2014/main" id="{56AF4BDD-929B-4EF4-807E-7FC835D768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1427" y="5463973"/>
            <a:ext cx="1296104" cy="1296104"/>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647C5D46-8020-403C-969E-ED56EB398021}"/>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D9FF643C-9A8F-4297-B89B-ED087972AFFB}"/>
              </a:ext>
            </a:extLst>
          </p:cNvPr>
          <p:cNvSpPr>
            <a:spLocks noGrp="1"/>
          </p:cNvSpPr>
          <p:nvPr>
            <p:ph type="dt" sz="half" idx="12"/>
          </p:nvPr>
        </p:nvSpPr>
        <p:spPr/>
        <p:txBody>
          <a:bodyPr/>
          <a:lstStyle/>
          <a:p>
            <a:fld id="{72A107B3-4B4C-4C4C-B9A9-9C36F93B5C5F}"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C3AC89D0-8C71-4AE2-9255-74A870462377}"/>
              </a:ext>
            </a:extLst>
          </p:cNvPr>
          <p:cNvSpPr>
            <a:spLocks noGrp="1"/>
          </p:cNvSpPr>
          <p:nvPr>
            <p:ph type="sldNum" sz="quarter" idx="11"/>
          </p:nvPr>
        </p:nvSpPr>
        <p:spPr/>
        <p:txBody>
          <a:bodyPr/>
          <a:lstStyle/>
          <a:p>
            <a:fld id="{E6D38F6D-B68C-43EA-8D93-D9BC679B8240}" type="slidenum">
              <a:rPr lang="en-US" altLang="en-US" smtClean="0"/>
              <a:pPr/>
              <a:t>12</a:t>
            </a:fld>
            <a:endParaRPr lang="en-US" altLang="en-US"/>
          </a:p>
        </p:txBody>
      </p:sp>
    </p:spTree>
    <p:extLst>
      <p:ext uri="{BB962C8B-B14F-4D97-AF65-F5344CB8AC3E}">
        <p14:creationId xmlns:p14="http://schemas.microsoft.com/office/powerpoint/2010/main" val="236449331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613910" y="1551390"/>
            <a:ext cx="4343400" cy="4974420"/>
            <a:chOff x="9643110" y="900172"/>
            <a:chExt cx="4343400" cy="4974420"/>
          </a:xfrm>
        </p:grpSpPr>
        <p:pic>
          <p:nvPicPr>
            <p:cNvPr id="102523" name="Picture 123"/>
            <p:cNvPicPr>
              <a:picLocks noChangeAspect="1" noChangeArrowheads="1"/>
            </p:cNvPicPr>
            <p:nvPr/>
          </p:nvPicPr>
          <p:blipFill rotWithShape="1">
            <a:blip r:embed="rId3">
              <a:extLst>
                <a:ext uri="{28A0092B-C50C-407E-A947-70E740481C1C}">
                  <a14:useLocalDpi xmlns:a14="http://schemas.microsoft.com/office/drawing/2010/main" val="0"/>
                </a:ext>
              </a:extLst>
            </a:blip>
            <a:srcRect t="61393"/>
            <a:stretch/>
          </p:blipFill>
          <p:spPr bwMode="auto">
            <a:xfrm>
              <a:off x="9643110" y="3587338"/>
              <a:ext cx="4343400" cy="2287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8" name="Straight Connector 27"/>
            <p:cNvCxnSpPr/>
            <p:nvPr/>
          </p:nvCxnSpPr>
          <p:spPr>
            <a:xfrm>
              <a:off x="11272932" y="5280758"/>
              <a:ext cx="0" cy="229455"/>
            </a:xfrm>
            <a:prstGeom prst="line">
              <a:avLst/>
            </a:prstGeom>
            <a:ln w="19050">
              <a:solidFill>
                <a:srgbClr val="9900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10935252" y="5350203"/>
                  <a:ext cx="6586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solidFill>
                                  <a:srgbClr val="9900CC"/>
                                </a:solidFill>
                                <a:latin typeface="Cambria Math" panose="02040503050406030204" pitchFamily="18" charset="0"/>
                              </a:rPr>
                            </m:ctrlPr>
                          </m:sSubPr>
                          <m:e>
                            <m:r>
                              <a:rPr lang="en-GB" sz="2800" i="1" smtClean="0">
                                <a:solidFill>
                                  <a:srgbClr val="9900CC"/>
                                </a:solidFill>
                                <a:latin typeface="Cambria Math"/>
                                <a:ea typeface="Cambria Math"/>
                              </a:rPr>
                              <m:t>𝜇</m:t>
                            </m:r>
                          </m:e>
                          <m:sub>
                            <m:acc>
                              <m:accPr>
                                <m:chr m:val="̅"/>
                                <m:ctrlPr>
                                  <a:rPr lang="en-GB" sz="2800" i="1" smtClean="0">
                                    <a:solidFill>
                                      <a:srgbClr val="9900CC"/>
                                    </a:solidFill>
                                    <a:latin typeface="Cambria Math" panose="02040503050406030204" pitchFamily="18" charset="0"/>
                                  </a:rPr>
                                </m:ctrlPr>
                              </m:accPr>
                              <m:e>
                                <m:r>
                                  <a:rPr lang="en-NZ" sz="2800" b="0" i="1" smtClean="0">
                                    <a:solidFill>
                                      <a:srgbClr val="9900CC"/>
                                    </a:solidFill>
                                    <a:latin typeface="Cambria Math"/>
                                  </a:rPr>
                                  <m:t>𝑥</m:t>
                                </m:r>
                              </m:e>
                            </m:acc>
                          </m:sub>
                        </m:sSub>
                      </m:oMath>
                    </m:oMathPara>
                  </a14:m>
                  <a:endParaRPr lang="en-GB" sz="2800" dirty="0">
                    <a:solidFill>
                      <a:srgbClr val="9900CC"/>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10935252" y="5350203"/>
                  <a:ext cx="658642" cy="523220"/>
                </a:xfrm>
                <a:prstGeom prst="rect">
                  <a:avLst/>
                </a:prstGeom>
                <a:blipFill rotWithShape="1">
                  <a:blip r:embed="rId5"/>
                  <a:stretch>
                    <a:fillRect/>
                  </a:stretch>
                </a:blipFill>
              </p:spPr>
              <p:txBody>
                <a:bodyPr/>
                <a:lstStyle/>
                <a:p>
                  <a:r>
                    <a:rPr lang="en-GB">
                      <a:noFill/>
                    </a:rPr>
                    <a:t> </a:t>
                  </a:r>
                </a:p>
              </p:txBody>
            </p:sp>
          </mc:Fallback>
        </mc:AlternateContent>
        <p:grpSp>
          <p:nvGrpSpPr>
            <p:cNvPr id="4" name="Group 3"/>
            <p:cNvGrpSpPr/>
            <p:nvPr/>
          </p:nvGrpSpPr>
          <p:grpSpPr>
            <a:xfrm>
              <a:off x="9643110" y="900172"/>
              <a:ext cx="4343400" cy="2809875"/>
              <a:chOff x="5105400" y="835108"/>
              <a:chExt cx="4343400" cy="2809875"/>
            </a:xfrm>
          </p:grpSpPr>
          <p:pic>
            <p:nvPicPr>
              <p:cNvPr id="30" name="Picture 123"/>
              <p:cNvPicPr>
                <a:picLocks noChangeAspect="1" noChangeArrowheads="1"/>
              </p:cNvPicPr>
              <p:nvPr/>
            </p:nvPicPr>
            <p:blipFill rotWithShape="1">
              <a:blip r:embed="rId3">
                <a:extLst>
                  <a:ext uri="{28A0092B-C50C-407E-A947-70E740481C1C}">
                    <a14:useLocalDpi xmlns:a14="http://schemas.microsoft.com/office/drawing/2010/main" val="0"/>
                  </a:ext>
                </a:extLst>
              </a:blip>
              <a:srcRect b="52572"/>
              <a:stretch/>
            </p:blipFill>
            <p:spPr bwMode="auto">
              <a:xfrm>
                <a:off x="5105400" y="835108"/>
                <a:ext cx="4343400"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6" name="Straight Connector 25"/>
              <p:cNvCxnSpPr/>
              <p:nvPr/>
            </p:nvCxnSpPr>
            <p:spPr>
              <a:xfrm>
                <a:off x="6724015" y="2869225"/>
                <a:ext cx="0" cy="241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31136" y="2964475"/>
                <a:ext cx="391454" cy="523220"/>
              </a:xfrm>
              <a:prstGeom prst="rect">
                <a:avLst/>
              </a:prstGeom>
              <a:noFill/>
            </p:spPr>
            <p:txBody>
              <a:bodyPr wrap="none" rtlCol="0">
                <a:spAutoFit/>
              </a:bodyPr>
              <a:lstStyle/>
              <a:p>
                <a:r>
                  <a:rPr lang="en-NZ" sz="2800" b="1" dirty="0">
                    <a:solidFill>
                      <a:srgbClr val="FF0000"/>
                    </a:solidFill>
                    <a:latin typeface="Times New Roman" panose="02020603050405020304" pitchFamily="18" charset="0"/>
                    <a:cs typeface="Times New Roman" panose="02020603050405020304" pitchFamily="18" charset="0"/>
                  </a:rPr>
                  <a:t>µ</a:t>
                </a:r>
                <a:endParaRPr lang="en-GB" sz="2800" b="1" dirty="0">
                  <a:solidFill>
                    <a:srgbClr val="FF0000"/>
                  </a:solidFill>
                  <a:latin typeface="Times New Roman" panose="02020603050405020304" pitchFamily="18" charset="0"/>
                  <a:cs typeface="Times New Roman" panose="02020603050405020304" pitchFamily="18" charset="0"/>
                </a:endParaRPr>
              </a:p>
            </p:txBody>
          </p:sp>
        </p:grpSp>
      </p:grpSp>
      <p:sp>
        <p:nvSpPr>
          <p:cNvPr id="4104" name="Text Box 3"/>
          <p:cNvSpPr txBox="1">
            <a:spLocks noChangeArrowheads="1"/>
          </p:cNvSpPr>
          <p:nvPr/>
        </p:nvSpPr>
        <p:spPr bwMode="auto">
          <a:xfrm>
            <a:off x="6629400" y="4741679"/>
            <a:ext cx="2327910" cy="212879"/>
          </a:xfrm>
          <a:prstGeom prst="rect">
            <a:avLst/>
          </a:prstGeom>
          <a:solidFill>
            <a:srgbClr val="FFFFFF"/>
          </a:solidFill>
          <a:ln w="9525">
            <a:noFill/>
            <a:miter lim="800000"/>
            <a:headEnd/>
            <a:tailEnd/>
          </a:ln>
        </p:spPr>
        <p:txBody>
          <a:bodyPr wrap="square">
            <a:spAutoFit/>
          </a:bodyPr>
          <a:lstStyle/>
          <a:p>
            <a:pPr algn="ctr">
              <a:lnSpc>
                <a:spcPct val="40000"/>
              </a:lnSpc>
              <a:spcBef>
                <a:spcPct val="50000"/>
              </a:spcBef>
            </a:pPr>
            <a:r>
              <a:rPr lang="en-US" sz="1600" dirty="0">
                <a:solidFill>
                  <a:srgbClr val="000000"/>
                </a:solidFill>
              </a:rPr>
              <a:t>(has the same mean)</a:t>
            </a:r>
          </a:p>
        </p:txBody>
      </p:sp>
      <p:sp>
        <p:nvSpPr>
          <p:cNvPr id="4105" name="Rectangle 4"/>
          <p:cNvSpPr>
            <a:spLocks noGrp="1" noChangeArrowheads="1"/>
          </p:cNvSpPr>
          <p:nvPr>
            <p:ph type="title"/>
          </p:nvPr>
        </p:nvSpPr>
        <p:spPr>
          <a:xfrm>
            <a:off x="418941" y="384761"/>
            <a:ext cx="8389937" cy="1295400"/>
          </a:xfrm>
        </p:spPr>
        <p:txBody>
          <a:bodyPr/>
          <a:lstStyle/>
          <a:p>
            <a:pPr algn="ctr"/>
            <a:r>
              <a:rPr 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Smpling</a:t>
            </a: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 Properties </a:t>
            </a:r>
            <a:b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Mean)</a:t>
            </a:r>
          </a:p>
        </p:txBody>
      </p:sp>
      <p:sp>
        <p:nvSpPr>
          <p:cNvPr id="4116" name="Rectangle 18"/>
          <p:cNvSpPr>
            <a:spLocks noChangeArrowheads="1"/>
          </p:cNvSpPr>
          <p:nvPr/>
        </p:nvSpPr>
        <p:spPr bwMode="auto">
          <a:xfrm>
            <a:off x="323850" y="2060575"/>
            <a:ext cx="3455988" cy="1800225"/>
          </a:xfrm>
          <a:prstGeom prst="rect">
            <a:avLst/>
          </a:prstGeom>
          <a:solidFill>
            <a:srgbClr val="FDE0BD"/>
          </a:solidFill>
          <a:ln w="9525">
            <a:solidFill>
              <a:schemeClr val="tx1"/>
            </a:solidFill>
            <a:miter lim="800000"/>
            <a:headEnd/>
            <a:tailEnd/>
          </a:ln>
        </p:spPr>
        <p:txBody>
          <a:bodyPr wrap="none" anchor="ctr"/>
          <a:lstStyle/>
          <a:p>
            <a:pPr algn="ctr"/>
            <a:endParaRPr lang="en-US" sz="2800" dirty="0">
              <a:solidFill>
                <a:srgbClr val="111111"/>
              </a:solidFill>
              <a:latin typeface="Times New Roman" panose="02020603050405020304" pitchFamily="18" charset="0"/>
              <a:cs typeface="Times New Roman" panose="02020603050405020304" pitchFamily="18" charset="0"/>
            </a:endParaRPr>
          </a:p>
          <a:p>
            <a:pPr algn="ctr"/>
            <a:endParaRPr lang="en-US" sz="2800" dirty="0">
              <a:solidFill>
                <a:srgbClr val="111111"/>
              </a:solidFill>
              <a:latin typeface="Times New Roman" panose="02020603050405020304" pitchFamily="18" charset="0"/>
              <a:cs typeface="Times New Roman" panose="02020603050405020304" pitchFamily="18" charset="0"/>
            </a:endParaRPr>
          </a:p>
          <a:p>
            <a:pPr algn="ctr"/>
            <a:r>
              <a:rPr lang="en-US" sz="2800" dirty="0">
                <a:solidFill>
                  <a:srgbClr val="111111"/>
                </a:solidFill>
                <a:latin typeface="Times New Roman" panose="02020603050405020304" pitchFamily="18" charset="0"/>
                <a:cs typeface="Times New Roman" panose="02020603050405020304" pitchFamily="18" charset="0"/>
              </a:rPr>
              <a:t>(i.e.  X   is unbiased)</a:t>
            </a:r>
            <a:endParaRPr lang="en-AU" sz="2800" dirty="0">
              <a:solidFill>
                <a:srgbClr val="111111"/>
              </a:solidFill>
              <a:latin typeface="Times New Roman" panose="02020603050405020304" pitchFamily="18" charset="0"/>
              <a:cs typeface="Times New Roman" panose="02020603050405020304" pitchFamily="18" charset="0"/>
            </a:endParaRPr>
          </a:p>
        </p:txBody>
      </p:sp>
      <p:sp>
        <p:nvSpPr>
          <p:cNvPr id="4115" name="Line 17"/>
          <p:cNvSpPr>
            <a:spLocks noChangeShapeType="1"/>
          </p:cNvSpPr>
          <p:nvPr/>
        </p:nvSpPr>
        <p:spPr bwMode="auto">
          <a:xfrm>
            <a:off x="8382000" y="2539206"/>
            <a:ext cx="0" cy="1733490"/>
          </a:xfrm>
          <a:prstGeom prst="line">
            <a:avLst/>
          </a:prstGeom>
          <a:noFill/>
          <a:ln w="9525">
            <a:solidFill>
              <a:schemeClr val="tx1"/>
            </a:solidFill>
            <a:miter lim="800000"/>
            <a:headEnd/>
            <a:tailEnd type="triangle" w="med" len="med"/>
          </a:ln>
        </p:spPr>
        <p:txBody>
          <a:bodyPr wrap="none"/>
          <a:lstStyle/>
          <a:p>
            <a:endParaRPr lang="en-NZ"/>
          </a:p>
        </p:txBody>
      </p:sp>
      <p:graphicFrame>
        <p:nvGraphicFramePr>
          <p:cNvPr id="4100" name="Object 4"/>
          <p:cNvGraphicFramePr>
            <a:graphicFrameLocks noChangeAspect="1"/>
          </p:cNvGraphicFramePr>
          <p:nvPr/>
        </p:nvGraphicFramePr>
        <p:xfrm>
          <a:off x="1042988" y="2205038"/>
          <a:ext cx="1600200" cy="800100"/>
        </p:xfrm>
        <a:graphic>
          <a:graphicData uri="http://schemas.openxmlformats.org/presentationml/2006/ole">
            <mc:AlternateContent xmlns:mc="http://schemas.openxmlformats.org/markup-compatibility/2006">
              <mc:Choice xmlns:v="urn:schemas-microsoft-com:vml" Requires="v">
                <p:oleObj name="Equation" r:id="rId6" imgW="431640" imgH="215640" progId="Equation.3">
                  <p:embed/>
                </p:oleObj>
              </mc:Choice>
              <mc:Fallback>
                <p:oleObj name="Equation" r:id="rId6" imgW="431640" imgH="215640" progId="Equation.3">
                  <p:embed/>
                  <p:pic>
                    <p:nvPicPr>
                      <p:cNvPr id="410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2988" y="2205038"/>
                        <a:ext cx="1600200"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2" name="Straight Connector 21"/>
          <p:cNvCxnSpPr/>
          <p:nvPr/>
        </p:nvCxnSpPr>
        <p:spPr>
          <a:xfrm>
            <a:off x="1222625" y="3226085"/>
            <a:ext cx="236305"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10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p:cNvPicPr>
            <a:picLocks noChangeAspect="1"/>
          </p:cNvPicPr>
          <p:nvPr/>
        </p:nvPicPr>
        <p:blipFill>
          <a:blip r:embed="rId4"/>
          <a:stretch>
            <a:fillRect/>
          </a:stretch>
        </p:blipFill>
        <p:spPr>
          <a:xfrm>
            <a:off x="3471186" y="1743233"/>
            <a:ext cx="5596613" cy="4993057"/>
          </a:xfrm>
          <a:prstGeom prst="rect">
            <a:avLst/>
          </a:prstGeom>
        </p:spPr>
      </p:pic>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distributions for milk volume</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pic>
        <p:nvPicPr>
          <p:cNvPr id="13" name="Picture 5" descr="C:\Users\dleader\AppData\Local\Microsoft\Windows\Temporary Internet Files\Content.IE5\ZF8AVX8G\cow[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2104" y="34454"/>
            <a:ext cx="1316565" cy="131656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1" y="1671989"/>
            <a:ext cx="3495674" cy="2318638"/>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gn="just">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from the population. Calculate sample mean milk volume for each sample.</a:t>
            </a:r>
          </a:p>
        </p:txBody>
      </p:sp>
      <p:sp>
        <p:nvSpPr>
          <p:cNvPr id="21" name="Rectangle 20"/>
          <p:cNvSpPr/>
          <p:nvPr/>
        </p:nvSpPr>
        <p:spPr>
          <a:xfrm>
            <a:off x="29028" y="3990627"/>
            <a:ext cx="4005761" cy="1938982"/>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wrap="square" lIns="91429" tIns="45715" rIns="91429" bIns="45715">
            <a:spAutoFit/>
          </a:bodyPr>
          <a:lstStyle/>
          <a:p>
            <a:pPr marL="12699" algn="just">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Does the Sampling distribution appear to have a smaller or larger standard deviation than the population distribution?</a:t>
            </a:r>
          </a:p>
        </p:txBody>
      </p:sp>
      <p:pic>
        <p:nvPicPr>
          <p:cNvPr id="8" name="Picture 1" descr="C:\Users\dleader\AppData\Local\Microsoft\Windows\Temporary Internet Files\Content.IE5\DK3BMDA1\question-mark-in-blue-round-button-6154-large[1].png">
            <a:extLst>
              <a:ext uri="{FF2B5EF4-FFF2-40B4-BE49-F238E27FC236}">
                <a16:creationId xmlns:a16="http://schemas.microsoft.com/office/drawing/2014/main" id="{8FA1DEEC-B1D6-4257-A74C-FFD97AD504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81427" y="5463973"/>
            <a:ext cx="1296104" cy="129610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1483771-F1EA-4B22-A8E2-0F938B2BB66D}"/>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8A2715BC-C741-4011-8777-A590A7397CE0}"/>
              </a:ext>
            </a:extLst>
          </p:cNvPr>
          <p:cNvSpPr>
            <a:spLocks noGrp="1"/>
          </p:cNvSpPr>
          <p:nvPr>
            <p:ph type="dt" sz="half" idx="12"/>
          </p:nvPr>
        </p:nvSpPr>
        <p:spPr/>
        <p:txBody>
          <a:bodyPr/>
          <a:lstStyle/>
          <a:p>
            <a:fld id="{49694275-DC86-43DD-AF7A-20F50411D74D}" type="datetime5">
              <a:rPr lang="en-NZ" altLang="en-US" smtClean="0"/>
              <a:t>16-Jun-23</a:t>
            </a:fld>
            <a:endParaRPr lang="en-US" altLang="en-US"/>
          </a:p>
        </p:txBody>
      </p:sp>
      <p:sp>
        <p:nvSpPr>
          <p:cNvPr id="6" name="Slide Number Placeholder 5">
            <a:extLst>
              <a:ext uri="{FF2B5EF4-FFF2-40B4-BE49-F238E27FC236}">
                <a16:creationId xmlns:a16="http://schemas.microsoft.com/office/drawing/2014/main" id="{A6A9AEB9-FCB9-415E-8B76-87844CEACD39}"/>
              </a:ext>
            </a:extLst>
          </p:cNvPr>
          <p:cNvSpPr>
            <a:spLocks noGrp="1"/>
          </p:cNvSpPr>
          <p:nvPr>
            <p:ph type="sldNum" sz="quarter" idx="11"/>
          </p:nvPr>
        </p:nvSpPr>
        <p:spPr/>
        <p:txBody>
          <a:bodyPr/>
          <a:lstStyle/>
          <a:p>
            <a:fld id="{E6D38F6D-B68C-43EA-8D93-D9BC679B8240}" type="slidenum">
              <a:rPr lang="en-US" altLang="en-US" smtClean="0"/>
              <a:pPr/>
              <a:t>14</a:t>
            </a:fld>
            <a:endParaRPr lang="en-US" altLang="en-US"/>
          </a:p>
        </p:txBody>
      </p:sp>
    </p:spTree>
    <p:extLst>
      <p:ext uri="{BB962C8B-B14F-4D97-AF65-F5344CB8AC3E}">
        <p14:creationId xmlns:p14="http://schemas.microsoft.com/office/powerpoint/2010/main" val="405712128"/>
      </p:ext>
    </p:extLst>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29029" y="188913"/>
            <a:ext cx="8566331" cy="1447800"/>
          </a:xfrm>
          <a:noFill/>
          <a:ln w="9525">
            <a:noFill/>
            <a:miter lim="800000"/>
            <a:headEnd/>
            <a:tailEnd/>
          </a:ln>
        </p:spPr>
        <p:txBody>
          <a:bodyPr vert="horz" wrap="square" lIns="91440" tIns="45720" rIns="91440" bIns="45720" numCol="1" anchor="ctr" anchorCtr="0" compatLnSpc="1">
            <a:prstTxWarp prst="textNoShape">
              <a:avLst/>
            </a:prstTxWarp>
            <a:normAutofit/>
          </a:bodyPr>
          <a:lstStyle/>
          <a:p>
            <a:pPr algn="ctr"/>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Sampling Distributions for milk volume</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latin typeface="Times New Roman" panose="02020603050405020304" pitchFamily="18" charset="0"/>
              <a:cs typeface="Times New Roman" panose="02020603050405020304" pitchFamily="18" charset="0"/>
            </a:endParaRPr>
          </a:p>
        </p:txBody>
      </p:sp>
      <p:pic>
        <p:nvPicPr>
          <p:cNvPr id="13" name="Picture 5" descr="C:\Users\dleader\AppData\Local\Microsoft\Windows\Temporary Internet Files\Content.IE5\ZF8AVX8G\cow[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1919" y="1"/>
            <a:ext cx="1325880" cy="132588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1" y="1671989"/>
            <a:ext cx="3495674" cy="3204970"/>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sizes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50 and 100 from the population. Calculate sample mean milk volume for each sample.</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Compare the Sampling distributions. </a:t>
            </a:r>
          </a:p>
        </p:txBody>
      </p:sp>
      <p:pic>
        <p:nvPicPr>
          <p:cNvPr id="1013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9544" y="1634465"/>
            <a:ext cx="5468256" cy="4991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20"/>
          <p:cNvSpPr/>
          <p:nvPr/>
        </p:nvSpPr>
        <p:spPr>
          <a:xfrm>
            <a:off x="29029" y="4765129"/>
            <a:ext cx="3683000" cy="1569650"/>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lIns="91429" tIns="45715" rIns="91429" bIns="45715">
            <a:spAutoFit/>
          </a:bodyPr>
          <a:lstStyle/>
          <a:p>
            <a:pPr marL="12699">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What happens to the standard deviation of the sampling distribution as the sample size increases?</a:t>
            </a:r>
          </a:p>
        </p:txBody>
      </p:sp>
      <p:pic>
        <p:nvPicPr>
          <p:cNvPr id="8" name="Picture 1" descr="C:\Users\dleader\AppData\Local\Microsoft\Windows\Temporary Internet Files\Content.IE5\DK3BMDA1\question-mark-in-blue-round-button-6154-large[1].png">
            <a:extLst>
              <a:ext uri="{FF2B5EF4-FFF2-40B4-BE49-F238E27FC236}">
                <a16:creationId xmlns:a16="http://schemas.microsoft.com/office/drawing/2014/main" id="{47F45384-A016-4971-8598-3003867263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2667" y="5895213"/>
            <a:ext cx="864864" cy="86486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5C3251C-3308-4930-AEF6-D478E7B3422C}"/>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CB2E4015-1AD1-4A40-9F92-FE60306E2A1C}"/>
              </a:ext>
            </a:extLst>
          </p:cNvPr>
          <p:cNvSpPr>
            <a:spLocks noGrp="1"/>
          </p:cNvSpPr>
          <p:nvPr>
            <p:ph type="dt" sz="half" idx="12"/>
          </p:nvPr>
        </p:nvSpPr>
        <p:spPr/>
        <p:txBody>
          <a:bodyPr/>
          <a:lstStyle/>
          <a:p>
            <a:fld id="{0255B61B-3DBD-4144-B766-675EE6CCB62A}" type="datetime5">
              <a:rPr lang="en-NZ" altLang="en-US" smtClean="0"/>
              <a:t>16-Jun-23</a:t>
            </a:fld>
            <a:endParaRPr lang="en-US" altLang="en-US"/>
          </a:p>
        </p:txBody>
      </p:sp>
      <p:sp>
        <p:nvSpPr>
          <p:cNvPr id="6" name="Slide Number Placeholder 5">
            <a:extLst>
              <a:ext uri="{FF2B5EF4-FFF2-40B4-BE49-F238E27FC236}">
                <a16:creationId xmlns:a16="http://schemas.microsoft.com/office/drawing/2014/main" id="{FD1F7CF0-3135-4042-8E52-30D11B0BA763}"/>
              </a:ext>
            </a:extLst>
          </p:cNvPr>
          <p:cNvSpPr>
            <a:spLocks noGrp="1"/>
          </p:cNvSpPr>
          <p:nvPr>
            <p:ph type="sldNum" sz="quarter" idx="11"/>
          </p:nvPr>
        </p:nvSpPr>
        <p:spPr/>
        <p:txBody>
          <a:bodyPr/>
          <a:lstStyle/>
          <a:p>
            <a:fld id="{E6D38F6D-B68C-43EA-8D93-D9BC679B8240}" type="slidenum">
              <a:rPr lang="en-US" altLang="en-US" smtClean="0"/>
              <a:pPr/>
              <a:t>15</a:t>
            </a:fld>
            <a:endParaRPr lang="en-US" altLang="en-US"/>
          </a:p>
        </p:txBody>
      </p:sp>
    </p:spTree>
    <p:extLst>
      <p:ext uri="{BB962C8B-B14F-4D97-AF65-F5344CB8AC3E}">
        <p14:creationId xmlns:p14="http://schemas.microsoft.com/office/powerpoint/2010/main" val="254174946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199" y="457200"/>
            <a:ext cx="8267211" cy="1371600"/>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US" altLang="en-US" sz="40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Sampling Distribution Properties (2: Spread)</a:t>
            </a:r>
          </a:p>
        </p:txBody>
      </p:sp>
      <p:sp>
        <p:nvSpPr>
          <p:cNvPr id="1028" name="Rectangle 3"/>
          <p:cNvSpPr>
            <a:spLocks noGrp="1" noChangeArrowheads="1"/>
          </p:cNvSpPr>
          <p:nvPr>
            <p:ph idx="1"/>
          </p:nvPr>
        </p:nvSpPr>
        <p:spPr>
          <a:xfrm>
            <a:off x="282858" y="1660249"/>
            <a:ext cx="8441553" cy="4972780"/>
          </a:xfrm>
        </p:spPr>
        <p:txBody>
          <a:bodyPr lIns="85331" tIns="42667" rIns="85331" bIns="42667">
            <a:noAutofit/>
          </a:bodyPr>
          <a:lstStyle/>
          <a:p>
            <a:pPr>
              <a:lnSpc>
                <a:spcPct val="110000"/>
              </a:lnSpc>
              <a:spcBef>
                <a:spcPct val="30000"/>
              </a:spcBef>
              <a:buClr>
                <a:srgbClr val="3366FF"/>
              </a:buClr>
            </a:pPr>
            <a:r>
              <a:rPr lang="en-US" altLang="en-US" sz="2400" dirty="0">
                <a:latin typeface="Times New Roman" panose="02020603050405020304" pitchFamily="18" charset="0"/>
                <a:ea typeface="ＭＳ Ｐゴシック" pitchFamily="34" charset="-128"/>
                <a:cs typeface="Times New Roman" panose="02020603050405020304" pitchFamily="18" charset="0"/>
              </a:rPr>
              <a:t>A measure of the variability in the mean from sample to sample is given by the </a:t>
            </a:r>
            <a:r>
              <a:rPr lang="en-US" altLang="en-US" sz="2400" b="1" dirty="0">
                <a:solidFill>
                  <a:srgbClr val="3366FF"/>
                </a:solidFill>
                <a:latin typeface="Times New Roman" panose="02020603050405020304" pitchFamily="18" charset="0"/>
                <a:ea typeface="ＭＳ Ｐゴシック" pitchFamily="34" charset="-128"/>
                <a:cs typeface="Times New Roman" panose="02020603050405020304" pitchFamily="18" charset="0"/>
              </a:rPr>
              <a:t>Standard Error of the Mean</a:t>
            </a:r>
          </a:p>
          <a:p>
            <a:pPr>
              <a:lnSpc>
                <a:spcPct val="110000"/>
              </a:lnSpc>
              <a:spcBef>
                <a:spcPct val="30000"/>
              </a:spcBef>
              <a:buClr>
                <a:srgbClr val="3366FF"/>
              </a:buClr>
            </a:pPr>
            <a:endParaRPr lang="en-US" altLang="en-US" sz="2400" dirty="0">
              <a:latin typeface="Times New Roman" panose="02020603050405020304" pitchFamily="18" charset="0"/>
              <a:ea typeface="ＭＳ Ｐゴシック" pitchFamily="34" charset="-128"/>
              <a:cs typeface="Times New Roman" panose="02020603050405020304" pitchFamily="18" charset="0"/>
            </a:endParaRPr>
          </a:p>
          <a:p>
            <a:pPr>
              <a:lnSpc>
                <a:spcPct val="110000"/>
              </a:lnSpc>
              <a:spcBef>
                <a:spcPct val="30000"/>
              </a:spcBef>
              <a:buClr>
                <a:srgbClr val="3366FF"/>
              </a:buClr>
            </a:pPr>
            <a:endParaRPr lang="en-US" altLang="en-US" sz="2400" dirty="0">
              <a:latin typeface="Times New Roman" panose="02020603050405020304" pitchFamily="18" charset="0"/>
              <a:ea typeface="ＭＳ Ｐゴシック" pitchFamily="34" charset="-128"/>
              <a:cs typeface="Times New Roman" panose="02020603050405020304" pitchFamily="18" charset="0"/>
            </a:endParaRPr>
          </a:p>
          <a:p>
            <a:pPr>
              <a:lnSpc>
                <a:spcPct val="110000"/>
              </a:lnSpc>
              <a:spcBef>
                <a:spcPct val="30000"/>
              </a:spcBef>
              <a:buClr>
                <a:srgbClr val="3366FF"/>
              </a:buClr>
            </a:pPr>
            <a:endParaRPr lang="en-US" altLang="en-US" sz="2400" dirty="0">
              <a:latin typeface="Times New Roman" panose="02020603050405020304" pitchFamily="18" charset="0"/>
              <a:ea typeface="ＭＳ Ｐゴシック" pitchFamily="34" charset="-128"/>
              <a:cs typeface="Times New Roman" panose="02020603050405020304" pitchFamily="18" charset="0"/>
            </a:endParaRPr>
          </a:p>
          <a:p>
            <a:pPr>
              <a:lnSpc>
                <a:spcPct val="110000"/>
              </a:lnSpc>
              <a:spcBef>
                <a:spcPct val="30000"/>
              </a:spcBef>
              <a:buClr>
                <a:srgbClr val="3366FF"/>
              </a:buClr>
            </a:pPr>
            <a:r>
              <a:rPr lang="en-US" altLang="en-US" sz="2400" dirty="0">
                <a:latin typeface="Times New Roman" panose="02020603050405020304" pitchFamily="18" charset="0"/>
                <a:ea typeface="ＭＳ Ｐゴシック" pitchFamily="34" charset="-128"/>
                <a:cs typeface="Times New Roman" panose="02020603050405020304" pitchFamily="18" charset="0"/>
              </a:rPr>
              <a:t>The standard error of the mean is the standard deviation of the sampling distribution of the mean.</a:t>
            </a:r>
          </a:p>
          <a:p>
            <a:pPr>
              <a:lnSpc>
                <a:spcPct val="110000"/>
              </a:lnSpc>
              <a:spcBef>
                <a:spcPct val="30000"/>
              </a:spcBef>
              <a:buClr>
                <a:srgbClr val="3366FF"/>
              </a:buClr>
            </a:pPr>
            <a:r>
              <a:rPr lang="en-US" altLang="en-US" sz="2400" dirty="0">
                <a:latin typeface="Times New Roman" panose="02020603050405020304" pitchFamily="18" charset="0"/>
                <a:ea typeface="ＭＳ Ｐゴシック" pitchFamily="34" charset="-128"/>
                <a:cs typeface="Times New Roman" panose="02020603050405020304" pitchFamily="18" charset="0"/>
              </a:rPr>
              <a:t>Note that the standard error of the mean decreases as the sample size increases</a:t>
            </a:r>
          </a:p>
        </p:txBody>
      </p:sp>
      <p:graphicFrame>
        <p:nvGraphicFramePr>
          <p:cNvPr id="1026" name="Object 2"/>
          <p:cNvGraphicFramePr>
            <a:graphicFrameLocks noChangeAspect="1"/>
          </p:cNvGraphicFramePr>
          <p:nvPr>
            <p:extLst>
              <p:ext uri="{D42A27DB-BD31-4B8C-83A1-F6EECF244321}">
                <p14:modId xmlns:p14="http://schemas.microsoft.com/office/powerpoint/2010/main" val="3394422387"/>
              </p:ext>
            </p:extLst>
          </p:nvPr>
        </p:nvGraphicFramePr>
        <p:xfrm>
          <a:off x="3595688" y="2688784"/>
          <a:ext cx="1683726" cy="1347788"/>
        </p:xfrm>
        <a:graphic>
          <a:graphicData uri="http://schemas.openxmlformats.org/presentationml/2006/ole">
            <mc:AlternateContent xmlns:mc="http://schemas.openxmlformats.org/markup-compatibility/2006">
              <mc:Choice xmlns:v="urn:schemas-microsoft-com:vml" Requires="v">
                <p:oleObj name="Equation" r:id="rId3" imgW="545760" imgH="406080" progId="Equation.3">
                  <p:embed/>
                </p:oleObj>
              </mc:Choice>
              <mc:Fallback>
                <p:oleObj name="Equation" r:id="rId3" imgW="545760" imgH="406080" progId="Equation.3">
                  <p:embed/>
                  <p:pic>
                    <p:nvPicPr>
                      <p:cNvPr id="1026" name="Object 2"/>
                      <p:cNvPicPr>
                        <a:picLocks noChangeAspect="1" noChangeArrowheads="1"/>
                      </p:cNvPicPr>
                      <p:nvPr/>
                    </p:nvPicPr>
                    <p:blipFill>
                      <a:blip r:embed="rId4"/>
                      <a:srcRect/>
                      <a:stretch>
                        <a:fillRect/>
                      </a:stretch>
                    </p:blipFill>
                    <p:spPr bwMode="auto">
                      <a:xfrm>
                        <a:off x="3595688" y="2688784"/>
                        <a:ext cx="1683726" cy="1347788"/>
                      </a:xfrm>
                      <a:prstGeom prst="rect">
                        <a:avLst/>
                      </a:prstGeom>
                      <a:gradFill flip="none" rotWithShape="1">
                        <a:gsLst>
                          <a:gs pos="0">
                            <a:schemeClr val="accent5">
                              <a:lumMod val="50000"/>
                              <a:lumOff val="50000"/>
                            </a:schemeClr>
                          </a:gs>
                          <a:gs pos="35000">
                            <a:schemeClr val="accent5">
                              <a:lumMod val="30000"/>
                              <a:lumOff val="70000"/>
                            </a:schemeClr>
                          </a:gs>
                          <a:gs pos="100000">
                            <a:schemeClr val="accent5">
                              <a:lumMod val="10000"/>
                              <a:lumOff val="90000"/>
                            </a:schemeClr>
                          </a:gs>
                        </a:gsLst>
                        <a:lin ang="16200000" scaled="1"/>
                        <a:tileRect/>
                      </a:gradFill>
                      <a:ln w="9525">
                        <a:solidFill>
                          <a:schemeClr val="tx1"/>
                        </a:solidFill>
                        <a:miter lim="800000"/>
                        <a:headEnd/>
                        <a:tailEnd/>
                      </a:ln>
                    </p:spPr>
                  </p:pic>
                </p:oleObj>
              </mc:Fallback>
            </mc:AlternateContent>
          </a:graphicData>
        </a:graphic>
      </p:graphicFrame>
      <p:sp>
        <p:nvSpPr>
          <p:cNvPr id="4" name="Footer Placeholder 3">
            <a:extLst>
              <a:ext uri="{FF2B5EF4-FFF2-40B4-BE49-F238E27FC236}">
                <a16:creationId xmlns:a16="http://schemas.microsoft.com/office/drawing/2014/main" id="{80BB1F28-FE8E-4421-A50B-158401EF29CD}"/>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5CD76176-9824-4389-8423-273D8213BF9A}"/>
              </a:ext>
            </a:extLst>
          </p:cNvPr>
          <p:cNvSpPr>
            <a:spLocks noGrp="1"/>
          </p:cNvSpPr>
          <p:nvPr>
            <p:ph type="dt" sz="half" idx="12"/>
          </p:nvPr>
        </p:nvSpPr>
        <p:spPr/>
        <p:txBody>
          <a:bodyPr/>
          <a:lstStyle/>
          <a:p>
            <a:fld id="{54890E8C-23E0-438F-BDAA-75E5A204A032}" type="datetime5">
              <a:rPr lang="en-NZ" altLang="en-US" smtClean="0"/>
              <a:t>16-Jun-23</a:t>
            </a:fld>
            <a:endParaRPr lang="en-US" altLang="en-US"/>
          </a:p>
        </p:txBody>
      </p:sp>
      <p:sp>
        <p:nvSpPr>
          <p:cNvPr id="6" name="Slide Number Placeholder 5">
            <a:extLst>
              <a:ext uri="{FF2B5EF4-FFF2-40B4-BE49-F238E27FC236}">
                <a16:creationId xmlns:a16="http://schemas.microsoft.com/office/drawing/2014/main" id="{BBD4E51B-ED98-4C8D-AABC-84DEC1DD849C}"/>
              </a:ext>
            </a:extLst>
          </p:cNvPr>
          <p:cNvSpPr>
            <a:spLocks noGrp="1"/>
          </p:cNvSpPr>
          <p:nvPr>
            <p:ph type="sldNum" sz="quarter" idx="11"/>
          </p:nvPr>
        </p:nvSpPr>
        <p:spPr/>
        <p:txBody>
          <a:bodyPr/>
          <a:lstStyle/>
          <a:p>
            <a:fld id="{E6D38F6D-B68C-43EA-8D93-D9BC679B8240}" type="slidenum">
              <a:rPr lang="en-US" altLang="en-US" smtClean="0"/>
              <a:pPr/>
              <a:t>16</a:t>
            </a:fld>
            <a:endParaRPr lang="en-US" altLang="en-US"/>
          </a:p>
        </p:txBody>
      </p:sp>
    </p:spTree>
    <p:extLst>
      <p:ext uri="{BB962C8B-B14F-4D97-AF65-F5344CB8AC3E}">
        <p14:creationId xmlns:p14="http://schemas.microsoft.com/office/powerpoint/2010/main" val="347838402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5" name="Rectangle 4"/>
          <p:cNvSpPr>
            <a:spLocks noGrp="1" noChangeArrowheads="1"/>
          </p:cNvSpPr>
          <p:nvPr>
            <p:ph type="title"/>
          </p:nvPr>
        </p:nvSpPr>
        <p:spPr>
          <a:xfrm>
            <a:off x="468313" y="188913"/>
            <a:ext cx="8312830" cy="12954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Sampling Distribution Properties (3: Shape)</a:t>
            </a:r>
            <a:endParaRPr lang="en-US" dirty="0">
              <a:latin typeface="Times New Roman" panose="02020603050405020304" pitchFamily="18" charset="0"/>
              <a:cs typeface="Times New Roman" panose="02020603050405020304" pitchFamily="18" charset="0"/>
            </a:endParaRPr>
          </a:p>
        </p:txBody>
      </p:sp>
      <p:sp>
        <p:nvSpPr>
          <p:cNvPr id="21" name="Text Box 2"/>
          <p:cNvSpPr txBox="1">
            <a:spLocks noChangeArrowheads="1"/>
          </p:cNvSpPr>
          <p:nvPr/>
        </p:nvSpPr>
        <p:spPr bwMode="auto">
          <a:xfrm>
            <a:off x="101600" y="1629359"/>
            <a:ext cx="7327900" cy="523220"/>
          </a:xfrm>
          <a:prstGeom prst="rect">
            <a:avLst/>
          </a:prstGeom>
          <a:noFill/>
          <a:ln w="9525">
            <a:noFill/>
            <a:miter lim="800000"/>
            <a:headEnd/>
            <a:tailEnd/>
          </a:ln>
        </p:spPr>
        <p:txBody>
          <a:bodyPr wrap="square">
            <a:spAutoFit/>
          </a:bodyPr>
          <a:lstStyle/>
          <a:p>
            <a:pPr>
              <a:spcBef>
                <a:spcPct val="50000"/>
              </a:spcBef>
            </a:pPr>
            <a:r>
              <a:rPr lang="en-US" sz="2800" b="1" dirty="0">
                <a:solidFill>
                  <a:srgbClr val="000000"/>
                </a:solidFill>
                <a:latin typeface="Times New Roman" panose="02020603050405020304" pitchFamily="18" charset="0"/>
                <a:cs typeface="Times New Roman" panose="02020603050405020304" pitchFamily="18" charset="0"/>
              </a:rPr>
              <a:t>If the Population Distribution is normal</a:t>
            </a:r>
          </a:p>
        </p:txBody>
      </p:sp>
      <p:sp>
        <p:nvSpPr>
          <p:cNvPr id="23" name="Text Box 3"/>
          <p:cNvSpPr txBox="1">
            <a:spLocks noChangeArrowheads="1"/>
          </p:cNvSpPr>
          <p:nvPr/>
        </p:nvSpPr>
        <p:spPr bwMode="auto">
          <a:xfrm>
            <a:off x="1" y="4024569"/>
            <a:ext cx="8781142" cy="523220"/>
          </a:xfrm>
          <a:prstGeom prst="rect">
            <a:avLst/>
          </a:prstGeom>
          <a:noFill/>
          <a:ln w="9525">
            <a:noFill/>
            <a:miter lim="800000"/>
            <a:headEnd/>
            <a:tailEnd/>
          </a:ln>
        </p:spPr>
        <p:txBody>
          <a:bodyPr wrap="square">
            <a:spAutoFit/>
          </a:bodyPr>
          <a:lstStyle>
            <a:defPPr>
              <a:defRPr lang="en-AU"/>
            </a:defPPr>
            <a:lvl1pPr>
              <a:spcBef>
                <a:spcPct val="50000"/>
              </a:spcBef>
              <a:defRPr sz="2800" b="1">
                <a:solidFill>
                  <a:srgbClr val="000000"/>
                </a:solidFill>
              </a:defRPr>
            </a:lvl1pPr>
          </a:lstStyle>
          <a:p>
            <a:r>
              <a:rPr lang="en-US" dirty="0">
                <a:latin typeface="Times New Roman" panose="02020603050405020304" pitchFamily="18" charset="0"/>
                <a:cs typeface="Times New Roman" panose="02020603050405020304" pitchFamily="18" charset="0"/>
              </a:rPr>
              <a:t>Then the  Sampling Distribution will be normal</a:t>
            </a:r>
          </a:p>
        </p:txBody>
      </p:sp>
      <p:pic>
        <p:nvPicPr>
          <p:cNvPr id="104486" name="Picture 38"/>
          <p:cNvPicPr>
            <a:picLocks noChangeAspect="1" noChangeArrowheads="1"/>
          </p:cNvPicPr>
          <p:nvPr/>
        </p:nvPicPr>
        <p:blipFill rotWithShape="1">
          <a:blip r:embed="rId3">
            <a:extLst>
              <a:ext uri="{28A0092B-C50C-407E-A947-70E740481C1C}">
                <a14:useLocalDpi xmlns:a14="http://schemas.microsoft.com/office/drawing/2010/main" val="0"/>
              </a:ext>
            </a:extLst>
          </a:blip>
          <a:srcRect b="66856"/>
          <a:stretch/>
        </p:blipFill>
        <p:spPr bwMode="auto">
          <a:xfrm>
            <a:off x="1849437" y="2285999"/>
            <a:ext cx="5572125" cy="1654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38"/>
          <p:cNvPicPr>
            <a:picLocks noChangeAspect="1" noChangeArrowheads="1"/>
          </p:cNvPicPr>
          <p:nvPr/>
        </p:nvPicPr>
        <p:blipFill rotWithShape="1">
          <a:blip r:embed="rId3">
            <a:extLst>
              <a:ext uri="{28A0092B-C50C-407E-A947-70E740481C1C}">
                <a14:useLocalDpi xmlns:a14="http://schemas.microsoft.com/office/drawing/2010/main" val="0"/>
              </a:ext>
            </a:extLst>
          </a:blip>
          <a:srcRect t="72134"/>
          <a:stretch/>
        </p:blipFill>
        <p:spPr bwMode="auto">
          <a:xfrm>
            <a:off x="1833109" y="4827534"/>
            <a:ext cx="5572125" cy="1391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782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distributions for test marks</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latin typeface="Times New Roman" panose="02020603050405020304" pitchFamily="18" charset="0"/>
              <a:cs typeface="Times New Roman" panose="02020603050405020304" pitchFamily="18" charset="0"/>
            </a:endParaRPr>
          </a:p>
        </p:txBody>
      </p:sp>
      <p:sp>
        <p:nvSpPr>
          <p:cNvPr id="3" name="Rectangle 2"/>
          <p:cNvSpPr/>
          <p:nvPr/>
        </p:nvSpPr>
        <p:spPr>
          <a:xfrm>
            <a:off x="155330" y="1529391"/>
            <a:ext cx="3997569" cy="4198127"/>
          </a:xfrm>
          <a:prstGeom prst="rect">
            <a:avLst/>
          </a:prstGeom>
        </p:spPr>
        <p:txBody>
          <a:bodyPr wrap="square" lIns="91429" tIns="45715" rIns="91429" bIns="45715">
            <a:spAutoFit/>
          </a:bodyPr>
          <a:lstStyle>
            <a:lvl1pPr marL="12700">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pPr>
            <a:r>
              <a:rPr lang="en-NZ" altLang="en-US" sz="2400" dirty="0">
                <a:latin typeface="Times New Roman" panose="02020603050405020304" pitchFamily="18" charset="0"/>
                <a:cs typeface="Times New Roman" panose="02020603050405020304" pitchFamily="18" charset="0"/>
              </a:rPr>
              <a:t>There are three distributions:</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FF0000"/>
                </a:solidFill>
                <a:latin typeface="Times New Roman" panose="02020603050405020304" pitchFamily="18" charset="0"/>
                <a:cs typeface="Times New Roman" panose="02020603050405020304" pitchFamily="18" charset="0"/>
              </a:rPr>
              <a:t>distribution of the population </a:t>
            </a:r>
          </a:p>
          <a:p>
            <a:pPr>
              <a:lnSpc>
                <a:spcPct val="101000"/>
              </a:lnSpc>
              <a:spcBef>
                <a:spcPts val="1038"/>
              </a:spcBef>
              <a:buClr>
                <a:srgbClr val="0032CC"/>
              </a:buCl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2205FB"/>
                </a:solidFill>
                <a:latin typeface="Times New Roman" panose="02020603050405020304" pitchFamily="18" charset="0"/>
                <a:cs typeface="Times New Roman" panose="02020603050405020304" pitchFamily="18" charset="0"/>
              </a:rPr>
              <a:t>distribution of the sample </a:t>
            </a:r>
          </a:p>
          <a:p>
            <a:pPr>
              <a:lnSpc>
                <a:spcPct val="101000"/>
              </a:lnSpc>
              <a:spcBef>
                <a:spcPts val="1038"/>
              </a:spcBef>
              <a:buClr>
                <a:srgbClr val="0032CC"/>
              </a:buClr>
              <a:buFont typeface="Arial" charset="0"/>
              <a:buChar cha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endParaRPr lang="en-NZ" altLang="en-US" sz="2400" dirty="0">
              <a:latin typeface="Times New Roman" panose="02020603050405020304" pitchFamily="18" charset="0"/>
              <a:cs typeface="Times New Roman" panose="02020603050405020304" pitchFamily="18" charset="0"/>
            </a:endParaRP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The </a:t>
            </a:r>
            <a:r>
              <a:rPr lang="en-NZ" altLang="en-US" sz="2400" dirty="0">
                <a:solidFill>
                  <a:srgbClr val="9900CC"/>
                </a:solidFill>
                <a:latin typeface="Times New Roman" panose="02020603050405020304" pitchFamily="18" charset="0"/>
                <a:cs typeface="Times New Roman" panose="02020603050405020304" pitchFamily="18" charset="0"/>
              </a:rPr>
              <a:t>distribution of the sample means </a:t>
            </a:r>
          </a:p>
        </p:txBody>
      </p:sp>
      <p:cxnSp>
        <p:nvCxnSpPr>
          <p:cNvPr id="8" name="Straight Arrow Connector 7"/>
          <p:cNvCxnSpPr/>
          <p:nvPr/>
        </p:nvCxnSpPr>
        <p:spPr>
          <a:xfrm>
            <a:off x="2991341" y="2536641"/>
            <a:ext cx="864577" cy="0"/>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991342" y="3916536"/>
            <a:ext cx="864577" cy="0"/>
          </a:xfrm>
          <a:prstGeom prst="straightConnector1">
            <a:avLst/>
          </a:prstGeom>
          <a:ln w="57150">
            <a:solidFill>
              <a:srgbClr val="2205FB"/>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991340" y="5852120"/>
            <a:ext cx="864577" cy="0"/>
          </a:xfrm>
          <a:prstGeom prst="straightConnector1">
            <a:avLst/>
          </a:prstGeom>
          <a:ln w="57150">
            <a:solidFill>
              <a:srgbClr val="9900CC"/>
            </a:solidFill>
            <a:tailEnd type="arrow"/>
          </a:ln>
        </p:spPr>
        <p:style>
          <a:lnRef idx="2">
            <a:schemeClr val="accent1"/>
          </a:lnRef>
          <a:fillRef idx="0">
            <a:schemeClr val="accent1"/>
          </a:fillRef>
          <a:effectRef idx="1">
            <a:schemeClr val="accent1"/>
          </a:effectRef>
          <a:fontRef idx="minor">
            <a:schemeClr val="tx1"/>
          </a:fontRef>
        </p:style>
      </p:cxnSp>
      <p:pic>
        <p:nvPicPr>
          <p:cNvPr id="20" name="Picture 3" descr="C:\Users\dleader\AppData\Local\Microsoft\Windows\Temporary Internet Files\Content.IE5\DK3BMDA1\TEST RETAK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048" y="126814"/>
            <a:ext cx="987825" cy="11460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4005942" y="1462592"/>
            <a:ext cx="5011931" cy="5291825"/>
            <a:chOff x="4005942" y="1462592"/>
            <a:chExt cx="5011931" cy="5291825"/>
          </a:xfrm>
        </p:grpSpPr>
        <p:pic>
          <p:nvPicPr>
            <p:cNvPr id="1065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942" y="1462592"/>
              <a:ext cx="5011931" cy="525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2" name="Straight Connector 31"/>
            <p:cNvCxnSpPr/>
            <p:nvPr/>
          </p:nvCxnSpPr>
          <p:spPr>
            <a:xfrm>
              <a:off x="8169708" y="2345160"/>
              <a:ext cx="0" cy="241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73981" y="2413669"/>
              <a:ext cx="391454" cy="523220"/>
            </a:xfrm>
            <a:prstGeom prst="rect">
              <a:avLst/>
            </a:prstGeom>
            <a:noFill/>
          </p:spPr>
          <p:txBody>
            <a:bodyPr wrap="none" rtlCol="0">
              <a:spAutoFit/>
            </a:bodyPr>
            <a:lstStyle/>
            <a:p>
              <a:r>
                <a:rPr lang="en-NZ" sz="2800" b="1" dirty="0">
                  <a:solidFill>
                    <a:srgbClr val="FF0000"/>
                  </a:solidFill>
                  <a:latin typeface="Times New Roman" panose="02020603050405020304" pitchFamily="18" charset="0"/>
                  <a:cs typeface="Times New Roman" panose="02020603050405020304" pitchFamily="18" charset="0"/>
                </a:rPr>
                <a:t>µ</a:t>
              </a:r>
              <a:endParaRPr lang="en-GB" sz="2800" b="1" dirty="0">
                <a:solidFill>
                  <a:srgbClr val="FF0000"/>
                </a:solidFill>
                <a:latin typeface="Times New Roman" panose="02020603050405020304" pitchFamily="18" charset="0"/>
                <a:cs typeface="Times New Roman" panose="02020603050405020304" pitchFamily="18" charset="0"/>
              </a:endParaRPr>
            </a:p>
          </p:txBody>
        </p:sp>
        <p:cxnSp>
          <p:nvCxnSpPr>
            <p:cNvPr id="25" name="Straight Connector 24"/>
            <p:cNvCxnSpPr/>
            <p:nvPr/>
          </p:nvCxnSpPr>
          <p:spPr>
            <a:xfrm>
              <a:off x="7990991" y="4313874"/>
              <a:ext cx="0" cy="220836"/>
            </a:xfrm>
            <a:prstGeom prst="line">
              <a:avLst/>
            </a:prstGeom>
            <a:ln w="19050">
              <a:solidFill>
                <a:srgbClr val="2205F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7745571" y="4428186"/>
                  <a:ext cx="49084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NZ" sz="2800" b="1" i="1" smtClean="0">
                                <a:solidFill>
                                  <a:srgbClr val="2205FB"/>
                                </a:solidFill>
                                <a:latin typeface="Cambria Math" panose="02040503050406030204" pitchFamily="18" charset="0"/>
                              </a:rPr>
                            </m:ctrlPr>
                          </m:accPr>
                          <m:e>
                            <m:r>
                              <a:rPr lang="en-NZ" sz="2800" b="1" i="1" smtClean="0">
                                <a:solidFill>
                                  <a:srgbClr val="2205FB"/>
                                </a:solidFill>
                                <a:latin typeface="Cambria Math"/>
                              </a:rPr>
                              <m:t>𝒙</m:t>
                            </m:r>
                          </m:e>
                        </m:acc>
                      </m:oMath>
                    </m:oMathPara>
                  </a14:m>
                  <a:endParaRPr lang="en-GB" sz="2800" b="1" dirty="0">
                    <a:latin typeface="Times New Roman" panose="02020603050405020304" pitchFamily="18" charset="0"/>
                    <a:cs typeface="Times New Roman" panose="02020603050405020304" pitchFamily="18"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7745571" y="4428186"/>
                  <a:ext cx="490840" cy="523220"/>
                </a:xfrm>
                <a:prstGeom prst="rect">
                  <a:avLst/>
                </a:prstGeom>
                <a:blipFill rotWithShape="1">
                  <a:blip r:embed="rId4"/>
                  <a:stretch>
                    <a:fillRect/>
                  </a:stretch>
                </a:blipFill>
              </p:spPr>
              <p:txBody>
                <a:bodyPr/>
                <a:lstStyle/>
                <a:p>
                  <a:r>
                    <a:rPr lang="en-GB">
                      <a:noFill/>
                    </a:rPr>
                    <a:t> </a:t>
                  </a:r>
                </a:p>
              </p:txBody>
            </p:sp>
          </mc:Fallback>
        </mc:AlternateContent>
        <p:cxnSp>
          <p:nvCxnSpPr>
            <p:cNvPr id="27" name="Straight Connector 26"/>
            <p:cNvCxnSpPr/>
            <p:nvPr/>
          </p:nvCxnSpPr>
          <p:spPr>
            <a:xfrm>
              <a:off x="8156174" y="6204635"/>
              <a:ext cx="0" cy="224740"/>
            </a:xfrm>
            <a:prstGeom prst="line">
              <a:avLst/>
            </a:prstGeom>
            <a:ln w="19050">
              <a:solidFill>
                <a:srgbClr val="9900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7816572" y="6231197"/>
                  <a:ext cx="6586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solidFill>
                                  <a:srgbClr val="9900CC"/>
                                </a:solidFill>
                                <a:latin typeface="Cambria Math" panose="02040503050406030204" pitchFamily="18" charset="0"/>
                              </a:rPr>
                            </m:ctrlPr>
                          </m:sSubPr>
                          <m:e>
                            <m:r>
                              <a:rPr lang="en-GB" sz="2800" i="1" smtClean="0">
                                <a:solidFill>
                                  <a:srgbClr val="9900CC"/>
                                </a:solidFill>
                                <a:latin typeface="Cambria Math"/>
                                <a:ea typeface="Cambria Math"/>
                              </a:rPr>
                              <m:t>𝜇</m:t>
                            </m:r>
                          </m:e>
                          <m:sub>
                            <m:acc>
                              <m:accPr>
                                <m:chr m:val="̅"/>
                                <m:ctrlPr>
                                  <a:rPr lang="en-GB" sz="2800" i="1" smtClean="0">
                                    <a:solidFill>
                                      <a:srgbClr val="9900CC"/>
                                    </a:solidFill>
                                    <a:latin typeface="Cambria Math" panose="02040503050406030204" pitchFamily="18" charset="0"/>
                                  </a:rPr>
                                </m:ctrlPr>
                              </m:accPr>
                              <m:e>
                                <m:r>
                                  <a:rPr lang="en-NZ" sz="2800" b="0" i="1" smtClean="0">
                                    <a:solidFill>
                                      <a:srgbClr val="9900CC"/>
                                    </a:solidFill>
                                    <a:latin typeface="Cambria Math"/>
                                  </a:rPr>
                                  <m:t>𝑥</m:t>
                                </m:r>
                              </m:e>
                            </m:acc>
                          </m:sub>
                        </m:sSub>
                      </m:oMath>
                    </m:oMathPara>
                  </a14:m>
                  <a:endParaRPr lang="en-GB" sz="2800" dirty="0">
                    <a:solidFill>
                      <a:srgbClr val="9900CC"/>
                    </a:solidFill>
                    <a:latin typeface="Times New Roman" panose="02020603050405020304" pitchFamily="18" charset="0"/>
                    <a:cs typeface="Times New Roman" panose="02020603050405020304" pitchFamily="18"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7816572" y="6231197"/>
                  <a:ext cx="658642" cy="523220"/>
                </a:xfrm>
                <a:prstGeom prst="rect">
                  <a:avLst/>
                </a:prstGeom>
                <a:blipFill rotWithShape="1">
                  <a:blip r:embed="rId5"/>
                  <a:stretch>
                    <a:fillRect/>
                  </a:stretch>
                </a:blipFill>
              </p:spPr>
              <p:txBody>
                <a:bodyPr/>
                <a:lstStyle/>
                <a:p>
                  <a:r>
                    <a:rPr lang="en-GB">
                      <a:noFill/>
                    </a:rPr>
                    <a:t> </a:t>
                  </a:r>
                </a:p>
              </p:txBody>
            </p:sp>
          </mc:Fallback>
        </mc:AlternateContent>
      </p:grpSp>
      <p:sp>
        <p:nvSpPr>
          <p:cNvPr id="5" name="Footer Placeholder 4">
            <a:extLst>
              <a:ext uri="{FF2B5EF4-FFF2-40B4-BE49-F238E27FC236}">
                <a16:creationId xmlns:a16="http://schemas.microsoft.com/office/drawing/2014/main" id="{9DD39695-FDD1-49DD-A360-22CFB570D4D6}"/>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2837BDDF-03BF-45F2-8C36-CDACC833EF2F}"/>
              </a:ext>
            </a:extLst>
          </p:cNvPr>
          <p:cNvSpPr>
            <a:spLocks noGrp="1"/>
          </p:cNvSpPr>
          <p:nvPr>
            <p:ph type="dt" sz="half" idx="12"/>
          </p:nvPr>
        </p:nvSpPr>
        <p:spPr/>
        <p:txBody>
          <a:bodyPr/>
          <a:lstStyle/>
          <a:p>
            <a:fld id="{B0ADCF7C-4C45-4E40-B714-E32C6000A2DE}"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6A59B6BC-BE72-41A9-AEA1-45AF64502672}"/>
              </a:ext>
            </a:extLst>
          </p:cNvPr>
          <p:cNvSpPr>
            <a:spLocks noGrp="1"/>
          </p:cNvSpPr>
          <p:nvPr>
            <p:ph type="sldNum" sz="quarter" idx="11"/>
          </p:nvPr>
        </p:nvSpPr>
        <p:spPr/>
        <p:txBody>
          <a:bodyPr/>
          <a:lstStyle/>
          <a:p>
            <a:fld id="{E6D38F6D-B68C-43EA-8D93-D9BC679B8240}" type="slidenum">
              <a:rPr lang="en-US" altLang="en-US" smtClean="0"/>
              <a:pPr/>
              <a:t>18</a:t>
            </a:fld>
            <a:endParaRPr lang="en-US" altLang="en-US"/>
          </a:p>
        </p:txBody>
      </p:sp>
    </p:spTree>
    <p:extLst>
      <p:ext uri="{BB962C8B-B14F-4D97-AF65-F5344CB8AC3E}">
        <p14:creationId xmlns:p14="http://schemas.microsoft.com/office/powerpoint/2010/main" val="869139669"/>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 distributions for test marks</a:t>
            </a:r>
            <a:endParaRPr lang="en-NZ" altLang="en-US" dirty="0">
              <a:latin typeface="Times New Roman" panose="02020603050405020304" pitchFamily="18" charset="0"/>
              <a:ea typeface="ＭＳ Ｐゴシック" pitchFamily="34" charset="-128"/>
              <a:cs typeface="Times New Roman" panose="02020603050405020304" pitchFamily="18" charset="0"/>
            </a:endParaRP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latin typeface="Times New Roman" panose="02020603050405020304" pitchFamily="18" charset="0"/>
              <a:cs typeface="Times New Roman" panose="02020603050405020304" pitchFamily="18" charset="0"/>
            </a:endParaRPr>
          </a:p>
        </p:txBody>
      </p:sp>
      <p:pic>
        <p:nvPicPr>
          <p:cNvPr id="20" name="Picture 3" descr="C:\Users\dleader\AppData\Local\Microsoft\Windows\Temporary Internet Files\Content.IE5\DK3BMDA1\TEST RETAK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2190" y="85607"/>
            <a:ext cx="984571" cy="114227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4005942" y="1462592"/>
            <a:ext cx="5011931" cy="5291825"/>
            <a:chOff x="4005942" y="1462592"/>
            <a:chExt cx="5011931" cy="5291825"/>
          </a:xfrm>
        </p:grpSpPr>
        <p:pic>
          <p:nvPicPr>
            <p:cNvPr id="1065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5942" y="1462592"/>
              <a:ext cx="5011931" cy="525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2" name="Straight Connector 31"/>
            <p:cNvCxnSpPr/>
            <p:nvPr/>
          </p:nvCxnSpPr>
          <p:spPr>
            <a:xfrm>
              <a:off x="8169708" y="2345160"/>
              <a:ext cx="0" cy="241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73981" y="2413669"/>
              <a:ext cx="391454" cy="523220"/>
            </a:xfrm>
            <a:prstGeom prst="rect">
              <a:avLst/>
            </a:prstGeom>
            <a:noFill/>
          </p:spPr>
          <p:txBody>
            <a:bodyPr wrap="none" rtlCol="0">
              <a:spAutoFit/>
            </a:bodyPr>
            <a:lstStyle/>
            <a:p>
              <a:r>
                <a:rPr lang="en-NZ" sz="2800" b="1" dirty="0">
                  <a:solidFill>
                    <a:srgbClr val="FF0000"/>
                  </a:solidFill>
                  <a:latin typeface="Times New Roman" panose="02020603050405020304" pitchFamily="18" charset="0"/>
                  <a:cs typeface="Times New Roman" panose="02020603050405020304" pitchFamily="18" charset="0"/>
                </a:rPr>
                <a:t>µ</a:t>
              </a:r>
              <a:endParaRPr lang="en-GB" sz="2800" b="1" dirty="0">
                <a:solidFill>
                  <a:srgbClr val="FF0000"/>
                </a:solidFill>
                <a:latin typeface="Times New Roman" panose="02020603050405020304" pitchFamily="18" charset="0"/>
                <a:cs typeface="Times New Roman" panose="02020603050405020304" pitchFamily="18" charset="0"/>
              </a:endParaRPr>
            </a:p>
          </p:txBody>
        </p:sp>
        <p:cxnSp>
          <p:nvCxnSpPr>
            <p:cNvPr id="25" name="Straight Connector 24"/>
            <p:cNvCxnSpPr/>
            <p:nvPr/>
          </p:nvCxnSpPr>
          <p:spPr>
            <a:xfrm>
              <a:off x="7990991" y="4313874"/>
              <a:ext cx="0" cy="220836"/>
            </a:xfrm>
            <a:prstGeom prst="line">
              <a:avLst/>
            </a:prstGeom>
            <a:ln w="19050">
              <a:solidFill>
                <a:srgbClr val="2205F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7745571" y="4428186"/>
                  <a:ext cx="49084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NZ" sz="2800" b="1" i="1" smtClean="0">
                                <a:solidFill>
                                  <a:srgbClr val="2205FB"/>
                                </a:solidFill>
                                <a:latin typeface="Cambria Math" panose="02040503050406030204" pitchFamily="18" charset="0"/>
                              </a:rPr>
                            </m:ctrlPr>
                          </m:accPr>
                          <m:e>
                            <m:r>
                              <a:rPr lang="en-NZ" sz="2800" b="1" i="1" smtClean="0">
                                <a:solidFill>
                                  <a:srgbClr val="2205FB"/>
                                </a:solidFill>
                                <a:latin typeface="Cambria Math"/>
                              </a:rPr>
                              <m:t>𝒙</m:t>
                            </m:r>
                          </m:e>
                        </m:acc>
                      </m:oMath>
                    </m:oMathPara>
                  </a14:m>
                  <a:endParaRPr lang="en-GB" sz="2800" b="1" dirty="0">
                    <a:latin typeface="Times New Roman" panose="02020603050405020304" pitchFamily="18" charset="0"/>
                    <a:cs typeface="Times New Roman" panose="02020603050405020304" pitchFamily="18"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7745571" y="4428186"/>
                  <a:ext cx="490840" cy="523220"/>
                </a:xfrm>
                <a:prstGeom prst="rect">
                  <a:avLst/>
                </a:prstGeom>
                <a:blipFill rotWithShape="1">
                  <a:blip r:embed="rId5"/>
                  <a:stretch>
                    <a:fillRect/>
                  </a:stretch>
                </a:blipFill>
              </p:spPr>
              <p:txBody>
                <a:bodyPr/>
                <a:lstStyle/>
                <a:p>
                  <a:r>
                    <a:rPr lang="en-GB">
                      <a:noFill/>
                    </a:rPr>
                    <a:t> </a:t>
                  </a:r>
                </a:p>
              </p:txBody>
            </p:sp>
          </mc:Fallback>
        </mc:AlternateContent>
        <p:cxnSp>
          <p:nvCxnSpPr>
            <p:cNvPr id="27" name="Straight Connector 26"/>
            <p:cNvCxnSpPr/>
            <p:nvPr/>
          </p:nvCxnSpPr>
          <p:spPr>
            <a:xfrm>
              <a:off x="8156174" y="6204635"/>
              <a:ext cx="0" cy="224740"/>
            </a:xfrm>
            <a:prstGeom prst="line">
              <a:avLst/>
            </a:prstGeom>
            <a:ln w="19050">
              <a:solidFill>
                <a:srgbClr val="9900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7816572" y="6231197"/>
                  <a:ext cx="6586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solidFill>
                                  <a:srgbClr val="9900CC"/>
                                </a:solidFill>
                                <a:latin typeface="Cambria Math" panose="02040503050406030204" pitchFamily="18" charset="0"/>
                              </a:rPr>
                            </m:ctrlPr>
                          </m:sSubPr>
                          <m:e>
                            <m:r>
                              <a:rPr lang="en-GB" sz="2800" i="1" smtClean="0">
                                <a:solidFill>
                                  <a:srgbClr val="9900CC"/>
                                </a:solidFill>
                                <a:latin typeface="Cambria Math"/>
                                <a:ea typeface="Cambria Math"/>
                              </a:rPr>
                              <m:t>𝜇</m:t>
                            </m:r>
                          </m:e>
                          <m:sub>
                            <m:acc>
                              <m:accPr>
                                <m:chr m:val="̅"/>
                                <m:ctrlPr>
                                  <a:rPr lang="en-GB" sz="2800" i="1" smtClean="0">
                                    <a:solidFill>
                                      <a:srgbClr val="9900CC"/>
                                    </a:solidFill>
                                    <a:latin typeface="Cambria Math" panose="02040503050406030204" pitchFamily="18" charset="0"/>
                                  </a:rPr>
                                </m:ctrlPr>
                              </m:accPr>
                              <m:e>
                                <m:r>
                                  <a:rPr lang="en-NZ" sz="2800" b="0" i="1" smtClean="0">
                                    <a:solidFill>
                                      <a:srgbClr val="9900CC"/>
                                    </a:solidFill>
                                    <a:latin typeface="Cambria Math"/>
                                  </a:rPr>
                                  <m:t>𝑥</m:t>
                                </m:r>
                              </m:e>
                            </m:acc>
                          </m:sub>
                        </m:sSub>
                      </m:oMath>
                    </m:oMathPara>
                  </a14:m>
                  <a:endParaRPr lang="en-GB" sz="2800" dirty="0">
                    <a:solidFill>
                      <a:srgbClr val="9900CC"/>
                    </a:solidFill>
                    <a:latin typeface="Times New Roman" panose="02020603050405020304" pitchFamily="18" charset="0"/>
                    <a:cs typeface="Times New Roman" panose="02020603050405020304" pitchFamily="18"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7816572" y="6231197"/>
                  <a:ext cx="658642" cy="523220"/>
                </a:xfrm>
                <a:prstGeom prst="rect">
                  <a:avLst/>
                </a:prstGeom>
                <a:blipFill rotWithShape="1">
                  <a:blip r:embed="rId6"/>
                  <a:stretch>
                    <a:fillRect/>
                  </a:stretch>
                </a:blipFill>
              </p:spPr>
              <p:txBody>
                <a:bodyPr/>
                <a:lstStyle/>
                <a:p>
                  <a:r>
                    <a:rPr lang="en-GB">
                      <a:noFill/>
                    </a:rPr>
                    <a:t> </a:t>
                  </a:r>
                </a:p>
              </p:txBody>
            </p:sp>
          </mc:Fallback>
        </mc:AlternateContent>
      </p:grpSp>
      <p:sp>
        <p:nvSpPr>
          <p:cNvPr id="17" name="Rectangle 16"/>
          <p:cNvSpPr/>
          <p:nvPr/>
        </p:nvSpPr>
        <p:spPr>
          <a:xfrm>
            <a:off x="155330" y="1596267"/>
            <a:ext cx="3756269" cy="2458868"/>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from the population. Calculate sample mean test mark for each sample.</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Compare the distributions. </a:t>
            </a:r>
          </a:p>
        </p:txBody>
      </p:sp>
      <p:sp>
        <p:nvSpPr>
          <p:cNvPr id="18" name="Rectangle 17"/>
          <p:cNvSpPr/>
          <p:nvPr/>
        </p:nvSpPr>
        <p:spPr>
          <a:xfrm>
            <a:off x="155331" y="4119357"/>
            <a:ext cx="3683000" cy="1723539"/>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lIns="91429" tIns="45715" rIns="91429" bIns="45715">
            <a:spAutoFit/>
          </a:bodyPr>
          <a:lstStyle/>
          <a:p>
            <a:pPr marL="12699">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Does the Sampling Distribution appear to be normal?</a:t>
            </a:r>
          </a:p>
          <a:p>
            <a:pPr marL="12699">
              <a:spcBef>
                <a:spcPts val="600"/>
              </a:spcBef>
              <a:spcAft>
                <a:spcPts val="600"/>
              </a:spcAft>
              <a:buClr>
                <a:srgbClr val="0032CC"/>
              </a:buClr>
              <a:tabLst>
                <a:tab pos="142222" algn="l"/>
              </a:tabLst>
              <a:defRPr/>
            </a:pPr>
            <a:endParaRPr lang="en-NZ" sz="2400" b="1" spc="-5" dirty="0">
              <a:solidFill>
                <a:srgbClr val="000000"/>
              </a:solidFill>
              <a:latin typeface="Times New Roman" panose="02020603050405020304" pitchFamily="18" charset="0"/>
              <a:cs typeface="Times New Roman" panose="02020603050405020304" pitchFamily="18" charset="0"/>
            </a:endParaRPr>
          </a:p>
        </p:txBody>
      </p:sp>
      <p:pic>
        <p:nvPicPr>
          <p:cNvPr id="15" name="Picture 1" descr="C:\Users\dleader\AppData\Local\Microsoft\Windows\Temporary Internet Files\Content.IE5\DK3BMDA1\question-mark-in-blue-round-button-6154-large[1].png">
            <a:extLst>
              <a:ext uri="{FF2B5EF4-FFF2-40B4-BE49-F238E27FC236}">
                <a16:creationId xmlns:a16="http://schemas.microsoft.com/office/drawing/2014/main" id="{48B589C6-3499-4E2E-A248-39A299509A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44997" y="5874502"/>
            <a:ext cx="860945" cy="86094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AEF07AE4-6683-452B-A60B-DFF50EA18D15}"/>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C5C0675B-3802-4E02-A4B2-E5AE08C938B1}"/>
              </a:ext>
            </a:extLst>
          </p:cNvPr>
          <p:cNvSpPr>
            <a:spLocks noGrp="1"/>
          </p:cNvSpPr>
          <p:nvPr>
            <p:ph type="dt" sz="half" idx="12"/>
          </p:nvPr>
        </p:nvSpPr>
        <p:spPr/>
        <p:txBody>
          <a:bodyPr/>
          <a:lstStyle/>
          <a:p>
            <a:fld id="{DC5888D8-6DDA-4D51-B0E9-172E186EAA75}" type="datetime5">
              <a:rPr lang="en-NZ" altLang="en-US" smtClean="0"/>
              <a:t>16-Jun-23</a:t>
            </a:fld>
            <a:endParaRPr lang="en-US" altLang="en-US"/>
          </a:p>
        </p:txBody>
      </p:sp>
      <p:sp>
        <p:nvSpPr>
          <p:cNvPr id="6" name="Slide Number Placeholder 5">
            <a:extLst>
              <a:ext uri="{FF2B5EF4-FFF2-40B4-BE49-F238E27FC236}">
                <a16:creationId xmlns:a16="http://schemas.microsoft.com/office/drawing/2014/main" id="{B6D71B48-7B2C-489E-BD31-E9742CA3F97B}"/>
              </a:ext>
            </a:extLst>
          </p:cNvPr>
          <p:cNvSpPr>
            <a:spLocks noGrp="1"/>
          </p:cNvSpPr>
          <p:nvPr>
            <p:ph type="sldNum" sz="quarter" idx="11"/>
          </p:nvPr>
        </p:nvSpPr>
        <p:spPr/>
        <p:txBody>
          <a:bodyPr/>
          <a:lstStyle/>
          <a:p>
            <a:fld id="{E6D38F6D-B68C-43EA-8D93-D9BC679B8240}" type="slidenum">
              <a:rPr lang="en-US" altLang="en-US" smtClean="0"/>
              <a:pPr/>
              <a:t>19</a:t>
            </a:fld>
            <a:endParaRPr lang="en-US" altLang="en-US"/>
          </a:p>
        </p:txBody>
      </p:sp>
    </p:spTree>
    <p:extLst>
      <p:ext uri="{BB962C8B-B14F-4D97-AF65-F5344CB8AC3E}">
        <p14:creationId xmlns:p14="http://schemas.microsoft.com/office/powerpoint/2010/main" val="1097142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28" name="Picture 16" descr="http://www.mnn.com/sites/default/files/crowd_0.jpg"/>
          <p:cNvPicPr>
            <a:picLocks noChangeAspect="1" noChangeArrowheads="1"/>
          </p:cNvPicPr>
          <p:nvPr/>
        </p:nvPicPr>
        <p:blipFill>
          <a:blip r:embed="rId3" cstate="print"/>
          <a:srcRect/>
          <a:stretch>
            <a:fillRect/>
          </a:stretch>
        </p:blipFill>
        <p:spPr bwMode="auto">
          <a:xfrm>
            <a:off x="-756592" y="0"/>
            <a:ext cx="12115800" cy="6858000"/>
          </a:xfrm>
          <a:prstGeom prst="rect">
            <a:avLst/>
          </a:prstGeom>
          <a:noFill/>
        </p:spPr>
      </p:pic>
      <p:sp>
        <p:nvSpPr>
          <p:cNvPr id="4" name="TextBox 3"/>
          <p:cNvSpPr txBox="1"/>
          <p:nvPr/>
        </p:nvSpPr>
        <p:spPr>
          <a:xfrm>
            <a:off x="172100" y="2879544"/>
            <a:ext cx="10382687" cy="954097"/>
          </a:xfrm>
          <a:prstGeom prst="rect">
            <a:avLst/>
          </a:prstGeom>
          <a:solidFill>
            <a:srgbClr val="FFFF97"/>
          </a:solidFill>
        </p:spPr>
        <p:style>
          <a:lnRef idx="1">
            <a:schemeClr val="accent1"/>
          </a:lnRef>
          <a:fillRef idx="2">
            <a:schemeClr val="accent1"/>
          </a:fillRef>
          <a:effectRef idx="1">
            <a:schemeClr val="accent1"/>
          </a:effectRef>
          <a:fontRef idx="minor">
            <a:schemeClr val="dk1"/>
          </a:fontRef>
        </p:style>
        <p:txBody>
          <a:bodyPr wrap="square" lIns="91431" tIns="45715" rIns="91431" bIns="45715" rtlCol="0">
            <a:spAutoFit/>
          </a:bodyPr>
          <a:lstStyle/>
          <a:p>
            <a:pPr algn="just"/>
            <a:r>
              <a:rPr lang="en-NZ" sz="2800" dirty="0">
                <a:latin typeface="Times New Roman" panose="02020603050405020304" pitchFamily="18" charset="0"/>
                <a:cs typeface="Times New Roman" panose="02020603050405020304" pitchFamily="18" charset="0"/>
              </a:rPr>
              <a:t>A statistician cannot see the detail of the whole population. They use information from a sample to find out about the population.</a:t>
            </a:r>
          </a:p>
        </p:txBody>
      </p:sp>
      <p:sp>
        <p:nvSpPr>
          <p:cNvPr id="5" name="Footer Placeholder 4">
            <a:extLst>
              <a:ext uri="{FF2B5EF4-FFF2-40B4-BE49-F238E27FC236}">
                <a16:creationId xmlns:a16="http://schemas.microsoft.com/office/drawing/2014/main" id="{B7D28F6B-88FD-4564-B02A-068A2C9F2A27}"/>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B88C21EF-6A78-4670-B63B-4E2F463FB94B}"/>
              </a:ext>
            </a:extLst>
          </p:cNvPr>
          <p:cNvSpPr>
            <a:spLocks noGrp="1"/>
          </p:cNvSpPr>
          <p:nvPr>
            <p:ph type="dt" sz="half" idx="12"/>
          </p:nvPr>
        </p:nvSpPr>
        <p:spPr/>
        <p:txBody>
          <a:bodyPr/>
          <a:lstStyle/>
          <a:p>
            <a:fld id="{6D40D7E2-1539-4572-8101-841630345CBE}"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4E13A790-240B-43FB-AC98-1F7E9B35C11C}"/>
              </a:ext>
            </a:extLst>
          </p:cNvPr>
          <p:cNvSpPr>
            <a:spLocks noGrp="1"/>
          </p:cNvSpPr>
          <p:nvPr>
            <p:ph type="sldNum" sz="quarter" idx="11"/>
          </p:nvPr>
        </p:nvSpPr>
        <p:spPr/>
        <p:txBody>
          <a:bodyPr/>
          <a:lstStyle/>
          <a:p>
            <a:fld id="{E6D38F6D-B68C-43EA-8D93-D9BC679B8240}" type="slidenum">
              <a:rPr lang="en-US" altLang="en-US" smtClean="0"/>
              <a:pPr/>
              <a:t>2</a:t>
            </a:fld>
            <a:endParaRPr lang="en-US" altLang="en-US"/>
          </a:p>
        </p:txBody>
      </p:sp>
    </p:spTree>
    <p:extLst>
      <p:ext uri="{BB962C8B-B14F-4D97-AF65-F5344CB8AC3E}">
        <p14:creationId xmlns:p14="http://schemas.microsoft.com/office/powerpoint/2010/main" val="1370542042"/>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29029" y="188913"/>
            <a:ext cx="7489371" cy="1447800"/>
          </a:xfrm>
          <a:noFill/>
          <a:ln w="9525">
            <a:noFill/>
            <a:miter lim="800000"/>
            <a:headEnd/>
            <a:tailEnd/>
          </a:ln>
        </p:spPr>
        <p:txBody>
          <a:bodyPr vert="horz" wrap="square" lIns="91440" tIns="45720" rIns="91440" bIns="45720" numCol="1" anchor="ctr" anchorCtr="0" compatLnSpc="1">
            <a:prstTxWarp prst="textNoShape">
              <a:avLst/>
            </a:prstTxWarp>
            <a:normAutofit/>
          </a:bodyPr>
          <a:lstStyle/>
          <a:p>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a:t>
            </a:r>
            <a:r>
              <a:rPr lang="en-NZ" altLang="en-US" dirty="0">
                <a:latin typeface="Times New Roman" panose="02020603050405020304" pitchFamily="18" charset="0"/>
                <a:ea typeface="ＭＳ Ｐゴシック" pitchFamily="34" charset="-128"/>
                <a:cs typeface="Times New Roman" panose="02020603050405020304" pitchFamily="18" charset="0"/>
              </a:rPr>
              <a:t> </a:t>
            </a:r>
            <a:r>
              <a:rPr lang="en-NZ"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Sampling Distributions for test marks</a:t>
            </a:r>
          </a:p>
        </p:txBody>
      </p:sp>
      <p:sp>
        <p:nvSpPr>
          <p:cNvPr id="23555"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latin typeface="Times New Roman" panose="02020603050405020304" pitchFamily="18" charset="0"/>
              <a:cs typeface="Times New Roman" panose="02020603050405020304" pitchFamily="18" charset="0"/>
            </a:endParaRPr>
          </a:p>
        </p:txBody>
      </p:sp>
      <p:sp>
        <p:nvSpPr>
          <p:cNvPr id="20" name="Rectangle 19"/>
          <p:cNvSpPr/>
          <p:nvPr/>
        </p:nvSpPr>
        <p:spPr>
          <a:xfrm>
            <a:off x="1" y="1671989"/>
            <a:ext cx="3495674" cy="3204970"/>
          </a:xfrm>
          <a:prstGeom prst="rect">
            <a:avLst/>
          </a:prstGeom>
        </p:spPr>
        <p:txBody>
          <a:bodyPr wrap="square" lIns="91429" tIns="45715" rIns="91429" bIns="45715">
            <a:spAutoFit/>
          </a:bodyPr>
          <a:lstStyle>
            <a:lvl1pPr marL="141288" indent="-128588">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Take 1000 random samples of sizes </a:t>
            </a:r>
            <a:r>
              <a:rPr lang="en-NZ" altLang="en-US" sz="2400" i="1" dirty="0">
                <a:latin typeface="Times New Roman" panose="02020603050405020304" pitchFamily="18" charset="0"/>
                <a:cs typeface="Times New Roman" panose="02020603050405020304" pitchFamily="18" charset="0"/>
              </a:rPr>
              <a:t>n</a:t>
            </a:r>
            <a:r>
              <a:rPr lang="en-NZ" altLang="en-US" sz="2400" dirty="0">
                <a:latin typeface="Times New Roman" panose="02020603050405020304" pitchFamily="18" charset="0"/>
                <a:cs typeface="Times New Roman" panose="02020603050405020304" pitchFamily="18" charset="0"/>
              </a:rPr>
              <a:t> = 10, 50 and 100 from the population. Calculate sample mean test mark for each sample.</a:t>
            </a:r>
          </a:p>
          <a:p>
            <a:pPr>
              <a:lnSpc>
                <a:spcPct val="101000"/>
              </a:lnSpc>
              <a:spcBef>
                <a:spcPts val="1038"/>
              </a:spcBef>
              <a:buClr>
                <a:srgbClr val="0032CC"/>
              </a:buClr>
              <a:buFont typeface="Arial" charset="0"/>
              <a:buChar char="•"/>
            </a:pPr>
            <a:r>
              <a:rPr lang="en-NZ" altLang="en-US" sz="2400" dirty="0">
                <a:latin typeface="Times New Roman" panose="02020603050405020304" pitchFamily="18" charset="0"/>
                <a:cs typeface="Times New Roman" panose="02020603050405020304" pitchFamily="18" charset="0"/>
              </a:rPr>
              <a:t>Compare the Sampling distributions. </a:t>
            </a:r>
          </a:p>
        </p:txBody>
      </p:sp>
      <p:sp>
        <p:nvSpPr>
          <p:cNvPr id="21" name="Rectangle 20"/>
          <p:cNvSpPr/>
          <p:nvPr/>
        </p:nvSpPr>
        <p:spPr>
          <a:xfrm>
            <a:off x="29029" y="4765129"/>
            <a:ext cx="3683000" cy="1200318"/>
          </a:xfrm>
          <a:prstGeom prst="rect">
            <a:avLst/>
          </a:prstGeom>
          <a:solidFill>
            <a:srgbClr val="FFFFCC"/>
          </a:solidFill>
          <a:ln>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lIns="91429" tIns="45715" rIns="91429" bIns="45715">
            <a:spAutoFit/>
          </a:bodyPr>
          <a:lstStyle/>
          <a:p>
            <a:pPr marL="12699">
              <a:spcBef>
                <a:spcPts val="600"/>
              </a:spcBef>
              <a:spcAft>
                <a:spcPts val="600"/>
              </a:spcAft>
              <a:buClr>
                <a:srgbClr val="0032CC"/>
              </a:buClr>
              <a:tabLst>
                <a:tab pos="142222" algn="l"/>
              </a:tabLst>
              <a:defRPr/>
            </a:pPr>
            <a:r>
              <a:rPr lang="en-NZ" sz="2400" b="1" spc="-5" dirty="0">
                <a:solidFill>
                  <a:srgbClr val="000000"/>
                </a:solidFill>
                <a:latin typeface="Times New Roman" panose="02020603050405020304" pitchFamily="18" charset="0"/>
                <a:cs typeface="Times New Roman" panose="02020603050405020304" pitchFamily="18" charset="0"/>
              </a:rPr>
              <a:t>Q: What happens to the sampling distribution as the sample size increases?</a:t>
            </a:r>
          </a:p>
        </p:txBody>
      </p:sp>
      <p:pic>
        <p:nvPicPr>
          <p:cNvPr id="8" name="Picture 3" descr="C:\Users\dleader\AppData\Local\Microsoft\Windows\Temporary Internet Files\Content.IE5\DK3BMDA1\TEST RETAK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7052" y="160338"/>
            <a:ext cx="1125353" cy="1305605"/>
          </a:xfrm>
          <a:prstGeom prst="rect">
            <a:avLst/>
          </a:prstGeom>
          <a:noFill/>
          <a:extLst>
            <a:ext uri="{909E8E84-426E-40DD-AFC4-6F175D3DCCD1}">
              <a14:hiddenFill xmlns:a14="http://schemas.microsoft.com/office/drawing/2010/main">
                <a:solidFill>
                  <a:srgbClr val="FFFFFF"/>
                </a:solidFill>
              </a14:hiddenFill>
            </a:ext>
          </a:extLst>
        </p:spPr>
      </p:pic>
      <p:pic>
        <p:nvPicPr>
          <p:cNvPr id="1075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0593" y="1465943"/>
            <a:ext cx="5313405" cy="5392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 descr="C:\Users\dleader\AppData\Local\Microsoft\Windows\Temporary Internet Files\Content.IE5\DK3BMDA1\question-mark-in-blue-round-button-6154-large[1].png">
            <a:extLst>
              <a:ext uri="{FF2B5EF4-FFF2-40B4-BE49-F238E27FC236}">
                <a16:creationId xmlns:a16="http://schemas.microsoft.com/office/drawing/2014/main" id="{91BD6171-796E-42FB-8B37-BFA4A82EF03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4997" y="5874502"/>
            <a:ext cx="860945" cy="86094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A11B2C8-7403-4DC6-A0B3-8E26D16923BA}"/>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61C45BCB-89CC-4C70-AF01-A9EDC93771DE}"/>
              </a:ext>
            </a:extLst>
          </p:cNvPr>
          <p:cNvSpPr>
            <a:spLocks noGrp="1"/>
          </p:cNvSpPr>
          <p:nvPr>
            <p:ph type="dt" sz="half" idx="12"/>
          </p:nvPr>
        </p:nvSpPr>
        <p:spPr/>
        <p:txBody>
          <a:bodyPr/>
          <a:lstStyle/>
          <a:p>
            <a:fld id="{D9B747E1-ABFC-4BB5-BE89-1770AE4BAAC0}" type="datetime5">
              <a:rPr lang="en-NZ" altLang="en-US" smtClean="0"/>
              <a:t>16-Jun-23</a:t>
            </a:fld>
            <a:endParaRPr lang="en-US" altLang="en-US"/>
          </a:p>
        </p:txBody>
      </p:sp>
      <p:sp>
        <p:nvSpPr>
          <p:cNvPr id="6" name="Slide Number Placeholder 5">
            <a:extLst>
              <a:ext uri="{FF2B5EF4-FFF2-40B4-BE49-F238E27FC236}">
                <a16:creationId xmlns:a16="http://schemas.microsoft.com/office/drawing/2014/main" id="{3ADB76E3-E47B-486B-807F-E3B252175C94}"/>
              </a:ext>
            </a:extLst>
          </p:cNvPr>
          <p:cNvSpPr>
            <a:spLocks noGrp="1"/>
          </p:cNvSpPr>
          <p:nvPr>
            <p:ph type="sldNum" sz="quarter" idx="11"/>
          </p:nvPr>
        </p:nvSpPr>
        <p:spPr/>
        <p:txBody>
          <a:bodyPr/>
          <a:lstStyle/>
          <a:p>
            <a:fld id="{E6D38F6D-B68C-43EA-8D93-D9BC679B8240}" type="slidenum">
              <a:rPr lang="en-US" altLang="en-US" smtClean="0"/>
              <a:pPr/>
              <a:t>20</a:t>
            </a:fld>
            <a:endParaRPr lang="en-US" altLang="en-US"/>
          </a:p>
        </p:txBody>
      </p:sp>
    </p:spTree>
    <p:extLst>
      <p:ext uri="{BB962C8B-B14F-4D97-AF65-F5344CB8AC3E}">
        <p14:creationId xmlns:p14="http://schemas.microsoft.com/office/powerpoint/2010/main" val="128412029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a:xfrm>
            <a:off x="468313" y="333375"/>
            <a:ext cx="7793037" cy="7620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If the Population is not Normal</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p>
        </p:txBody>
      </p:sp>
      <p:sp>
        <p:nvSpPr>
          <p:cNvPr id="6150" name="Rectangle 3"/>
          <p:cNvSpPr>
            <a:spLocks noGrp="1" noChangeArrowheads="1"/>
          </p:cNvSpPr>
          <p:nvPr>
            <p:ph type="body" idx="1"/>
          </p:nvPr>
        </p:nvSpPr>
        <p:spPr>
          <a:xfrm>
            <a:off x="838200" y="1676400"/>
            <a:ext cx="8077200" cy="4532313"/>
          </a:xfrm>
        </p:spPr>
        <p:txBody>
          <a:bodyPr/>
          <a:lstStyle/>
          <a:p>
            <a:pPr>
              <a:lnSpc>
                <a:spcPct val="90000"/>
              </a:lnSpc>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We can apply the Central Limit Theorem</a:t>
            </a:r>
          </a:p>
          <a:p>
            <a:pPr lvl="1" algn="just">
              <a:lnSpc>
                <a:spcPct val="170000"/>
              </a:lnSpc>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Even if the population is not normal, sample means from the population will be approximately normal as long as the sample size is large enough</a:t>
            </a:r>
          </a:p>
          <a:p>
            <a:pPr lvl="1">
              <a:lnSpc>
                <a:spcPct val="90000"/>
              </a:lnSpc>
            </a:pPr>
            <a:endParaRPr 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a:p>
            <a:pPr lvl="1">
              <a:lnSpc>
                <a:spcPct val="120000"/>
              </a:lnSpc>
              <a:buFont typeface="Wingdings" pitchFamily="2" charset="2"/>
              <a:buNone/>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Properties of the sampling distribution </a:t>
            </a:r>
          </a:p>
          <a:p>
            <a:pPr lvl="1">
              <a:lnSpc>
                <a:spcPct val="120000"/>
              </a:lnSpc>
              <a:buFont typeface="Wingdings" pitchFamily="2" charset="2"/>
              <a:buNone/>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				        and</a:t>
            </a:r>
          </a:p>
        </p:txBody>
      </p:sp>
      <p:graphicFrame>
        <p:nvGraphicFramePr>
          <p:cNvPr id="6146" name="Object 2"/>
          <p:cNvGraphicFramePr>
            <a:graphicFrameLocks noChangeAspect="1"/>
          </p:cNvGraphicFramePr>
          <p:nvPr>
            <p:extLst>
              <p:ext uri="{D42A27DB-BD31-4B8C-83A1-F6EECF244321}">
                <p14:modId xmlns:p14="http://schemas.microsoft.com/office/powerpoint/2010/main" val="2349976871"/>
              </p:ext>
            </p:extLst>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3" imgW="114120" imgH="215640" progId="Equation.3">
                  <p:embed/>
                </p:oleObj>
              </mc:Choice>
              <mc:Fallback>
                <p:oleObj name="Equation" r:id="rId3" imgW="114120" imgH="215640" progId="Equation.3">
                  <p:embed/>
                  <p:pic>
                    <p:nvPicPr>
                      <p:cNvPr id="61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3"/>
          <p:cNvGraphicFramePr>
            <a:graphicFrameLocks noChangeAspect="1"/>
          </p:cNvGraphicFramePr>
          <p:nvPr>
            <p:extLst>
              <p:ext uri="{D42A27DB-BD31-4B8C-83A1-F6EECF244321}">
                <p14:modId xmlns:p14="http://schemas.microsoft.com/office/powerpoint/2010/main" val="1363403616"/>
              </p:ext>
            </p:extLst>
          </p:nvPr>
        </p:nvGraphicFramePr>
        <p:xfrm>
          <a:off x="2608263" y="5300663"/>
          <a:ext cx="1385887" cy="752475"/>
        </p:xfrm>
        <a:graphic>
          <a:graphicData uri="http://schemas.openxmlformats.org/presentationml/2006/ole">
            <mc:AlternateContent xmlns:mc="http://schemas.openxmlformats.org/markup-compatibility/2006">
              <mc:Choice xmlns:v="urn:schemas-microsoft-com:vml" Requires="v">
                <p:oleObj name="Equation" r:id="rId5" imgW="444240" imgH="241200" progId="Equation.3">
                  <p:embed/>
                </p:oleObj>
              </mc:Choice>
              <mc:Fallback>
                <p:oleObj name="Equation" r:id="rId5" imgW="444240" imgH="241200" progId="Equation.3">
                  <p:embed/>
                  <p:pic>
                    <p:nvPicPr>
                      <p:cNvPr id="6147" name="Object 3"/>
                      <p:cNvPicPr>
                        <a:picLocks noChangeAspect="1" noChangeArrowheads="1"/>
                      </p:cNvPicPr>
                      <p:nvPr/>
                    </p:nvPicPr>
                    <p:blipFill>
                      <a:blip r:embed="rId6"/>
                      <a:srcRect/>
                      <a:stretch>
                        <a:fillRect/>
                      </a:stretch>
                    </p:blipFill>
                    <p:spPr bwMode="auto">
                      <a:xfrm>
                        <a:off x="2608263" y="5300663"/>
                        <a:ext cx="1385887" cy="752475"/>
                      </a:xfrm>
                      <a:prstGeom prst="rect">
                        <a:avLst/>
                      </a:prstGeom>
                      <a:solidFill>
                        <a:srgbClr val="FDE0BD"/>
                      </a:solidFill>
                      <a:ln w="9525">
                        <a:solidFill>
                          <a:schemeClr val="tx1"/>
                        </a:solidFill>
                        <a:miter lim="800000"/>
                        <a:headEnd/>
                        <a:tailEnd/>
                      </a:ln>
                    </p:spPr>
                  </p:pic>
                </p:oleObj>
              </mc:Fallback>
            </mc:AlternateContent>
          </a:graphicData>
        </a:graphic>
      </p:graphicFrame>
      <p:graphicFrame>
        <p:nvGraphicFramePr>
          <p:cNvPr id="6148" name="Object 4"/>
          <p:cNvGraphicFramePr>
            <a:graphicFrameLocks noChangeAspect="1"/>
          </p:cNvGraphicFramePr>
          <p:nvPr>
            <p:extLst>
              <p:ext uri="{D42A27DB-BD31-4B8C-83A1-F6EECF244321}">
                <p14:modId xmlns:p14="http://schemas.microsoft.com/office/powerpoint/2010/main" val="2970918486"/>
              </p:ext>
            </p:extLst>
          </p:nvPr>
        </p:nvGraphicFramePr>
        <p:xfrm>
          <a:off x="5651500" y="5157788"/>
          <a:ext cx="1908175" cy="1339850"/>
        </p:xfrm>
        <a:graphic>
          <a:graphicData uri="http://schemas.openxmlformats.org/presentationml/2006/ole">
            <mc:AlternateContent xmlns:mc="http://schemas.openxmlformats.org/markup-compatibility/2006">
              <mc:Choice xmlns:v="urn:schemas-microsoft-com:vml" Requires="v">
                <p:oleObj name="Equation" r:id="rId7" imgW="596880" imgH="419040" progId="Equation.3">
                  <p:embed/>
                </p:oleObj>
              </mc:Choice>
              <mc:Fallback>
                <p:oleObj name="Equation" r:id="rId7" imgW="596880" imgH="419040" progId="Equation.3">
                  <p:embed/>
                  <p:pic>
                    <p:nvPicPr>
                      <p:cNvPr id="614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1500" y="5157788"/>
                        <a:ext cx="1908175" cy="1339850"/>
                      </a:xfrm>
                      <a:prstGeom prst="rect">
                        <a:avLst/>
                      </a:prstGeom>
                      <a:solidFill>
                        <a:srgbClr val="FDE0BD"/>
                      </a:solidFill>
                      <a:ln w="9525">
                        <a:solidFill>
                          <a:schemeClr val="tx1"/>
                        </a:solidFill>
                        <a:miter lim="800000"/>
                        <a:headEnd/>
                        <a:tailEnd/>
                      </a:ln>
                    </p:spPr>
                  </p:pic>
                </p:oleObj>
              </mc:Fallback>
            </mc:AlternateContent>
          </a:graphicData>
        </a:graphic>
      </p:graphicFrame>
      <p:sp>
        <p:nvSpPr>
          <p:cNvPr id="6151" name="Line 7"/>
          <p:cNvSpPr>
            <a:spLocks noChangeShapeType="1"/>
          </p:cNvSpPr>
          <p:nvPr/>
        </p:nvSpPr>
        <p:spPr bwMode="auto">
          <a:xfrm flipV="1">
            <a:off x="323850" y="4437063"/>
            <a:ext cx="8512175" cy="30162"/>
          </a:xfrm>
          <a:prstGeom prst="line">
            <a:avLst/>
          </a:prstGeom>
          <a:noFill/>
          <a:ln w="9525">
            <a:solidFill>
              <a:schemeClr val="tx1"/>
            </a:solidFill>
            <a:round/>
            <a:headEnd/>
            <a:tailEnd/>
          </a:ln>
        </p:spPr>
        <p:txBody>
          <a:bodyPr>
            <a:spAutoFit/>
          </a:bodyPr>
          <a:lstStyle/>
          <a:p>
            <a:endParaRPr lang="en-NZ">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875A6C7-1DD7-4B56-B751-D153755F49D8}"/>
              </a:ext>
            </a:extLst>
          </p:cNvPr>
          <p:cNvSpPr>
            <a:spLocks noGrp="1"/>
          </p:cNvSpPr>
          <p:nvPr>
            <p:ph type="ftr" sz="quarter" idx="10"/>
          </p:nvPr>
        </p:nvSpPr>
        <p:spPr/>
        <p:txBody>
          <a:bodyPr/>
          <a:lstStyle/>
          <a:p>
            <a:r>
              <a:rPr lang="en-US" altLang="en-US"/>
              <a:t>MC3020-2023</a:t>
            </a:r>
            <a:endParaRPr lang="en-US" altLang="en-US" dirty="0"/>
          </a:p>
        </p:txBody>
      </p:sp>
      <p:sp>
        <p:nvSpPr>
          <p:cNvPr id="5" name="Date Placeholder 4">
            <a:extLst>
              <a:ext uri="{FF2B5EF4-FFF2-40B4-BE49-F238E27FC236}">
                <a16:creationId xmlns:a16="http://schemas.microsoft.com/office/drawing/2014/main" id="{58961BDC-909B-4864-81F0-A3CA8AC2296A}"/>
              </a:ext>
            </a:extLst>
          </p:cNvPr>
          <p:cNvSpPr>
            <a:spLocks noGrp="1"/>
          </p:cNvSpPr>
          <p:nvPr>
            <p:ph type="dt" sz="half" idx="12"/>
          </p:nvPr>
        </p:nvSpPr>
        <p:spPr/>
        <p:txBody>
          <a:bodyPr/>
          <a:lstStyle/>
          <a:p>
            <a:fld id="{9715EEAC-1936-4185-A385-161C23D3845D}" type="datetime5">
              <a:rPr lang="en-NZ" altLang="en-US" smtClean="0"/>
              <a:t>16-Jun-23</a:t>
            </a:fld>
            <a:endParaRPr lang="en-US" altLang="en-US" dirty="0"/>
          </a:p>
        </p:txBody>
      </p:sp>
      <p:sp>
        <p:nvSpPr>
          <p:cNvPr id="6" name="Slide Number Placeholder 5">
            <a:extLst>
              <a:ext uri="{FF2B5EF4-FFF2-40B4-BE49-F238E27FC236}">
                <a16:creationId xmlns:a16="http://schemas.microsoft.com/office/drawing/2014/main" id="{8159C99C-AF9A-47F6-B02F-D88F9C9630A2}"/>
              </a:ext>
            </a:extLst>
          </p:cNvPr>
          <p:cNvSpPr>
            <a:spLocks noGrp="1"/>
          </p:cNvSpPr>
          <p:nvPr>
            <p:ph type="sldNum" sz="quarter" idx="11"/>
          </p:nvPr>
        </p:nvSpPr>
        <p:spPr/>
        <p:txBody>
          <a:bodyPr/>
          <a:lstStyle/>
          <a:p>
            <a:fld id="{E6D38F6D-B68C-43EA-8D93-D9BC679B8240}" type="slidenum">
              <a:rPr lang="en-US" altLang="en-US" smtClean="0"/>
              <a:pPr/>
              <a:t>21</a:t>
            </a:fld>
            <a:endParaRPr lang="en-US" altLang="en-US"/>
          </a:p>
        </p:txBody>
      </p:sp>
    </p:spTree>
    <p:extLst>
      <p:ext uri="{BB962C8B-B14F-4D97-AF65-F5344CB8AC3E}">
        <p14:creationId xmlns:p14="http://schemas.microsoft.com/office/powerpoint/2010/main" val="381667043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5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NZ"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mpling</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 (summary)</a:t>
            </a:r>
            <a:endPar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43818" y="1593007"/>
            <a:ext cx="7704138" cy="1812928"/>
          </a:xfrm>
        </p:spPr>
        <p:txBody>
          <a:bodyPr/>
          <a:lstStyle/>
          <a:p>
            <a:pPr marL="0" indent="0" algn="just">
              <a:lnSpc>
                <a:spcPct val="115000"/>
              </a:lnSpc>
              <a:buNone/>
              <a:defRPr/>
            </a:pPr>
            <a:r>
              <a:rPr lang="en-US" altLang="en-US" dirty="0">
                <a:latin typeface="Times New Roman" panose="02020603050405020304" pitchFamily="18" charset="0"/>
                <a:ea typeface="ＭＳ Ｐゴシック" pitchFamily="34" charset="-128"/>
                <a:cs typeface="Times New Roman" panose="02020603050405020304" pitchFamily="18" charset="0"/>
              </a:rPr>
              <a:t>A </a:t>
            </a:r>
            <a:r>
              <a:rPr lang="en-US" altLang="en-US" b="1" dirty="0">
                <a:solidFill>
                  <a:srgbClr val="9900CC"/>
                </a:solidFill>
                <a:latin typeface="Times New Roman" panose="02020603050405020304" pitchFamily="18" charset="0"/>
                <a:ea typeface="ＭＳ Ｐゴシック" pitchFamily="34" charset="-128"/>
                <a:cs typeface="Times New Roman" panose="02020603050405020304" pitchFamily="18" charset="0"/>
              </a:rPr>
              <a:t>sampling distribution</a:t>
            </a:r>
            <a:r>
              <a:rPr lang="en-US" altLang="en-US" b="1" dirty="0">
                <a:solidFill>
                  <a:srgbClr val="FF0000"/>
                </a:solidFill>
                <a:latin typeface="Times New Roman" panose="02020603050405020304" pitchFamily="18" charset="0"/>
                <a:ea typeface="ＭＳ Ｐゴシック" pitchFamily="34" charset="-128"/>
                <a:cs typeface="Times New Roman" panose="02020603050405020304" pitchFamily="18" charset="0"/>
              </a:rPr>
              <a:t> </a:t>
            </a:r>
            <a:r>
              <a:rPr lang="en-US" altLang="en-US" dirty="0">
                <a:latin typeface="Times New Roman" panose="02020603050405020304" pitchFamily="18" charset="0"/>
                <a:ea typeface="ＭＳ Ｐゴシック" pitchFamily="34" charset="-128"/>
                <a:cs typeface="Times New Roman" panose="02020603050405020304" pitchFamily="18" charset="0"/>
              </a:rPr>
              <a:t>is a distribution of all of the possible values of a statistic for a given size sample selected from a population</a:t>
            </a:r>
          </a:p>
        </p:txBody>
      </p:sp>
      <p:grpSp>
        <p:nvGrpSpPr>
          <p:cNvPr id="4" name="Group 3"/>
          <p:cNvGrpSpPr/>
          <p:nvPr/>
        </p:nvGrpSpPr>
        <p:grpSpPr>
          <a:xfrm>
            <a:off x="543817" y="3452450"/>
            <a:ext cx="8463235" cy="3266595"/>
            <a:chOff x="263242" y="1317678"/>
            <a:chExt cx="8750452" cy="3407467"/>
          </a:xfrm>
        </p:grpSpPr>
        <p:sp>
          <p:nvSpPr>
            <p:cNvPr id="5" name="Oval 5"/>
            <p:cNvSpPr>
              <a:spLocks noChangeArrowheads="1"/>
            </p:cNvSpPr>
            <p:nvPr/>
          </p:nvSpPr>
          <p:spPr bwMode="auto">
            <a:xfrm>
              <a:off x="263242" y="1700957"/>
              <a:ext cx="3094892" cy="1368425"/>
            </a:xfrm>
            <a:prstGeom prst="ellipse">
              <a:avLst/>
            </a:prstGeom>
            <a:solidFill>
              <a:schemeClr val="accent1">
                <a:lumMod val="40000"/>
                <a:lumOff val="60000"/>
              </a:schemeClr>
            </a:solidFill>
            <a:ln w="9525">
              <a:solidFill>
                <a:schemeClr val="tx1"/>
              </a:solidFill>
              <a:round/>
              <a:headEnd/>
              <a:tailEnd/>
            </a:ln>
          </p:spPr>
          <p:txBody>
            <a:bodyPr wrap="none" lIns="91429" tIns="45715" rIns="91429" bIns="45715"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a:spcBef>
                  <a:spcPct val="0"/>
                </a:spcBef>
                <a:buClrTx/>
                <a:buFontTx/>
                <a:buNone/>
              </a:pPr>
              <a:r>
                <a:rPr lang="en-NZ" altLang="en-US" sz="2000" dirty="0">
                  <a:latin typeface="Times New Roman" panose="02020603050405020304" pitchFamily="18" charset="0"/>
                  <a:cs typeface="Times New Roman" panose="02020603050405020304" pitchFamily="18" charset="0"/>
                </a:rPr>
                <a:t>Parameter </a:t>
              </a:r>
            </a:p>
            <a:p>
              <a:pPr algn="ctr">
                <a:spcBef>
                  <a:spcPct val="0"/>
                </a:spcBef>
                <a:buClrTx/>
                <a:buFontTx/>
                <a:buNone/>
              </a:pPr>
              <a:r>
                <a:rPr lang="en-NZ" altLang="en-US" sz="2000" dirty="0">
                  <a:latin typeface="Times New Roman" panose="02020603050405020304" pitchFamily="18" charset="0"/>
                  <a:cs typeface="Times New Roman" panose="02020603050405020304" pitchFamily="18" charset="0"/>
                </a:rPr>
                <a:t>(e.g. </a:t>
              </a:r>
              <a:r>
                <a:rPr lang="el-GR" altLang="en-US" sz="2000" dirty="0">
                  <a:latin typeface="Times New Roman" panose="02020603050405020304" pitchFamily="18" charset="0"/>
                  <a:cs typeface="Times New Roman" panose="02020603050405020304" pitchFamily="18" charset="0"/>
                </a:rPr>
                <a:t>μ</a:t>
              </a:r>
              <a:r>
                <a:rPr lang="en-NZ" altLang="en-US" sz="2000" dirty="0">
                  <a:latin typeface="Times New Roman" panose="02020603050405020304" pitchFamily="18" charset="0"/>
                  <a:cs typeface="Times New Roman" panose="02020603050405020304" pitchFamily="18" charset="0"/>
                </a:rPr>
                <a:t>)</a:t>
              </a:r>
              <a:endParaRPr lang="el-GR" altLang="en-US" sz="2000" dirty="0">
                <a:latin typeface="Times New Roman" panose="02020603050405020304" pitchFamily="18" charset="0"/>
                <a:cs typeface="Times New Roman" panose="02020603050405020304" pitchFamily="18" charset="0"/>
              </a:endParaRPr>
            </a:p>
          </p:txBody>
        </p:sp>
        <p:sp>
          <p:nvSpPr>
            <p:cNvPr id="6" name="Text Box 17"/>
            <p:cNvSpPr txBox="1">
              <a:spLocks noChangeArrowheads="1"/>
            </p:cNvSpPr>
            <p:nvPr/>
          </p:nvSpPr>
          <p:spPr bwMode="auto">
            <a:xfrm>
              <a:off x="550459" y="1317678"/>
              <a:ext cx="2159977" cy="48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400" dirty="0">
                  <a:latin typeface="Times New Roman" panose="02020603050405020304" pitchFamily="18" charset="0"/>
                  <a:cs typeface="Times New Roman" panose="02020603050405020304" pitchFamily="18" charset="0"/>
                </a:rPr>
                <a:t>Population</a:t>
              </a:r>
              <a:endParaRPr lang="en-GB" altLang="en-US" sz="2400" dirty="0">
                <a:latin typeface="Times New Roman" panose="02020603050405020304" pitchFamily="18" charset="0"/>
                <a:cs typeface="Times New Roman" panose="02020603050405020304" pitchFamily="18" charset="0"/>
              </a:endParaRPr>
            </a:p>
          </p:txBody>
        </p:sp>
        <p:grpSp>
          <p:nvGrpSpPr>
            <p:cNvPr id="7" name="Group 48"/>
            <p:cNvGrpSpPr>
              <a:grpSpLocks/>
            </p:cNvGrpSpPr>
            <p:nvPr/>
          </p:nvGrpSpPr>
          <p:grpSpPr bwMode="auto">
            <a:xfrm>
              <a:off x="3145664" y="1318369"/>
              <a:ext cx="2856441" cy="1825624"/>
              <a:chOff x="2111" y="1148"/>
              <a:chExt cx="1799" cy="1150"/>
            </a:xfrm>
          </p:grpSpPr>
          <p:grpSp>
            <p:nvGrpSpPr>
              <p:cNvPr id="46" name="Group 44"/>
              <p:cNvGrpSpPr>
                <a:grpSpLocks/>
              </p:cNvGrpSpPr>
              <p:nvPr/>
            </p:nvGrpSpPr>
            <p:grpSpPr bwMode="auto">
              <a:xfrm>
                <a:off x="2111" y="1255"/>
                <a:ext cx="1631" cy="1043"/>
                <a:chOff x="2111" y="1255"/>
                <a:chExt cx="1631" cy="1043"/>
              </a:xfrm>
            </p:grpSpPr>
            <p:sp>
              <p:nvSpPr>
                <p:cNvPr id="49" name="Oval 6"/>
                <p:cNvSpPr>
                  <a:spLocks noChangeArrowheads="1"/>
                </p:cNvSpPr>
                <p:nvPr/>
              </p:nvSpPr>
              <p:spPr bwMode="auto">
                <a:xfrm>
                  <a:off x="3152" y="1570"/>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a:latin typeface="Times New Roman" panose="02020603050405020304" pitchFamily="18" charset="0"/>
                    <a:cs typeface="Times New Roman" panose="02020603050405020304" pitchFamily="18" charset="0"/>
                  </a:endParaRPr>
                </a:p>
              </p:txBody>
            </p:sp>
            <p:sp>
              <p:nvSpPr>
                <p:cNvPr id="50" name="Arc 13"/>
                <p:cNvSpPr>
                  <a:spLocks/>
                </p:cNvSpPr>
                <p:nvPr/>
              </p:nvSpPr>
              <p:spPr bwMode="auto">
                <a:xfrm rot="-2783831">
                  <a:off x="2042" y="1324"/>
                  <a:ext cx="1043" cy="906"/>
                </a:xfrm>
                <a:custGeom>
                  <a:avLst/>
                  <a:gdLst>
                    <a:gd name="T0" fmla="*/ 0 w 21600"/>
                    <a:gd name="T1" fmla="*/ 0 h 21571"/>
                    <a:gd name="T2" fmla="*/ 0 w 21600"/>
                    <a:gd name="T3" fmla="*/ 0 h 21571"/>
                    <a:gd name="T4" fmla="*/ 0 w 21600"/>
                    <a:gd name="T5" fmla="*/ 0 h 21571"/>
                    <a:gd name="T6" fmla="*/ 0 60000 65536"/>
                    <a:gd name="T7" fmla="*/ 0 60000 65536"/>
                    <a:gd name="T8" fmla="*/ 0 60000 65536"/>
                    <a:gd name="T9" fmla="*/ 0 w 21600"/>
                    <a:gd name="T10" fmla="*/ 0 h 21571"/>
                    <a:gd name="T11" fmla="*/ 21600 w 21600"/>
                    <a:gd name="T12" fmla="*/ 21571 h 21571"/>
                  </a:gdLst>
                  <a:ahLst/>
                  <a:cxnLst>
                    <a:cxn ang="T6">
                      <a:pos x="T0" y="T1"/>
                    </a:cxn>
                    <a:cxn ang="T7">
                      <a:pos x="T2" y="T3"/>
                    </a:cxn>
                    <a:cxn ang="T8">
                      <a:pos x="T4" y="T5"/>
                    </a:cxn>
                  </a:cxnLst>
                  <a:rect l="T9" t="T10" r="T11" b="T12"/>
                  <a:pathLst>
                    <a:path w="21600" h="21571" fill="none" extrusionOk="0">
                      <a:moveTo>
                        <a:pt x="1118" y="-1"/>
                      </a:moveTo>
                      <a:cubicBezTo>
                        <a:pt x="12597" y="594"/>
                        <a:pt x="21600" y="10076"/>
                        <a:pt x="21600" y="21571"/>
                      </a:cubicBezTo>
                    </a:path>
                    <a:path w="21600" h="21571" stroke="0" extrusionOk="0">
                      <a:moveTo>
                        <a:pt x="1118" y="-1"/>
                      </a:moveTo>
                      <a:cubicBezTo>
                        <a:pt x="12597" y="594"/>
                        <a:pt x="21600" y="10076"/>
                        <a:pt x="21600" y="21571"/>
                      </a:cubicBezTo>
                      <a:lnTo>
                        <a:pt x="0" y="21571"/>
                      </a:lnTo>
                      <a:lnTo>
                        <a:pt x="1118" y="-1"/>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Times New Roman" panose="02020603050405020304" pitchFamily="18" charset="0"/>
                    <a:cs typeface="Times New Roman" panose="02020603050405020304" pitchFamily="18" charset="0"/>
                  </a:endParaRPr>
                </a:p>
              </p:txBody>
            </p:sp>
          </p:grpSp>
          <p:sp>
            <p:nvSpPr>
              <p:cNvPr id="47" name="Text Box 18"/>
              <p:cNvSpPr txBox="1">
                <a:spLocks noChangeArrowheads="1"/>
              </p:cNvSpPr>
              <p:nvPr/>
            </p:nvSpPr>
            <p:spPr bwMode="auto">
              <a:xfrm>
                <a:off x="3088" y="1148"/>
                <a:ext cx="822"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400" dirty="0">
                    <a:latin typeface="Times New Roman" panose="02020603050405020304" pitchFamily="18" charset="0"/>
                    <a:cs typeface="Times New Roman" panose="02020603050405020304" pitchFamily="18" charset="0"/>
                  </a:rPr>
                  <a:t>Sample</a:t>
                </a:r>
                <a:endParaRPr lang="en-GB" altLang="en-US" sz="2400" dirty="0">
                  <a:latin typeface="Times New Roman" panose="02020603050405020304" pitchFamily="18" charset="0"/>
                  <a:cs typeface="Times New Roman" panose="02020603050405020304" pitchFamily="18" charset="0"/>
                </a:endParaRPr>
              </a:p>
            </p:txBody>
          </p:sp>
          <p:sp>
            <p:nvSpPr>
              <p:cNvPr id="48" name="Text Box 19"/>
              <p:cNvSpPr txBox="1">
                <a:spLocks noChangeArrowheads="1"/>
              </p:cNvSpPr>
              <p:nvPr/>
            </p:nvSpPr>
            <p:spPr bwMode="auto">
              <a:xfrm>
                <a:off x="2472" y="1162"/>
                <a:ext cx="272"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dirty="0">
                    <a:latin typeface="Times New Roman" panose="02020603050405020304" pitchFamily="18" charset="0"/>
                    <a:cs typeface="Times New Roman" panose="02020603050405020304" pitchFamily="18" charset="0"/>
                  </a:rPr>
                  <a:t>n</a:t>
                </a:r>
                <a:endParaRPr lang="en-GB" altLang="en-US" dirty="0">
                  <a:latin typeface="Times New Roman" panose="02020603050405020304" pitchFamily="18" charset="0"/>
                  <a:cs typeface="Times New Roman" panose="02020603050405020304" pitchFamily="18" charset="0"/>
                </a:endParaRPr>
              </a:p>
            </p:txBody>
          </p:sp>
        </p:grpSp>
        <p:grpSp>
          <p:nvGrpSpPr>
            <p:cNvPr id="8" name="Group 49"/>
            <p:cNvGrpSpPr>
              <a:grpSpLocks/>
            </p:cNvGrpSpPr>
            <p:nvPr/>
          </p:nvGrpSpPr>
          <p:grpSpPr bwMode="auto">
            <a:xfrm>
              <a:off x="6001879" y="1378698"/>
              <a:ext cx="2838450" cy="1027114"/>
              <a:chOff x="3910" y="1186"/>
              <a:chExt cx="1788" cy="647"/>
            </a:xfrm>
          </p:grpSpPr>
          <p:sp>
            <p:nvSpPr>
              <p:cNvPr id="42" name="Text Box 20"/>
              <p:cNvSpPr txBox="1">
                <a:spLocks noChangeArrowheads="1"/>
              </p:cNvSpPr>
              <p:nvPr/>
            </p:nvSpPr>
            <p:spPr bwMode="auto">
              <a:xfrm>
                <a:off x="3910" y="1186"/>
                <a:ext cx="1788"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dirty="0">
                    <a:latin typeface="Times New Roman" panose="02020603050405020304" pitchFamily="18" charset="0"/>
                    <a:cs typeface="Times New Roman" panose="02020603050405020304" pitchFamily="18" charset="0"/>
                  </a:rPr>
                  <a:t>Corresponding      Statistic</a:t>
                </a:r>
                <a:endParaRPr lang="en-GB" altLang="en-US" sz="2000" dirty="0">
                  <a:latin typeface="Times New Roman" panose="02020603050405020304" pitchFamily="18" charset="0"/>
                  <a:cs typeface="Times New Roman" panose="02020603050405020304" pitchFamily="18" charset="0"/>
                </a:endParaRPr>
              </a:p>
            </p:txBody>
          </p:sp>
          <p:grpSp>
            <p:nvGrpSpPr>
              <p:cNvPr id="43" name="Group 23"/>
              <p:cNvGrpSpPr>
                <a:grpSpLocks/>
              </p:cNvGrpSpPr>
              <p:nvPr/>
            </p:nvGrpSpPr>
            <p:grpSpPr bwMode="auto">
              <a:xfrm>
                <a:off x="4059" y="1570"/>
                <a:ext cx="227" cy="263"/>
                <a:chOff x="4059" y="1525"/>
                <a:chExt cx="227" cy="263"/>
              </a:xfrm>
            </p:grpSpPr>
            <p:sp>
              <p:nvSpPr>
                <p:cNvPr id="44" name="Text Box 21"/>
                <p:cNvSpPr txBox="1">
                  <a:spLocks noChangeArrowheads="1"/>
                </p:cNvSpPr>
                <p:nvPr/>
              </p:nvSpPr>
              <p:spPr bwMode="auto">
                <a:xfrm>
                  <a:off x="4059" y="1525"/>
                  <a:ext cx="22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Times New Roman" panose="02020603050405020304" pitchFamily="18" charset="0"/>
                      <a:cs typeface="Times New Roman" panose="02020603050405020304" pitchFamily="18" charset="0"/>
                    </a:rPr>
                    <a:t>X</a:t>
                  </a:r>
                </a:p>
              </p:txBody>
            </p:sp>
            <p:sp>
              <p:nvSpPr>
                <p:cNvPr id="45" name="Line 22"/>
                <p:cNvSpPr>
                  <a:spLocks noChangeShapeType="1"/>
                </p:cNvSpPr>
                <p:nvPr/>
              </p:nvSpPr>
              <p:spPr bwMode="auto">
                <a:xfrm>
                  <a:off x="4113" y="1570"/>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Times New Roman" panose="02020603050405020304" pitchFamily="18" charset="0"/>
                    <a:cs typeface="Times New Roman" panose="02020603050405020304" pitchFamily="18" charset="0"/>
                  </a:endParaRPr>
                </a:p>
              </p:txBody>
            </p:sp>
          </p:grpSp>
        </p:grpSp>
        <p:grpSp>
          <p:nvGrpSpPr>
            <p:cNvPr id="9" name="Group 51"/>
            <p:cNvGrpSpPr>
              <a:grpSpLocks/>
            </p:cNvGrpSpPr>
            <p:nvPr/>
          </p:nvGrpSpPr>
          <p:grpSpPr bwMode="auto">
            <a:xfrm>
              <a:off x="3035751" y="1850182"/>
              <a:ext cx="3562350" cy="1435100"/>
              <a:chOff x="2042" y="1483"/>
              <a:chExt cx="2244" cy="904"/>
            </a:xfrm>
          </p:grpSpPr>
          <p:grpSp>
            <p:nvGrpSpPr>
              <p:cNvPr id="36" name="Group 45"/>
              <p:cNvGrpSpPr>
                <a:grpSpLocks/>
              </p:cNvGrpSpPr>
              <p:nvPr/>
            </p:nvGrpSpPr>
            <p:grpSpPr bwMode="auto">
              <a:xfrm>
                <a:off x="2042" y="1483"/>
                <a:ext cx="1700" cy="904"/>
                <a:chOff x="2042" y="1483"/>
                <a:chExt cx="1700" cy="904"/>
              </a:xfrm>
            </p:grpSpPr>
            <p:sp>
              <p:nvSpPr>
                <p:cNvPr id="40" name="Oval 7"/>
                <p:cNvSpPr>
                  <a:spLocks noChangeArrowheads="1"/>
                </p:cNvSpPr>
                <p:nvPr/>
              </p:nvSpPr>
              <p:spPr bwMode="auto">
                <a:xfrm>
                  <a:off x="3152" y="1888"/>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41" name="Arc 14"/>
                <p:cNvSpPr>
                  <a:spLocks/>
                </p:cNvSpPr>
                <p:nvPr/>
              </p:nvSpPr>
              <p:spPr bwMode="auto">
                <a:xfrm rot="-2160948">
                  <a:off x="2042" y="1483"/>
                  <a:ext cx="1043" cy="904"/>
                </a:xfrm>
                <a:custGeom>
                  <a:avLst/>
                  <a:gdLst>
                    <a:gd name="T0" fmla="*/ 0 w 21600"/>
                    <a:gd name="T1" fmla="*/ 0 h 21536"/>
                    <a:gd name="T2" fmla="*/ 0 w 21600"/>
                    <a:gd name="T3" fmla="*/ 0 h 21536"/>
                    <a:gd name="T4" fmla="*/ 0 w 21600"/>
                    <a:gd name="T5" fmla="*/ 0 h 21536"/>
                    <a:gd name="T6" fmla="*/ 0 60000 65536"/>
                    <a:gd name="T7" fmla="*/ 0 60000 65536"/>
                    <a:gd name="T8" fmla="*/ 0 60000 65536"/>
                    <a:gd name="T9" fmla="*/ 0 w 21600"/>
                    <a:gd name="T10" fmla="*/ 0 h 21536"/>
                    <a:gd name="T11" fmla="*/ 21600 w 21600"/>
                    <a:gd name="T12" fmla="*/ 21536 h 21536"/>
                  </a:gdLst>
                  <a:ahLst/>
                  <a:cxnLst>
                    <a:cxn ang="T6">
                      <a:pos x="T0" y="T1"/>
                    </a:cxn>
                    <a:cxn ang="T7">
                      <a:pos x="T2" y="T3"/>
                    </a:cxn>
                    <a:cxn ang="T8">
                      <a:pos x="T4" y="T5"/>
                    </a:cxn>
                  </a:cxnLst>
                  <a:rect l="T9" t="T10" r="T11" b="T12"/>
                  <a:pathLst>
                    <a:path w="21600" h="21536" fill="none" extrusionOk="0">
                      <a:moveTo>
                        <a:pt x="1661" y="-1"/>
                      </a:moveTo>
                      <a:cubicBezTo>
                        <a:pt x="12912" y="867"/>
                        <a:pt x="21600" y="10250"/>
                        <a:pt x="21600" y="21536"/>
                      </a:cubicBezTo>
                    </a:path>
                    <a:path w="21600" h="21536" stroke="0" extrusionOk="0">
                      <a:moveTo>
                        <a:pt x="1661" y="-1"/>
                      </a:moveTo>
                      <a:cubicBezTo>
                        <a:pt x="12912" y="867"/>
                        <a:pt x="21600" y="10250"/>
                        <a:pt x="21600" y="21536"/>
                      </a:cubicBezTo>
                      <a:lnTo>
                        <a:pt x="0" y="21536"/>
                      </a:lnTo>
                      <a:lnTo>
                        <a:pt x="1661" y="-1"/>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Times New Roman" panose="02020603050405020304" pitchFamily="18" charset="0"/>
                    <a:cs typeface="Times New Roman" panose="02020603050405020304" pitchFamily="18" charset="0"/>
                  </a:endParaRPr>
                </a:p>
              </p:txBody>
            </p:sp>
          </p:grpSp>
          <p:grpSp>
            <p:nvGrpSpPr>
              <p:cNvPr id="37" name="Group 24"/>
              <p:cNvGrpSpPr>
                <a:grpSpLocks/>
              </p:cNvGrpSpPr>
              <p:nvPr/>
            </p:nvGrpSpPr>
            <p:grpSpPr bwMode="auto">
              <a:xfrm>
                <a:off x="4059" y="1929"/>
                <a:ext cx="227" cy="263"/>
                <a:chOff x="4059" y="1525"/>
                <a:chExt cx="227" cy="263"/>
              </a:xfrm>
            </p:grpSpPr>
            <p:sp>
              <p:nvSpPr>
                <p:cNvPr id="38" name="Text Box 25"/>
                <p:cNvSpPr txBox="1">
                  <a:spLocks noChangeArrowheads="1"/>
                </p:cNvSpPr>
                <p:nvPr/>
              </p:nvSpPr>
              <p:spPr bwMode="auto">
                <a:xfrm>
                  <a:off x="4059" y="1525"/>
                  <a:ext cx="22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Times New Roman" panose="02020603050405020304" pitchFamily="18" charset="0"/>
                      <a:cs typeface="Times New Roman" panose="02020603050405020304" pitchFamily="18" charset="0"/>
                    </a:rPr>
                    <a:t>X</a:t>
                  </a:r>
                </a:p>
              </p:txBody>
            </p:sp>
            <p:sp>
              <p:nvSpPr>
                <p:cNvPr id="39" name="Line 26"/>
                <p:cNvSpPr>
                  <a:spLocks noChangeShapeType="1"/>
                </p:cNvSpPr>
                <p:nvPr/>
              </p:nvSpPr>
              <p:spPr bwMode="auto">
                <a:xfrm>
                  <a:off x="4113" y="1570"/>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Times New Roman" panose="02020603050405020304" pitchFamily="18" charset="0"/>
                    <a:cs typeface="Times New Roman" panose="02020603050405020304" pitchFamily="18" charset="0"/>
                  </a:endParaRPr>
                </a:p>
              </p:txBody>
            </p:sp>
          </p:grpSp>
        </p:grpSp>
        <p:grpSp>
          <p:nvGrpSpPr>
            <p:cNvPr id="10" name="Group 52"/>
            <p:cNvGrpSpPr>
              <a:grpSpLocks/>
            </p:cNvGrpSpPr>
            <p:nvPr/>
          </p:nvGrpSpPr>
          <p:grpSpPr bwMode="auto">
            <a:xfrm>
              <a:off x="3070920" y="2061319"/>
              <a:ext cx="3527181" cy="1439863"/>
              <a:chOff x="2064" y="1616"/>
              <a:chExt cx="2222" cy="907"/>
            </a:xfrm>
          </p:grpSpPr>
          <p:grpSp>
            <p:nvGrpSpPr>
              <p:cNvPr id="30" name="Group 46"/>
              <p:cNvGrpSpPr>
                <a:grpSpLocks/>
              </p:cNvGrpSpPr>
              <p:nvPr/>
            </p:nvGrpSpPr>
            <p:grpSpPr bwMode="auto">
              <a:xfrm>
                <a:off x="2064" y="1616"/>
                <a:ext cx="1678" cy="907"/>
                <a:chOff x="2064" y="1616"/>
                <a:chExt cx="1678" cy="907"/>
              </a:xfrm>
            </p:grpSpPr>
            <p:sp>
              <p:nvSpPr>
                <p:cNvPr id="34" name="Oval 9"/>
                <p:cNvSpPr>
                  <a:spLocks noChangeArrowheads="1"/>
                </p:cNvSpPr>
                <p:nvPr/>
              </p:nvSpPr>
              <p:spPr bwMode="auto">
                <a:xfrm>
                  <a:off x="3152" y="2205"/>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35" name="Arc 15"/>
                <p:cNvSpPr>
                  <a:spLocks/>
                </p:cNvSpPr>
                <p:nvPr/>
              </p:nvSpPr>
              <p:spPr bwMode="auto">
                <a:xfrm rot="-1331169">
                  <a:off x="2064" y="1616"/>
                  <a:ext cx="1043" cy="90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Times New Roman" panose="02020603050405020304" pitchFamily="18" charset="0"/>
                    <a:cs typeface="Times New Roman" panose="02020603050405020304" pitchFamily="18" charset="0"/>
                  </a:endParaRPr>
                </a:p>
              </p:txBody>
            </p:sp>
          </p:grpSp>
          <p:grpSp>
            <p:nvGrpSpPr>
              <p:cNvPr id="31" name="Group 27"/>
              <p:cNvGrpSpPr>
                <a:grpSpLocks/>
              </p:cNvGrpSpPr>
              <p:nvPr/>
            </p:nvGrpSpPr>
            <p:grpSpPr bwMode="auto">
              <a:xfrm>
                <a:off x="4059" y="2247"/>
                <a:ext cx="227" cy="263"/>
                <a:chOff x="4059" y="1525"/>
                <a:chExt cx="227" cy="263"/>
              </a:xfrm>
            </p:grpSpPr>
            <p:sp>
              <p:nvSpPr>
                <p:cNvPr id="32" name="Text Box 28"/>
                <p:cNvSpPr txBox="1">
                  <a:spLocks noChangeArrowheads="1"/>
                </p:cNvSpPr>
                <p:nvPr/>
              </p:nvSpPr>
              <p:spPr bwMode="auto">
                <a:xfrm>
                  <a:off x="4059" y="1525"/>
                  <a:ext cx="22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Times New Roman" panose="02020603050405020304" pitchFamily="18" charset="0"/>
                      <a:cs typeface="Times New Roman" panose="02020603050405020304" pitchFamily="18" charset="0"/>
                    </a:rPr>
                    <a:t>X</a:t>
                  </a:r>
                </a:p>
              </p:txBody>
            </p:sp>
            <p:sp>
              <p:nvSpPr>
                <p:cNvPr id="33" name="Line 29"/>
                <p:cNvSpPr>
                  <a:spLocks noChangeShapeType="1"/>
                </p:cNvSpPr>
                <p:nvPr/>
              </p:nvSpPr>
              <p:spPr bwMode="auto">
                <a:xfrm>
                  <a:off x="4113" y="1570"/>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Times New Roman" panose="02020603050405020304" pitchFamily="18" charset="0"/>
                    <a:cs typeface="Times New Roman" panose="02020603050405020304" pitchFamily="18" charset="0"/>
                  </a:endParaRPr>
                </a:p>
              </p:txBody>
            </p:sp>
          </p:grpSp>
        </p:grpSp>
        <p:grpSp>
          <p:nvGrpSpPr>
            <p:cNvPr id="11" name="Group 53"/>
            <p:cNvGrpSpPr>
              <a:grpSpLocks/>
            </p:cNvGrpSpPr>
            <p:nvPr/>
          </p:nvGrpSpPr>
          <p:grpSpPr bwMode="auto">
            <a:xfrm>
              <a:off x="2744140" y="2248643"/>
              <a:ext cx="3853962" cy="1735138"/>
              <a:chOff x="1858" y="1734"/>
              <a:chExt cx="2428" cy="1093"/>
            </a:xfrm>
          </p:grpSpPr>
          <p:grpSp>
            <p:nvGrpSpPr>
              <p:cNvPr id="24" name="Group 47"/>
              <p:cNvGrpSpPr>
                <a:grpSpLocks/>
              </p:cNvGrpSpPr>
              <p:nvPr/>
            </p:nvGrpSpPr>
            <p:grpSpPr bwMode="auto">
              <a:xfrm>
                <a:off x="1858" y="1734"/>
                <a:ext cx="1884" cy="1089"/>
                <a:chOff x="1858" y="1734"/>
                <a:chExt cx="1884" cy="1089"/>
              </a:xfrm>
            </p:grpSpPr>
            <p:sp>
              <p:nvSpPr>
                <p:cNvPr id="28" name="Oval 8"/>
                <p:cNvSpPr>
                  <a:spLocks noChangeArrowheads="1"/>
                </p:cNvSpPr>
                <p:nvPr/>
              </p:nvSpPr>
              <p:spPr bwMode="auto">
                <a:xfrm>
                  <a:off x="3152" y="2523"/>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29" name="Arc 16"/>
                <p:cNvSpPr>
                  <a:spLocks/>
                </p:cNvSpPr>
                <p:nvPr/>
              </p:nvSpPr>
              <p:spPr bwMode="auto">
                <a:xfrm rot="-940067">
                  <a:off x="1858" y="1734"/>
                  <a:ext cx="1227" cy="1089"/>
                </a:xfrm>
                <a:custGeom>
                  <a:avLst/>
                  <a:gdLst>
                    <a:gd name="T0" fmla="*/ 0 w 21600"/>
                    <a:gd name="T1" fmla="*/ 0 h 21263"/>
                    <a:gd name="T2" fmla="*/ 0 w 21600"/>
                    <a:gd name="T3" fmla="*/ 0 h 21263"/>
                    <a:gd name="T4" fmla="*/ 0 w 21600"/>
                    <a:gd name="T5" fmla="*/ 0 h 21263"/>
                    <a:gd name="T6" fmla="*/ 0 60000 65536"/>
                    <a:gd name="T7" fmla="*/ 0 60000 65536"/>
                    <a:gd name="T8" fmla="*/ 0 60000 65536"/>
                    <a:gd name="T9" fmla="*/ 0 w 21600"/>
                    <a:gd name="T10" fmla="*/ 0 h 21263"/>
                    <a:gd name="T11" fmla="*/ 21600 w 21600"/>
                    <a:gd name="T12" fmla="*/ 21263 h 21263"/>
                  </a:gdLst>
                  <a:ahLst/>
                  <a:cxnLst>
                    <a:cxn ang="T6">
                      <a:pos x="T0" y="T1"/>
                    </a:cxn>
                    <a:cxn ang="T7">
                      <a:pos x="T2" y="T3"/>
                    </a:cxn>
                    <a:cxn ang="T8">
                      <a:pos x="T4" y="T5"/>
                    </a:cxn>
                  </a:cxnLst>
                  <a:rect l="T9" t="T10" r="T11" b="T12"/>
                  <a:pathLst>
                    <a:path w="21600" h="21263" fill="none" extrusionOk="0">
                      <a:moveTo>
                        <a:pt x="3800" y="0"/>
                      </a:moveTo>
                      <a:cubicBezTo>
                        <a:pt x="14100" y="1841"/>
                        <a:pt x="21600" y="10799"/>
                        <a:pt x="21600" y="21263"/>
                      </a:cubicBezTo>
                    </a:path>
                    <a:path w="21600" h="21263" stroke="0" extrusionOk="0">
                      <a:moveTo>
                        <a:pt x="3800" y="0"/>
                      </a:moveTo>
                      <a:cubicBezTo>
                        <a:pt x="14100" y="1841"/>
                        <a:pt x="21600" y="10799"/>
                        <a:pt x="21600" y="21263"/>
                      </a:cubicBezTo>
                      <a:lnTo>
                        <a:pt x="0" y="21263"/>
                      </a:lnTo>
                      <a:lnTo>
                        <a:pt x="3800"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Times New Roman" panose="02020603050405020304" pitchFamily="18" charset="0"/>
                    <a:cs typeface="Times New Roman" panose="02020603050405020304" pitchFamily="18" charset="0"/>
                  </a:endParaRPr>
                </a:p>
              </p:txBody>
            </p:sp>
          </p:grpSp>
          <p:grpSp>
            <p:nvGrpSpPr>
              <p:cNvPr id="25" name="Group 30"/>
              <p:cNvGrpSpPr>
                <a:grpSpLocks/>
              </p:cNvGrpSpPr>
              <p:nvPr/>
            </p:nvGrpSpPr>
            <p:grpSpPr bwMode="auto">
              <a:xfrm>
                <a:off x="4059" y="2564"/>
                <a:ext cx="227" cy="263"/>
                <a:chOff x="4059" y="1525"/>
                <a:chExt cx="227" cy="263"/>
              </a:xfrm>
            </p:grpSpPr>
            <p:sp>
              <p:nvSpPr>
                <p:cNvPr id="26" name="Text Box 31"/>
                <p:cNvSpPr txBox="1">
                  <a:spLocks noChangeArrowheads="1"/>
                </p:cNvSpPr>
                <p:nvPr/>
              </p:nvSpPr>
              <p:spPr bwMode="auto">
                <a:xfrm>
                  <a:off x="4059" y="1525"/>
                  <a:ext cx="22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Times New Roman" panose="02020603050405020304" pitchFamily="18" charset="0"/>
                      <a:cs typeface="Times New Roman" panose="02020603050405020304" pitchFamily="18" charset="0"/>
                    </a:rPr>
                    <a:t>X</a:t>
                  </a:r>
                </a:p>
              </p:txBody>
            </p:sp>
            <p:sp>
              <p:nvSpPr>
                <p:cNvPr id="27" name="Line 32"/>
                <p:cNvSpPr>
                  <a:spLocks noChangeShapeType="1"/>
                </p:cNvSpPr>
                <p:nvPr/>
              </p:nvSpPr>
              <p:spPr bwMode="auto">
                <a:xfrm>
                  <a:off x="4113" y="1570"/>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Times New Roman" panose="02020603050405020304" pitchFamily="18" charset="0"/>
                    <a:cs typeface="Times New Roman" panose="02020603050405020304" pitchFamily="18" charset="0"/>
                  </a:endParaRPr>
                </a:p>
              </p:txBody>
            </p:sp>
          </p:grpSp>
        </p:grpSp>
        <p:grpSp>
          <p:nvGrpSpPr>
            <p:cNvPr id="12" name="Group 54"/>
            <p:cNvGrpSpPr>
              <a:grpSpLocks/>
            </p:cNvGrpSpPr>
            <p:nvPr/>
          </p:nvGrpSpPr>
          <p:grpSpPr bwMode="auto">
            <a:xfrm>
              <a:off x="5229431" y="4220319"/>
              <a:ext cx="1225062" cy="360363"/>
              <a:chOff x="3424" y="2976"/>
              <a:chExt cx="771" cy="227"/>
            </a:xfrm>
          </p:grpSpPr>
          <p:grpSp>
            <p:nvGrpSpPr>
              <p:cNvPr id="16" name="Group 36"/>
              <p:cNvGrpSpPr>
                <a:grpSpLocks/>
              </p:cNvGrpSpPr>
              <p:nvPr/>
            </p:nvGrpSpPr>
            <p:grpSpPr bwMode="auto">
              <a:xfrm>
                <a:off x="3424" y="2976"/>
                <a:ext cx="46" cy="227"/>
                <a:chOff x="3424" y="2976"/>
                <a:chExt cx="46" cy="227"/>
              </a:xfrm>
            </p:grpSpPr>
            <p:sp>
              <p:nvSpPr>
                <p:cNvPr id="21" name="Oval 33"/>
                <p:cNvSpPr>
                  <a:spLocks noChangeArrowheads="1"/>
                </p:cNvSpPr>
                <p:nvPr/>
              </p:nvSpPr>
              <p:spPr bwMode="auto">
                <a:xfrm>
                  <a:off x="3424" y="2976"/>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22" name="Oval 34"/>
                <p:cNvSpPr>
                  <a:spLocks noChangeArrowheads="1"/>
                </p:cNvSpPr>
                <p:nvPr/>
              </p:nvSpPr>
              <p:spPr bwMode="auto">
                <a:xfrm>
                  <a:off x="3424" y="3067"/>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23" name="Oval 35"/>
                <p:cNvSpPr>
                  <a:spLocks noChangeArrowheads="1"/>
                </p:cNvSpPr>
                <p:nvPr/>
              </p:nvSpPr>
              <p:spPr bwMode="auto">
                <a:xfrm>
                  <a:off x="3424" y="3157"/>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grpSp>
          <p:grpSp>
            <p:nvGrpSpPr>
              <p:cNvPr id="17" name="Group 37"/>
              <p:cNvGrpSpPr>
                <a:grpSpLocks/>
              </p:cNvGrpSpPr>
              <p:nvPr/>
            </p:nvGrpSpPr>
            <p:grpSpPr bwMode="auto">
              <a:xfrm>
                <a:off x="4149" y="2976"/>
                <a:ext cx="46" cy="227"/>
                <a:chOff x="3424" y="2976"/>
                <a:chExt cx="46" cy="227"/>
              </a:xfrm>
            </p:grpSpPr>
            <p:sp>
              <p:nvSpPr>
                <p:cNvPr id="18" name="Oval 38"/>
                <p:cNvSpPr>
                  <a:spLocks noChangeArrowheads="1"/>
                </p:cNvSpPr>
                <p:nvPr/>
              </p:nvSpPr>
              <p:spPr bwMode="auto">
                <a:xfrm>
                  <a:off x="3424" y="2976"/>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19" name="Oval 39"/>
                <p:cNvSpPr>
                  <a:spLocks noChangeArrowheads="1"/>
                </p:cNvSpPr>
                <p:nvPr/>
              </p:nvSpPr>
              <p:spPr bwMode="auto">
                <a:xfrm>
                  <a:off x="3424" y="3067"/>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20" name="Oval 40"/>
                <p:cNvSpPr>
                  <a:spLocks noChangeArrowheads="1"/>
                </p:cNvSpPr>
                <p:nvPr/>
              </p:nvSpPr>
              <p:spPr bwMode="auto">
                <a:xfrm>
                  <a:off x="3424" y="3157"/>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grpSp>
        </p:grpSp>
        <p:grpSp>
          <p:nvGrpSpPr>
            <p:cNvPr id="13" name="Group 50"/>
            <p:cNvGrpSpPr>
              <a:grpSpLocks/>
            </p:cNvGrpSpPr>
            <p:nvPr/>
          </p:nvGrpSpPr>
          <p:grpSpPr bwMode="auto">
            <a:xfrm>
              <a:off x="6886783" y="1845420"/>
              <a:ext cx="2126911" cy="2879725"/>
              <a:chOff x="4468" y="1480"/>
              <a:chExt cx="1339" cy="1814"/>
            </a:xfrm>
          </p:grpSpPr>
          <p:sp>
            <p:nvSpPr>
              <p:cNvPr id="14" name="AutoShape 41"/>
              <p:cNvSpPr>
                <a:spLocks/>
              </p:cNvSpPr>
              <p:nvPr/>
            </p:nvSpPr>
            <p:spPr bwMode="auto">
              <a:xfrm>
                <a:off x="4468" y="1480"/>
                <a:ext cx="317" cy="1814"/>
              </a:xfrm>
              <a:prstGeom prst="rightBrace">
                <a:avLst>
                  <a:gd name="adj1" fmla="val 4768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Times New Roman" panose="02020603050405020304" pitchFamily="18" charset="0"/>
                  <a:cs typeface="Times New Roman" panose="02020603050405020304" pitchFamily="18" charset="0"/>
                </a:endParaRPr>
              </a:p>
            </p:txBody>
          </p:sp>
          <p:sp>
            <p:nvSpPr>
              <p:cNvPr id="15" name="Text Box 42"/>
              <p:cNvSpPr txBox="1">
                <a:spLocks noChangeArrowheads="1"/>
              </p:cNvSpPr>
              <p:nvPr/>
            </p:nvSpPr>
            <p:spPr bwMode="auto">
              <a:xfrm>
                <a:off x="4806" y="2069"/>
                <a:ext cx="1001"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dirty="0">
                    <a:latin typeface="Times New Roman" panose="02020603050405020304" pitchFamily="18" charset="0"/>
                    <a:cs typeface="Times New Roman" panose="02020603050405020304" pitchFamily="18" charset="0"/>
                  </a:rPr>
                  <a:t>Sampling</a:t>
                </a:r>
              </a:p>
              <a:p>
                <a:pPr>
                  <a:spcBef>
                    <a:spcPct val="50000"/>
                  </a:spcBef>
                  <a:buClrTx/>
                  <a:buFontTx/>
                  <a:buNone/>
                </a:pPr>
                <a:r>
                  <a:rPr lang="en-NZ" altLang="en-US" sz="2000" dirty="0">
                    <a:latin typeface="Times New Roman" panose="02020603050405020304" pitchFamily="18" charset="0"/>
                    <a:cs typeface="Times New Roman" panose="02020603050405020304" pitchFamily="18" charset="0"/>
                  </a:rPr>
                  <a:t>Distribution</a:t>
                </a:r>
                <a:endParaRPr lang="en-GB" altLang="en-US" sz="2000" dirty="0">
                  <a:latin typeface="Times New Roman" panose="02020603050405020304" pitchFamily="18" charset="0"/>
                  <a:cs typeface="Times New Roman" panose="02020603050405020304" pitchFamily="18" charset="0"/>
                </a:endParaRPr>
              </a:p>
            </p:txBody>
          </p:sp>
        </p:grpSp>
      </p:grpSp>
      <p:sp>
        <p:nvSpPr>
          <p:cNvPr id="53" name="Footer Placeholder 52">
            <a:extLst>
              <a:ext uri="{FF2B5EF4-FFF2-40B4-BE49-F238E27FC236}">
                <a16:creationId xmlns:a16="http://schemas.microsoft.com/office/drawing/2014/main" id="{4A13CE72-12DA-42E2-A87F-C655C2859812}"/>
              </a:ext>
            </a:extLst>
          </p:cNvPr>
          <p:cNvSpPr>
            <a:spLocks noGrp="1"/>
          </p:cNvSpPr>
          <p:nvPr>
            <p:ph type="ftr" sz="quarter" idx="10"/>
          </p:nvPr>
        </p:nvSpPr>
        <p:spPr/>
        <p:txBody>
          <a:bodyPr/>
          <a:lstStyle/>
          <a:p>
            <a:r>
              <a:rPr lang="en-US" altLang="en-US"/>
              <a:t>MC3020-2023</a:t>
            </a:r>
          </a:p>
        </p:txBody>
      </p:sp>
      <p:sp>
        <p:nvSpPr>
          <p:cNvPr id="54" name="Date Placeholder 53">
            <a:extLst>
              <a:ext uri="{FF2B5EF4-FFF2-40B4-BE49-F238E27FC236}">
                <a16:creationId xmlns:a16="http://schemas.microsoft.com/office/drawing/2014/main" id="{5713A79F-F19C-4287-8A63-1839DB01A41D}"/>
              </a:ext>
            </a:extLst>
          </p:cNvPr>
          <p:cNvSpPr>
            <a:spLocks noGrp="1"/>
          </p:cNvSpPr>
          <p:nvPr>
            <p:ph type="dt" sz="half" idx="12"/>
          </p:nvPr>
        </p:nvSpPr>
        <p:spPr/>
        <p:txBody>
          <a:bodyPr/>
          <a:lstStyle/>
          <a:p>
            <a:fld id="{A1A31771-DB30-4FC0-8433-7150C2E55D95}" type="datetime5">
              <a:rPr lang="en-NZ" altLang="en-US" smtClean="0"/>
              <a:t>16-Jun-23</a:t>
            </a:fld>
            <a:endParaRPr lang="en-US" altLang="en-US"/>
          </a:p>
        </p:txBody>
      </p:sp>
      <p:sp>
        <p:nvSpPr>
          <p:cNvPr id="55" name="Slide Number Placeholder 54">
            <a:extLst>
              <a:ext uri="{FF2B5EF4-FFF2-40B4-BE49-F238E27FC236}">
                <a16:creationId xmlns:a16="http://schemas.microsoft.com/office/drawing/2014/main" id="{C2E4090C-9409-4BDB-BC68-91AD1E234457}"/>
              </a:ext>
            </a:extLst>
          </p:cNvPr>
          <p:cNvSpPr>
            <a:spLocks noGrp="1"/>
          </p:cNvSpPr>
          <p:nvPr>
            <p:ph type="sldNum" sz="quarter" idx="11"/>
          </p:nvPr>
        </p:nvSpPr>
        <p:spPr/>
        <p:txBody>
          <a:bodyPr/>
          <a:lstStyle/>
          <a:p>
            <a:fld id="{E6D38F6D-B68C-43EA-8D93-D9BC679B8240}" type="slidenum">
              <a:rPr lang="en-US" altLang="en-US" smtClean="0"/>
              <a:pPr/>
              <a:t>22</a:t>
            </a:fld>
            <a:endParaRPr lang="en-US" altLang="en-US"/>
          </a:p>
        </p:txBody>
      </p:sp>
    </p:spTree>
    <p:extLst>
      <p:ext uri="{BB962C8B-B14F-4D97-AF65-F5344CB8AC3E}">
        <p14:creationId xmlns:p14="http://schemas.microsoft.com/office/powerpoint/2010/main" val="3087446292"/>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NZ"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mpling</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 Properties (summary)</a:t>
            </a:r>
            <a:endPar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514350" indent="-514350">
              <a:buClr>
                <a:srgbClr val="FF0000"/>
              </a:buClr>
              <a:buSzPct val="100000"/>
              <a:buFont typeface="+mj-lt"/>
              <a:buAutoNum type="arabicPeriod"/>
            </a:pPr>
            <a:r>
              <a:rPr lang="en-NZ" dirty="0">
                <a:latin typeface="Times New Roman" panose="02020603050405020304" pitchFamily="18" charset="0"/>
                <a:cs typeface="Times New Roman" panose="02020603050405020304" pitchFamily="18" charset="0"/>
              </a:rPr>
              <a:t>Mean:</a:t>
            </a:r>
          </a:p>
          <a:p>
            <a:pPr marL="514350" indent="-514350">
              <a:buClr>
                <a:srgbClr val="FF0000"/>
              </a:buClr>
              <a:buSzPct val="100000"/>
              <a:buFont typeface="+mj-lt"/>
              <a:buAutoNum type="arabicPeriod"/>
            </a:pPr>
            <a:endParaRPr lang="en-NZ"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r>
              <a:rPr lang="en-NZ" dirty="0">
                <a:latin typeface="Times New Roman" panose="02020603050405020304" pitchFamily="18" charset="0"/>
                <a:cs typeface="Times New Roman" panose="02020603050405020304" pitchFamily="18" charset="0"/>
              </a:rPr>
              <a:t>Spread: The Standard Error</a:t>
            </a:r>
          </a:p>
          <a:p>
            <a:pPr marL="514350" indent="-514350">
              <a:buClr>
                <a:srgbClr val="FF0000"/>
              </a:buClr>
              <a:buSzPct val="100000"/>
              <a:buFont typeface="+mj-lt"/>
              <a:buAutoNum type="arabicPeriod"/>
            </a:pPr>
            <a:endParaRPr lang="en-NZ"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endParaRPr lang="en-NZ"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r>
              <a:rPr lang="en-NZ" dirty="0">
                <a:latin typeface="Times New Roman" panose="02020603050405020304" pitchFamily="18" charset="0"/>
                <a:cs typeface="Times New Roman" panose="02020603050405020304" pitchFamily="18" charset="0"/>
              </a:rPr>
              <a:t>Shape: </a:t>
            </a:r>
            <a:endParaRPr lang="en-GB" dirty="0">
              <a:latin typeface="Times New Roman" panose="02020603050405020304" pitchFamily="18" charset="0"/>
              <a:cs typeface="Times New Roman" panose="02020603050405020304"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030315359"/>
              </p:ext>
            </p:extLst>
          </p:nvPr>
        </p:nvGraphicFramePr>
        <p:xfrm>
          <a:off x="2506663" y="1922463"/>
          <a:ext cx="1385887" cy="752475"/>
        </p:xfrm>
        <a:graphic>
          <a:graphicData uri="http://schemas.openxmlformats.org/presentationml/2006/ole">
            <mc:AlternateContent xmlns:mc="http://schemas.openxmlformats.org/markup-compatibility/2006">
              <mc:Choice xmlns:v="urn:schemas-microsoft-com:vml" Requires="v">
                <p:oleObj name="Equation" r:id="rId2" imgW="444240" imgH="241200" progId="Equation.3">
                  <p:embed/>
                </p:oleObj>
              </mc:Choice>
              <mc:Fallback>
                <p:oleObj name="Equation" r:id="rId2" imgW="444240" imgH="241200" progId="Equation.3">
                  <p:embed/>
                  <p:pic>
                    <p:nvPicPr>
                      <p:cNvPr id="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6663" y="1922463"/>
                        <a:ext cx="1385887" cy="752475"/>
                      </a:xfrm>
                      <a:prstGeom prst="rect">
                        <a:avLst/>
                      </a:prstGeom>
                      <a:solidFill>
                        <a:srgbClr val="FDE0BD"/>
                      </a:solidFill>
                      <a:ln w="9525">
                        <a:solidFill>
                          <a:schemeClr val="tx1"/>
                        </a:solidFill>
                        <a:miter lim="800000"/>
                        <a:headEnd/>
                        <a:tailEnd/>
                      </a:ln>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887031330"/>
              </p:ext>
            </p:extLst>
          </p:nvPr>
        </p:nvGraphicFramePr>
        <p:xfrm>
          <a:off x="6375400" y="2851390"/>
          <a:ext cx="1908175" cy="1339850"/>
        </p:xfrm>
        <a:graphic>
          <a:graphicData uri="http://schemas.openxmlformats.org/presentationml/2006/ole">
            <mc:AlternateContent xmlns:mc="http://schemas.openxmlformats.org/markup-compatibility/2006">
              <mc:Choice xmlns:v="urn:schemas-microsoft-com:vml" Requires="v">
                <p:oleObj name="Equation" r:id="rId4" imgW="596900" imgH="419100" progId="Equation.3">
                  <p:embed/>
                </p:oleObj>
              </mc:Choice>
              <mc:Fallback>
                <p:oleObj name="Equation" r:id="rId4" imgW="596900" imgH="419100" progId="Equation.3">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5400" y="2851390"/>
                        <a:ext cx="1908175" cy="1339850"/>
                      </a:xfrm>
                      <a:prstGeom prst="rect">
                        <a:avLst/>
                      </a:prstGeom>
                      <a:solidFill>
                        <a:srgbClr val="FDE0BD"/>
                      </a:solidFill>
                      <a:ln w="9525">
                        <a:solidFill>
                          <a:schemeClr val="tx1"/>
                        </a:solidFill>
                        <a:miter lim="800000"/>
                        <a:headEnd/>
                        <a:tailEnd/>
                      </a:ln>
                    </p:spPr>
                  </p:pic>
                </p:oleObj>
              </mc:Fallback>
            </mc:AlternateContent>
          </a:graphicData>
        </a:graphic>
      </p:graphicFrame>
      <p:sp>
        <p:nvSpPr>
          <p:cNvPr id="8" name="TextBox 7"/>
          <p:cNvSpPr txBox="1"/>
          <p:nvPr/>
        </p:nvSpPr>
        <p:spPr>
          <a:xfrm>
            <a:off x="5321300" y="4572000"/>
            <a:ext cx="3772186" cy="400110"/>
          </a:xfrm>
          <a:prstGeom prst="rect">
            <a:avLst/>
          </a:prstGeom>
          <a:solidFill>
            <a:srgbClr val="FFFFFF"/>
          </a:solidFill>
          <a:ln>
            <a:solidFill>
              <a:srgbClr val="000000"/>
            </a:solidFill>
          </a:ln>
        </p:spPr>
        <p:txBody>
          <a:bodyPr wrap="square" rtlCol="0">
            <a:spAutoFit/>
          </a:bodyPr>
          <a:lstStyle>
            <a:defPPr>
              <a:defRPr lang="en-AU"/>
            </a:defPPr>
            <a:lvl1pPr>
              <a:defRPr sz="2000" b="1">
                <a:solidFill>
                  <a:srgbClr val="2205FB"/>
                </a:solidFill>
              </a:defRPr>
            </a:lvl1pPr>
          </a:lstStyle>
          <a:p>
            <a:r>
              <a:rPr lang="en-NZ" dirty="0">
                <a:latin typeface="Times New Roman" panose="02020603050405020304" pitchFamily="18" charset="0"/>
                <a:cs typeface="Times New Roman" panose="02020603050405020304" pitchFamily="18" charset="0"/>
              </a:rPr>
              <a:t>Sampling distribution Normal</a:t>
            </a:r>
            <a:endParaRPr lang="en-GB" dirty="0">
              <a:latin typeface="Times New Roman" panose="02020603050405020304" pitchFamily="18" charset="0"/>
              <a:cs typeface="Times New Roman" panose="02020603050405020304" pitchFamily="18" charset="0"/>
            </a:endParaRPr>
          </a:p>
        </p:txBody>
      </p:sp>
      <p:sp>
        <p:nvSpPr>
          <p:cNvPr id="9" name="TextBox 8"/>
          <p:cNvSpPr txBox="1"/>
          <p:nvPr/>
        </p:nvSpPr>
        <p:spPr>
          <a:xfrm>
            <a:off x="5333999" y="5183137"/>
            <a:ext cx="3708401" cy="1323439"/>
          </a:xfrm>
          <a:prstGeom prst="rect">
            <a:avLst/>
          </a:prstGeom>
          <a:solidFill>
            <a:srgbClr val="FFFFFF"/>
          </a:solidFill>
          <a:ln>
            <a:solidFill>
              <a:srgbClr val="000000"/>
            </a:solidFill>
          </a:ln>
        </p:spPr>
        <p:txBody>
          <a:bodyPr wrap="square" rtlCol="0">
            <a:spAutoFit/>
          </a:bodyPr>
          <a:lstStyle/>
          <a:p>
            <a:r>
              <a:rPr lang="en-NZ" sz="2000" b="1" dirty="0">
                <a:solidFill>
                  <a:srgbClr val="2205FB"/>
                </a:solidFill>
                <a:latin typeface="Times New Roman" panose="02020603050405020304" pitchFamily="18" charset="0"/>
                <a:cs typeface="Times New Roman" panose="02020603050405020304" pitchFamily="18" charset="0"/>
              </a:rPr>
              <a:t>Sampling Distribution approximately Normal so long and sample size is large </a:t>
            </a:r>
            <a:r>
              <a:rPr lang="en-NZ" sz="2000" b="1" dirty="0">
                <a:solidFill>
                  <a:srgbClr val="FF0000"/>
                </a:solidFill>
                <a:latin typeface="Times New Roman" panose="02020603050405020304" pitchFamily="18" charset="0"/>
                <a:cs typeface="Times New Roman" panose="02020603050405020304" pitchFamily="18" charset="0"/>
              </a:rPr>
              <a:t>(n </a:t>
            </a:r>
            <a:r>
              <a:rPr lang="en-NZ" sz="2000" b="1" u="sng" dirty="0">
                <a:solidFill>
                  <a:srgbClr val="FF0000"/>
                </a:solidFill>
                <a:latin typeface="Times New Roman" panose="02020603050405020304" pitchFamily="18" charset="0"/>
                <a:cs typeface="Times New Roman" panose="02020603050405020304" pitchFamily="18" charset="0"/>
              </a:rPr>
              <a:t>&gt;</a:t>
            </a:r>
            <a:r>
              <a:rPr lang="en-NZ" sz="2000" b="1" dirty="0">
                <a:solidFill>
                  <a:srgbClr val="FF0000"/>
                </a:solidFill>
                <a:latin typeface="Times New Roman" panose="02020603050405020304" pitchFamily="18" charset="0"/>
                <a:cs typeface="Times New Roman" panose="02020603050405020304" pitchFamily="18" charset="0"/>
              </a:rPr>
              <a:t> 30)</a:t>
            </a:r>
            <a:r>
              <a:rPr lang="en-NZ" sz="2000" b="1" dirty="0">
                <a:solidFill>
                  <a:srgbClr val="2205FB"/>
                </a:solidFill>
                <a:latin typeface="Times New Roman" panose="02020603050405020304" pitchFamily="18" charset="0"/>
                <a:cs typeface="Times New Roman" panose="02020603050405020304" pitchFamily="18" charset="0"/>
              </a:rPr>
              <a:t> </a:t>
            </a:r>
          </a:p>
          <a:p>
            <a:r>
              <a:rPr lang="en-NZ" sz="2000" b="1" dirty="0">
                <a:solidFill>
                  <a:srgbClr val="2205FB"/>
                </a:solidFill>
                <a:latin typeface="Times New Roman" panose="02020603050405020304" pitchFamily="18" charset="0"/>
                <a:cs typeface="Times New Roman" panose="02020603050405020304" pitchFamily="18" charset="0"/>
              </a:rPr>
              <a:t>(Central Limit Theorem)</a:t>
            </a:r>
            <a:endParaRPr lang="en-GB" sz="2000" b="1" dirty="0">
              <a:solidFill>
                <a:srgbClr val="2205FB"/>
              </a:solidFill>
              <a:latin typeface="Times New Roman" panose="02020603050405020304" pitchFamily="18" charset="0"/>
              <a:cs typeface="Times New Roman" panose="02020603050405020304" pitchFamily="18" charset="0"/>
            </a:endParaRPr>
          </a:p>
        </p:txBody>
      </p:sp>
      <p:sp>
        <p:nvSpPr>
          <p:cNvPr id="10" name="Rectangle 9"/>
          <p:cNvSpPr/>
          <p:nvPr/>
        </p:nvSpPr>
        <p:spPr>
          <a:xfrm>
            <a:off x="2791733" y="5629870"/>
            <a:ext cx="1627867" cy="707886"/>
          </a:xfrm>
          <a:prstGeom prst="rect">
            <a:avLst/>
          </a:prstGeom>
        </p:spPr>
        <p:txBody>
          <a:bodyPr wrap="square">
            <a:spAutoFit/>
          </a:bodyPr>
          <a:lstStyle/>
          <a:p>
            <a:r>
              <a:rPr lang="en-NZ" sz="2000" b="1" dirty="0">
                <a:solidFill>
                  <a:srgbClr val="000000"/>
                </a:solidFill>
                <a:latin typeface="Times New Roman" panose="02020603050405020304" pitchFamily="18" charset="0"/>
                <a:cs typeface="Times New Roman" panose="02020603050405020304" pitchFamily="18" charset="0"/>
              </a:rPr>
              <a:t>Population Not Normal </a:t>
            </a:r>
            <a:endParaRPr lang="en-GB" sz="2000" b="1" dirty="0">
              <a:solidFill>
                <a:srgbClr val="000000"/>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2804433" y="4457700"/>
            <a:ext cx="1538967" cy="707886"/>
          </a:xfrm>
          <a:prstGeom prst="rect">
            <a:avLst/>
          </a:prstGeom>
        </p:spPr>
        <p:txBody>
          <a:bodyPr wrap="square">
            <a:spAutoFit/>
          </a:bodyPr>
          <a:lstStyle/>
          <a:p>
            <a:r>
              <a:rPr lang="en-NZ" sz="2000" b="1" dirty="0">
                <a:solidFill>
                  <a:srgbClr val="000000"/>
                </a:solidFill>
                <a:latin typeface="Times New Roman" panose="02020603050405020304" pitchFamily="18" charset="0"/>
                <a:cs typeface="Times New Roman" panose="02020603050405020304" pitchFamily="18" charset="0"/>
              </a:rPr>
              <a:t>Population Normal </a:t>
            </a:r>
            <a:endParaRPr lang="en-GB" sz="2000" b="1" dirty="0">
              <a:solidFill>
                <a:srgbClr val="000000"/>
              </a:solidFill>
              <a:latin typeface="Times New Roman" panose="02020603050405020304" pitchFamily="18" charset="0"/>
              <a:cs typeface="Times New Roman" panose="02020603050405020304" pitchFamily="18" charset="0"/>
            </a:endParaRPr>
          </a:p>
        </p:txBody>
      </p:sp>
      <p:cxnSp>
        <p:nvCxnSpPr>
          <p:cNvPr id="13" name="Straight Arrow Connector 12"/>
          <p:cNvCxnSpPr>
            <a:endCxn id="11" idx="1"/>
          </p:cNvCxnSpPr>
          <p:nvPr/>
        </p:nvCxnSpPr>
        <p:spPr>
          <a:xfrm flipV="1">
            <a:off x="2400300" y="4811643"/>
            <a:ext cx="404133" cy="42710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0" idx="1"/>
          </p:cNvCxnSpPr>
          <p:nvPr/>
        </p:nvCxnSpPr>
        <p:spPr>
          <a:xfrm>
            <a:off x="2400300" y="5264150"/>
            <a:ext cx="391433" cy="71966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3"/>
            <a:endCxn id="8" idx="1"/>
          </p:cNvCxnSpPr>
          <p:nvPr/>
        </p:nvCxnSpPr>
        <p:spPr>
          <a:xfrm flipV="1">
            <a:off x="4343400" y="4772055"/>
            <a:ext cx="977900" cy="39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9" idx="1"/>
          </p:cNvCxnSpPr>
          <p:nvPr/>
        </p:nvCxnSpPr>
        <p:spPr>
          <a:xfrm flipV="1">
            <a:off x="4419600" y="5844857"/>
            <a:ext cx="914399" cy="1389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Footer Placeholder 11">
            <a:extLst>
              <a:ext uri="{FF2B5EF4-FFF2-40B4-BE49-F238E27FC236}">
                <a16:creationId xmlns:a16="http://schemas.microsoft.com/office/drawing/2014/main" id="{6F1AB2E3-D610-42F3-A22A-65C4F9EBDD88}"/>
              </a:ext>
            </a:extLst>
          </p:cNvPr>
          <p:cNvSpPr>
            <a:spLocks noGrp="1"/>
          </p:cNvSpPr>
          <p:nvPr>
            <p:ph type="ftr" sz="quarter" idx="10"/>
          </p:nvPr>
        </p:nvSpPr>
        <p:spPr/>
        <p:txBody>
          <a:bodyPr/>
          <a:lstStyle/>
          <a:p>
            <a:r>
              <a:rPr lang="en-US" altLang="en-US"/>
              <a:t>MC3020-2023</a:t>
            </a:r>
          </a:p>
        </p:txBody>
      </p:sp>
      <p:sp>
        <p:nvSpPr>
          <p:cNvPr id="14" name="Date Placeholder 13">
            <a:extLst>
              <a:ext uri="{FF2B5EF4-FFF2-40B4-BE49-F238E27FC236}">
                <a16:creationId xmlns:a16="http://schemas.microsoft.com/office/drawing/2014/main" id="{64BF39E9-867A-4E82-B725-C5919A604AB1}"/>
              </a:ext>
            </a:extLst>
          </p:cNvPr>
          <p:cNvSpPr>
            <a:spLocks noGrp="1"/>
          </p:cNvSpPr>
          <p:nvPr>
            <p:ph type="dt" sz="half" idx="12"/>
          </p:nvPr>
        </p:nvSpPr>
        <p:spPr/>
        <p:txBody>
          <a:bodyPr/>
          <a:lstStyle/>
          <a:p>
            <a:fld id="{675DB51A-D508-4E75-8AA3-9415E474673C}" type="datetime5">
              <a:rPr lang="en-NZ" altLang="en-US" smtClean="0"/>
              <a:t>16-Jun-23</a:t>
            </a:fld>
            <a:endParaRPr lang="en-US" altLang="en-US"/>
          </a:p>
        </p:txBody>
      </p:sp>
      <p:sp>
        <p:nvSpPr>
          <p:cNvPr id="16" name="Slide Number Placeholder 15">
            <a:extLst>
              <a:ext uri="{FF2B5EF4-FFF2-40B4-BE49-F238E27FC236}">
                <a16:creationId xmlns:a16="http://schemas.microsoft.com/office/drawing/2014/main" id="{ED9EA8C7-7687-46C1-AECE-73627F289361}"/>
              </a:ext>
            </a:extLst>
          </p:cNvPr>
          <p:cNvSpPr>
            <a:spLocks noGrp="1"/>
          </p:cNvSpPr>
          <p:nvPr>
            <p:ph type="sldNum" sz="quarter" idx="11"/>
          </p:nvPr>
        </p:nvSpPr>
        <p:spPr/>
        <p:txBody>
          <a:bodyPr/>
          <a:lstStyle/>
          <a:p>
            <a:fld id="{E6D38F6D-B68C-43EA-8D93-D9BC679B8240}" type="slidenum">
              <a:rPr lang="en-US" altLang="en-US" smtClean="0"/>
              <a:pPr/>
              <a:t>23</a:t>
            </a:fld>
            <a:endParaRPr lang="en-US" altLang="en-US"/>
          </a:p>
        </p:txBody>
      </p:sp>
    </p:spTree>
    <p:extLst>
      <p:ext uri="{BB962C8B-B14F-4D97-AF65-F5344CB8AC3E}">
        <p14:creationId xmlns:p14="http://schemas.microsoft.com/office/powerpoint/2010/main" val="238586937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7" y="188913"/>
            <a:ext cx="8443913" cy="1447800"/>
          </a:xfrm>
        </p:spPr>
        <p:txBody>
          <a:bodyPr/>
          <a:lstStyle/>
          <a:p>
            <a:pPr algn="just"/>
            <a:r>
              <a:rPr lang="en-NZ" dirty="0">
                <a:latin typeface="Times New Roman" panose="02020603050405020304" pitchFamily="18" charset="0"/>
                <a:cs typeface="Times New Roman" panose="02020603050405020304" pitchFamily="18" charset="0"/>
              </a:rPr>
              <a:t>What if we only have a single sample?</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2250" y="1562100"/>
            <a:ext cx="8680450" cy="1866900"/>
          </a:xfrm>
        </p:spPr>
        <p:txBody>
          <a:bodyPr/>
          <a:lstStyle/>
          <a:p>
            <a:pPr marL="0" indent="0" algn="just">
              <a:buNone/>
            </a:pPr>
            <a:r>
              <a:rPr lang="en-NZ" sz="2800" dirty="0">
                <a:latin typeface="Times New Roman" panose="02020603050405020304" pitchFamily="18" charset="0"/>
                <a:cs typeface="Times New Roman" panose="02020603050405020304" pitchFamily="18" charset="0"/>
              </a:rPr>
              <a:t>Estimate the sampling distribution using the sample statistics.</a:t>
            </a:r>
          </a:p>
          <a:p>
            <a:pPr marL="0" indent="0" algn="just">
              <a:buNone/>
            </a:pPr>
            <a:r>
              <a:rPr lang="en-NZ" sz="2400" dirty="0">
                <a:latin typeface="Times New Roman" panose="02020603050405020304" pitchFamily="18" charset="0"/>
                <a:cs typeface="Times New Roman" panose="02020603050405020304" pitchFamily="18" charset="0"/>
              </a:rPr>
              <a:t>Recall: </a:t>
            </a:r>
            <a:r>
              <a:rPr lang="en-US" sz="2400" dirty="0">
                <a:solidFill>
                  <a:srgbClr val="000000"/>
                </a:solidFill>
                <a:latin typeface="Times New Roman" panose="02020603050405020304" pitchFamily="18" charset="0"/>
                <a:cs typeface="Times New Roman" panose="02020603050405020304" pitchFamily="18" charset="0"/>
              </a:rPr>
              <a:t>We can estimate a Population Parameter with a Sample Statistic</a:t>
            </a:r>
          </a:p>
          <a:p>
            <a:pPr algn="ctr"/>
            <a:endParaRPr lang="en-US" sz="2800" dirty="0">
              <a:solidFill>
                <a:srgbClr val="000000"/>
              </a:solidFill>
              <a:latin typeface="Times New Roman" panose="02020603050405020304" pitchFamily="18" charset="0"/>
              <a:cs typeface="Times New Roman" panose="02020603050405020304" pitchFamily="18" charset="0"/>
            </a:endParaRPr>
          </a:p>
          <a:p>
            <a:pPr marL="0" indent="0">
              <a:buNone/>
            </a:pPr>
            <a:endParaRPr lang="en-GB"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685800" y="3429000"/>
            <a:ext cx="4572000" cy="2677656"/>
          </a:xfrm>
          <a:prstGeom prst="rect">
            <a:avLst/>
          </a:prstGeom>
        </p:spPr>
        <p:txBody>
          <a:bodyPr>
            <a:spAutoFit/>
          </a:bodyPr>
          <a:lstStyle/>
          <a:p>
            <a:pPr marL="514350" indent="-514350">
              <a:buClr>
                <a:srgbClr val="FF0000"/>
              </a:buClr>
              <a:buSzPct val="100000"/>
              <a:buFont typeface="+mj-lt"/>
              <a:buAutoNum type="arabicPeriod"/>
            </a:pPr>
            <a:r>
              <a:rPr lang="en-NZ" sz="2400" dirty="0">
                <a:latin typeface="Times New Roman" panose="02020603050405020304" pitchFamily="18" charset="0"/>
                <a:cs typeface="Times New Roman" panose="02020603050405020304" pitchFamily="18" charset="0"/>
              </a:rPr>
              <a:t>Mean:</a:t>
            </a:r>
          </a:p>
          <a:p>
            <a:pPr marL="514350" indent="-514350">
              <a:buClr>
                <a:srgbClr val="FF0000"/>
              </a:buClr>
              <a:buSzPct val="100000"/>
              <a:buFont typeface="+mj-lt"/>
              <a:buAutoNum type="arabicPeriod"/>
            </a:pPr>
            <a:endParaRPr lang="en-NZ" sz="2400"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endParaRPr lang="en-NZ" sz="2400"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r>
              <a:rPr lang="en-NZ" sz="2400" dirty="0">
                <a:latin typeface="Times New Roman" panose="02020603050405020304" pitchFamily="18" charset="0"/>
                <a:cs typeface="Times New Roman" panose="02020603050405020304" pitchFamily="18" charset="0"/>
              </a:rPr>
              <a:t>Standard Error:</a:t>
            </a:r>
          </a:p>
          <a:p>
            <a:pPr marL="514350" indent="-514350">
              <a:buClr>
                <a:srgbClr val="FF0000"/>
              </a:buClr>
              <a:buSzPct val="100000"/>
              <a:buFont typeface="+mj-lt"/>
              <a:buAutoNum type="arabicPeriod"/>
            </a:pPr>
            <a:endParaRPr lang="en-NZ" sz="2400"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endParaRPr lang="en-NZ" sz="2400" dirty="0">
              <a:latin typeface="Times New Roman" panose="02020603050405020304" pitchFamily="18" charset="0"/>
              <a:cs typeface="Times New Roman" panose="02020603050405020304" pitchFamily="18" charset="0"/>
            </a:endParaRPr>
          </a:p>
          <a:p>
            <a:pPr marL="514350" indent="-514350">
              <a:buClr>
                <a:srgbClr val="FF0000"/>
              </a:buClr>
              <a:buSzPct val="100000"/>
              <a:buFont typeface="+mj-lt"/>
              <a:buAutoNum type="arabicPeriod"/>
            </a:pPr>
            <a:r>
              <a:rPr lang="en-NZ" sz="2400" dirty="0">
                <a:latin typeface="Times New Roman" panose="02020603050405020304" pitchFamily="18" charset="0"/>
                <a:cs typeface="Times New Roman" panose="02020603050405020304" pitchFamily="18" charset="0"/>
              </a:rPr>
              <a:t>Shape:</a:t>
            </a:r>
            <a:endParaRPr lang="en-GB" sz="2400" dirty="0">
              <a:latin typeface="Times New Roman" panose="02020603050405020304" pitchFamily="18" charset="0"/>
              <a:cs typeface="Times New Roman" panose="02020603050405020304"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2031434541"/>
              </p:ext>
            </p:extLst>
          </p:nvPr>
        </p:nvGraphicFramePr>
        <p:xfrm>
          <a:off x="2317750" y="3300413"/>
          <a:ext cx="1306513" cy="712787"/>
        </p:xfrm>
        <a:graphic>
          <a:graphicData uri="http://schemas.openxmlformats.org/presentationml/2006/ole">
            <mc:AlternateContent xmlns:mc="http://schemas.openxmlformats.org/markup-compatibility/2006">
              <mc:Choice xmlns:v="urn:schemas-microsoft-com:vml" Requires="v">
                <p:oleObj name="Equation" r:id="rId3" imgW="419040" imgH="228600" progId="Equation.3">
                  <p:embed/>
                </p:oleObj>
              </mc:Choice>
              <mc:Fallback>
                <p:oleObj name="Equation" r:id="rId3" imgW="419040" imgH="228600" progId="Equation.3">
                  <p:embed/>
                  <p:pic>
                    <p:nvPicPr>
                      <p:cNvPr id="6" name="Object 5"/>
                      <p:cNvPicPr>
                        <a:picLocks noChangeAspect="1" noChangeArrowheads="1"/>
                      </p:cNvPicPr>
                      <p:nvPr/>
                    </p:nvPicPr>
                    <p:blipFill>
                      <a:blip r:embed="rId4"/>
                      <a:srcRect/>
                      <a:stretch>
                        <a:fillRect/>
                      </a:stretch>
                    </p:blipFill>
                    <p:spPr bwMode="auto">
                      <a:xfrm>
                        <a:off x="2317750" y="3300413"/>
                        <a:ext cx="1306513" cy="712787"/>
                      </a:xfrm>
                      <a:prstGeom prst="rect">
                        <a:avLst/>
                      </a:prstGeom>
                      <a:solidFill>
                        <a:srgbClr val="FDE0BD"/>
                      </a:solidFill>
                      <a:ln w="9525">
                        <a:solidFill>
                          <a:schemeClr val="tx1"/>
                        </a:solidFill>
                        <a:miter lim="800000"/>
                        <a:headEnd/>
                        <a:tailEnd/>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47909914"/>
              </p:ext>
            </p:extLst>
          </p:nvPr>
        </p:nvGraphicFramePr>
        <p:xfrm>
          <a:off x="3608388" y="4117975"/>
          <a:ext cx="1746250" cy="1298575"/>
        </p:xfrm>
        <a:graphic>
          <a:graphicData uri="http://schemas.openxmlformats.org/presentationml/2006/ole">
            <mc:AlternateContent xmlns:mc="http://schemas.openxmlformats.org/markup-compatibility/2006">
              <mc:Choice xmlns:v="urn:schemas-microsoft-com:vml" Requires="v">
                <p:oleObj name="Equation" r:id="rId5" imgW="545760" imgH="406080" progId="Equation.3">
                  <p:embed/>
                </p:oleObj>
              </mc:Choice>
              <mc:Fallback>
                <p:oleObj name="Equation" r:id="rId5" imgW="545760" imgH="406080" progId="Equation.3">
                  <p:embed/>
                  <p:pic>
                    <p:nvPicPr>
                      <p:cNvPr id="7" name="Object 6"/>
                      <p:cNvPicPr>
                        <a:picLocks noChangeAspect="1" noChangeArrowheads="1"/>
                      </p:cNvPicPr>
                      <p:nvPr/>
                    </p:nvPicPr>
                    <p:blipFill>
                      <a:blip r:embed="rId6"/>
                      <a:srcRect/>
                      <a:stretch>
                        <a:fillRect/>
                      </a:stretch>
                    </p:blipFill>
                    <p:spPr bwMode="auto">
                      <a:xfrm>
                        <a:off x="3608388" y="4117975"/>
                        <a:ext cx="1746250" cy="1298575"/>
                      </a:xfrm>
                      <a:prstGeom prst="rect">
                        <a:avLst/>
                      </a:prstGeom>
                      <a:solidFill>
                        <a:srgbClr val="FDE0BD"/>
                      </a:solidFill>
                      <a:ln w="9525">
                        <a:solidFill>
                          <a:schemeClr val="tx1"/>
                        </a:solidFill>
                        <a:miter lim="800000"/>
                        <a:headEnd/>
                        <a:tailEnd/>
                      </a:ln>
                    </p:spPr>
                  </p:pic>
                </p:oleObj>
              </mc:Fallback>
            </mc:AlternateContent>
          </a:graphicData>
        </a:graphic>
      </p:graphicFrame>
      <p:sp>
        <p:nvSpPr>
          <p:cNvPr id="8" name="TextBox 7"/>
          <p:cNvSpPr txBox="1"/>
          <p:nvPr/>
        </p:nvSpPr>
        <p:spPr>
          <a:xfrm>
            <a:off x="2324101" y="5691137"/>
            <a:ext cx="6515100" cy="707886"/>
          </a:xfrm>
          <a:prstGeom prst="rect">
            <a:avLst/>
          </a:prstGeom>
          <a:solidFill>
            <a:srgbClr val="FFFFFF"/>
          </a:solidFill>
          <a:ln>
            <a:solidFill>
              <a:srgbClr val="000000"/>
            </a:solidFill>
          </a:ln>
        </p:spPr>
        <p:txBody>
          <a:bodyPr wrap="square" rtlCol="0">
            <a:spAutoFit/>
          </a:bodyPr>
          <a:lstStyle/>
          <a:p>
            <a:r>
              <a:rPr lang="en-NZ" sz="2000" b="1" dirty="0">
                <a:solidFill>
                  <a:srgbClr val="2205FB"/>
                </a:solidFill>
                <a:latin typeface="Times New Roman" panose="02020603050405020304" pitchFamily="18" charset="0"/>
                <a:cs typeface="Times New Roman" panose="02020603050405020304" pitchFamily="18" charset="0"/>
              </a:rPr>
              <a:t>Sampling Distribution approximately Normal so long and sample size is large </a:t>
            </a:r>
            <a:r>
              <a:rPr lang="en-NZ" sz="2000" b="1" dirty="0">
                <a:solidFill>
                  <a:srgbClr val="FF0000"/>
                </a:solidFill>
                <a:latin typeface="Times New Roman" panose="02020603050405020304" pitchFamily="18" charset="0"/>
                <a:cs typeface="Times New Roman" panose="02020603050405020304" pitchFamily="18" charset="0"/>
              </a:rPr>
              <a:t>(n </a:t>
            </a:r>
            <a:r>
              <a:rPr lang="en-NZ" sz="2000" b="1" u="sng" dirty="0">
                <a:solidFill>
                  <a:srgbClr val="FF0000"/>
                </a:solidFill>
                <a:latin typeface="Times New Roman" panose="02020603050405020304" pitchFamily="18" charset="0"/>
                <a:cs typeface="Times New Roman" panose="02020603050405020304" pitchFamily="18" charset="0"/>
              </a:rPr>
              <a:t>&gt;</a:t>
            </a:r>
            <a:r>
              <a:rPr lang="en-NZ" sz="2000" b="1" dirty="0">
                <a:solidFill>
                  <a:srgbClr val="FF0000"/>
                </a:solidFill>
                <a:latin typeface="Times New Roman" panose="02020603050405020304" pitchFamily="18" charset="0"/>
                <a:cs typeface="Times New Roman" panose="02020603050405020304" pitchFamily="18" charset="0"/>
              </a:rPr>
              <a:t> 30)</a:t>
            </a:r>
            <a:r>
              <a:rPr lang="en-NZ" sz="2000" b="1" dirty="0">
                <a:solidFill>
                  <a:srgbClr val="2205FB"/>
                </a:solidFill>
                <a:latin typeface="Times New Roman" panose="02020603050405020304" pitchFamily="18" charset="0"/>
                <a:cs typeface="Times New Roman" panose="02020603050405020304" pitchFamily="18" charset="0"/>
              </a:rPr>
              <a:t> (Central Limit Theorem)</a:t>
            </a:r>
            <a:endParaRPr lang="en-GB" sz="2000" b="1" dirty="0">
              <a:solidFill>
                <a:srgbClr val="2205FB"/>
              </a:solidFill>
              <a:latin typeface="Times New Roman" panose="02020603050405020304" pitchFamily="18" charset="0"/>
              <a:cs typeface="Times New Roman" panose="02020603050405020304" pitchFamily="18" charset="0"/>
            </a:endParaRPr>
          </a:p>
        </p:txBody>
      </p:sp>
      <p:sp>
        <p:nvSpPr>
          <p:cNvPr id="10" name="Footer Placeholder 9">
            <a:extLst>
              <a:ext uri="{FF2B5EF4-FFF2-40B4-BE49-F238E27FC236}">
                <a16:creationId xmlns:a16="http://schemas.microsoft.com/office/drawing/2014/main" id="{B1DDD777-8A7A-46E4-9033-F7E6B84BDE34}"/>
              </a:ext>
            </a:extLst>
          </p:cNvPr>
          <p:cNvSpPr>
            <a:spLocks noGrp="1"/>
          </p:cNvSpPr>
          <p:nvPr>
            <p:ph type="ftr" sz="quarter" idx="10"/>
          </p:nvPr>
        </p:nvSpPr>
        <p:spPr/>
        <p:txBody>
          <a:bodyPr/>
          <a:lstStyle/>
          <a:p>
            <a:r>
              <a:rPr lang="en-US" altLang="en-US"/>
              <a:t>MC3020-2023</a:t>
            </a:r>
            <a:endParaRPr lang="en-US" altLang="en-US" dirty="0"/>
          </a:p>
        </p:txBody>
      </p:sp>
      <p:sp>
        <p:nvSpPr>
          <p:cNvPr id="11" name="Date Placeholder 10">
            <a:extLst>
              <a:ext uri="{FF2B5EF4-FFF2-40B4-BE49-F238E27FC236}">
                <a16:creationId xmlns:a16="http://schemas.microsoft.com/office/drawing/2014/main" id="{C876AF07-642B-4F62-BF20-E205E6F2E61B}"/>
              </a:ext>
            </a:extLst>
          </p:cNvPr>
          <p:cNvSpPr>
            <a:spLocks noGrp="1"/>
          </p:cNvSpPr>
          <p:nvPr>
            <p:ph type="dt" sz="half" idx="12"/>
          </p:nvPr>
        </p:nvSpPr>
        <p:spPr/>
        <p:txBody>
          <a:bodyPr/>
          <a:lstStyle/>
          <a:p>
            <a:fld id="{0D545E04-385D-4E07-883B-913871AA72F1}" type="datetime5">
              <a:rPr lang="en-NZ" altLang="en-US" smtClean="0"/>
              <a:t>16-Jun-23</a:t>
            </a:fld>
            <a:endParaRPr lang="en-US" altLang="en-US" dirty="0"/>
          </a:p>
        </p:txBody>
      </p:sp>
      <p:sp>
        <p:nvSpPr>
          <p:cNvPr id="12" name="Slide Number Placeholder 11">
            <a:extLst>
              <a:ext uri="{FF2B5EF4-FFF2-40B4-BE49-F238E27FC236}">
                <a16:creationId xmlns:a16="http://schemas.microsoft.com/office/drawing/2014/main" id="{24D4BD00-1B1E-49C6-B927-D32622DD637D}"/>
              </a:ext>
            </a:extLst>
          </p:cNvPr>
          <p:cNvSpPr>
            <a:spLocks noGrp="1"/>
          </p:cNvSpPr>
          <p:nvPr>
            <p:ph type="sldNum" sz="quarter" idx="11"/>
          </p:nvPr>
        </p:nvSpPr>
        <p:spPr/>
        <p:txBody>
          <a:bodyPr/>
          <a:lstStyle/>
          <a:p>
            <a:fld id="{E6D38F6D-B68C-43EA-8D93-D9BC679B8240}" type="slidenum">
              <a:rPr lang="en-US" altLang="en-US" smtClean="0"/>
              <a:pPr/>
              <a:t>24</a:t>
            </a:fld>
            <a:endParaRPr lang="en-US" altLang="en-US"/>
          </a:p>
        </p:txBody>
      </p:sp>
    </p:spTree>
    <p:extLst>
      <p:ext uri="{BB962C8B-B14F-4D97-AF65-F5344CB8AC3E}">
        <p14:creationId xmlns:p14="http://schemas.microsoft.com/office/powerpoint/2010/main" val="281982143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457199" y="457200"/>
            <a:ext cx="8539655" cy="1371600"/>
          </a:xfrm>
        </p:spPr>
        <p:txBody>
          <a:bodyPr/>
          <a:lstStyle/>
          <a:p>
            <a:r>
              <a:rPr lang="en-GB" sz="4000" dirty="0">
                <a:solidFill>
                  <a:srgbClr val="C00000"/>
                </a:solidFill>
                <a:effectLst>
                  <a:outerShdw blurRad="38100" dist="38100" dir="2700000" algn="tl">
                    <a:srgbClr val="000000">
                      <a:alpha val="43137"/>
                    </a:srgbClr>
                  </a:outerShdw>
                </a:effectLst>
                <a:latin typeface="Baskerville Old Face" panose="02020602080505020303" pitchFamily="18" charset="0"/>
              </a:rPr>
              <a:t>Inferences about Population Parameters</a:t>
            </a:r>
            <a:endParaRPr lang="en-US" altLang="en-US" sz="4000" dirty="0">
              <a:solidFill>
                <a:srgbClr val="C00000"/>
              </a:solidFill>
              <a:effectLst>
                <a:outerShdw blurRad="38100" dist="38100" dir="2700000" algn="tl">
                  <a:srgbClr val="000000">
                    <a:alpha val="43137"/>
                  </a:srgbClr>
                </a:outerShdw>
              </a:effectLst>
              <a:latin typeface="Baskerville Old Face" panose="02020602080505020303" pitchFamily="18" charset="0"/>
            </a:endParaRPr>
          </a:p>
        </p:txBody>
      </p:sp>
      <p:sp>
        <p:nvSpPr>
          <p:cNvPr id="168963" name="Rectangle 3"/>
          <p:cNvSpPr>
            <a:spLocks noGrp="1" noChangeArrowheads="1"/>
          </p:cNvSpPr>
          <p:nvPr>
            <p:ph type="body" idx="1"/>
          </p:nvPr>
        </p:nvSpPr>
        <p:spPr>
          <a:xfrm>
            <a:off x="457199" y="1560786"/>
            <a:ext cx="8229600" cy="4776952"/>
          </a:xfrm>
        </p:spPr>
        <p:txBody>
          <a:bodyPr/>
          <a:lstStyle/>
          <a:p>
            <a:pPr algn="just">
              <a:buFont typeface="Wingdings" panose="05000000000000000000" pitchFamily="2" charset="2"/>
              <a:buChar char="Ø"/>
            </a:pPr>
            <a:r>
              <a:rPr lang="en-IN" altLang="en-US" dirty="0">
                <a:latin typeface="Baskerville Old Face" panose="02020602080505020303" pitchFamily="18" charset="0"/>
              </a:rPr>
              <a:t>Inferences about Population Proportion</a:t>
            </a:r>
          </a:p>
          <a:p>
            <a:pPr algn="just">
              <a:buFont typeface="Wingdings" panose="05000000000000000000" pitchFamily="2" charset="2"/>
              <a:buChar char="Ø"/>
            </a:pPr>
            <a:r>
              <a:rPr lang="en-IN" altLang="en-US" dirty="0">
                <a:latin typeface="Baskerville Old Face" panose="02020602080505020303" pitchFamily="18" charset="0"/>
              </a:rPr>
              <a:t>Inferences about Population Mean</a:t>
            </a:r>
          </a:p>
          <a:p>
            <a:pPr algn="just">
              <a:buFont typeface="Wingdings" panose="05000000000000000000" pitchFamily="2" charset="2"/>
              <a:buChar char="Ø"/>
            </a:pPr>
            <a:r>
              <a:rPr lang="en-IN" altLang="en-US" dirty="0">
                <a:latin typeface="Baskerville Old Face" panose="02020602080505020303" pitchFamily="18" charset="0"/>
              </a:rPr>
              <a:t>Inferences about Population Variance</a:t>
            </a:r>
          </a:p>
          <a:p>
            <a:pPr algn="just">
              <a:buFont typeface="Wingdings" panose="05000000000000000000" pitchFamily="2" charset="2"/>
              <a:buChar char="Ø"/>
            </a:pPr>
            <a:r>
              <a:rPr lang="en-IN" altLang="en-US" dirty="0">
                <a:latin typeface="Baskerville Old Face" panose="02020602080505020303" pitchFamily="18" charset="0"/>
              </a:rPr>
              <a:t>Testing Hypotheses about Population Proportion</a:t>
            </a:r>
          </a:p>
          <a:p>
            <a:pPr algn="just">
              <a:buFont typeface="Wingdings" panose="05000000000000000000" pitchFamily="2" charset="2"/>
              <a:buChar char="Ø"/>
            </a:pPr>
            <a:r>
              <a:rPr lang="en-IN" altLang="en-US" dirty="0">
                <a:latin typeface="Baskerville Old Face" panose="02020602080505020303" pitchFamily="18" charset="0"/>
              </a:rPr>
              <a:t>Testing Hypotheses about Population Mean</a:t>
            </a:r>
          </a:p>
          <a:p>
            <a:pPr algn="just">
              <a:buFont typeface="Wingdings" panose="05000000000000000000" pitchFamily="2" charset="2"/>
              <a:buChar char="Ø"/>
            </a:pPr>
            <a:r>
              <a:rPr lang="en-IN" altLang="en-US" dirty="0">
                <a:latin typeface="Baskerville Old Face" panose="02020602080505020303" pitchFamily="18" charset="0"/>
              </a:rPr>
              <a:t>Testing Hypotheses about Population Variance</a:t>
            </a:r>
            <a:endParaRPr lang="en-US" altLang="en-US" dirty="0">
              <a:latin typeface="Baskerville Old Face" panose="02020602080505020303" pitchFamily="18" charset="0"/>
            </a:endParaRPr>
          </a:p>
        </p:txBody>
      </p:sp>
      <p:sp>
        <p:nvSpPr>
          <p:cNvPr id="4" name="Footer Placeholder 3">
            <a:extLst>
              <a:ext uri="{FF2B5EF4-FFF2-40B4-BE49-F238E27FC236}">
                <a16:creationId xmlns:a16="http://schemas.microsoft.com/office/drawing/2014/main" id="{A298F0D2-F069-47AF-B512-66DE7763C005}"/>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4715659B-0E53-47DF-AB45-F3CCD71CA66A}"/>
              </a:ext>
            </a:extLst>
          </p:cNvPr>
          <p:cNvSpPr>
            <a:spLocks noGrp="1"/>
          </p:cNvSpPr>
          <p:nvPr>
            <p:ph type="dt" sz="half" idx="12"/>
          </p:nvPr>
        </p:nvSpPr>
        <p:spPr/>
        <p:txBody>
          <a:bodyPr/>
          <a:lstStyle/>
          <a:p>
            <a:fld id="{A359EF95-E58B-459B-982F-719E47A87AD0}" type="datetime5">
              <a:rPr lang="en-NZ" altLang="en-US" smtClean="0"/>
              <a:t>16-Jun-23</a:t>
            </a:fld>
            <a:endParaRPr lang="en-US" altLang="en-US"/>
          </a:p>
        </p:txBody>
      </p:sp>
      <p:sp>
        <p:nvSpPr>
          <p:cNvPr id="6" name="Slide Number Placeholder 5">
            <a:extLst>
              <a:ext uri="{FF2B5EF4-FFF2-40B4-BE49-F238E27FC236}">
                <a16:creationId xmlns:a16="http://schemas.microsoft.com/office/drawing/2014/main" id="{FD13DC3B-2F7E-4B8C-A6B8-4E4AD07A29D5}"/>
              </a:ext>
            </a:extLst>
          </p:cNvPr>
          <p:cNvSpPr>
            <a:spLocks noGrp="1"/>
          </p:cNvSpPr>
          <p:nvPr>
            <p:ph type="sldNum" sz="quarter" idx="11"/>
          </p:nvPr>
        </p:nvSpPr>
        <p:spPr/>
        <p:txBody>
          <a:bodyPr/>
          <a:lstStyle/>
          <a:p>
            <a:fld id="{E6D38F6D-B68C-43EA-8D93-D9BC679B8240}" type="slidenum">
              <a:rPr lang="en-US" altLang="en-US" smtClean="0"/>
              <a:pPr/>
              <a:t>25</a:t>
            </a:fld>
            <a:endParaRPr lang="en-US" altLang="en-US"/>
          </a:p>
        </p:txBody>
      </p:sp>
    </p:spTree>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C64B6C0-8D6B-4166-831D-806C23AF4EA1}"/>
                  </a:ext>
                </a:extLst>
              </p:cNvPr>
              <p:cNvSpPr txBox="1"/>
              <p:nvPr/>
            </p:nvSpPr>
            <p:spPr>
              <a:xfrm>
                <a:off x="572814" y="1198179"/>
                <a:ext cx="7839666" cy="553997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Significance Level </a:t>
                </a:r>
                <a14:m>
                  <m:oMath xmlns:m="http://schemas.openxmlformats.org/officeDocument/2006/math">
                    <m:r>
                      <a:rPr lang="en-US" sz="2400" i="1" dirty="0" smtClean="0">
                        <a:latin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𝛼</m:t>
                    </m:r>
                  </m:oMath>
                </a14:m>
                <a:endParaRPr lang="en-US" sz="2400" dirty="0"/>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Confidence Level </a:t>
                </a:r>
                <a14:m>
                  <m:oMath xmlns:m="http://schemas.openxmlformats.org/officeDocument/2006/math">
                    <m:r>
                      <a:rPr lang="en-US" sz="2400" i="1" dirty="0">
                        <a:latin typeface="Cambria Math" panose="02040503050406030204" pitchFamily="18" charset="0"/>
                      </a:rPr>
                      <m:t>=</m:t>
                    </m:r>
                    <m:r>
                      <a:rPr lang="en-US" sz="2400" b="0" i="1" dirty="0" smtClean="0">
                        <a:latin typeface="Cambria Math" panose="02040503050406030204" pitchFamily="18" charset="0"/>
                      </a:rPr>
                      <m:t>1−</m:t>
                    </m:r>
                    <m:r>
                      <a:rPr lang="en-US" sz="2400" i="1">
                        <a:latin typeface="Cambria Math" panose="02040503050406030204" pitchFamily="18" charset="0"/>
                        <a:ea typeface="Cambria Math" panose="02040503050406030204" pitchFamily="18" charset="0"/>
                      </a:rPr>
                      <m:t>𝛼</m:t>
                    </m:r>
                  </m:oMath>
                </a14:m>
                <a:endParaRPr lang="en-US" sz="2400" dirty="0"/>
              </a:p>
              <a:p>
                <a:endParaRPr lang="en-US" sz="2400" dirty="0"/>
              </a:p>
              <a:p>
                <a:r>
                  <a:rPr lang="en-US" sz="2400" b="1" dirty="0">
                    <a:latin typeface="Times New Roman" panose="02020603050405020304" pitchFamily="18" charset="0"/>
                    <a:cs typeface="Times New Roman" panose="02020603050405020304" pitchFamily="18" charset="0"/>
                  </a:rPr>
                  <a:t>Notation of </a:t>
                </a:r>
                <a14:m>
                  <m:oMath xmlns:m="http://schemas.openxmlformats.org/officeDocument/2006/math">
                    <m:sSub>
                      <m:sSubPr>
                        <m:ctrlPr>
                          <a:rPr lang="en-US" sz="2400" b="1" i="1">
                            <a:latin typeface="Cambria Math" panose="02040503050406030204" pitchFamily="18" charset="0"/>
                            <a:cs typeface="Times New Roman" panose="02020603050405020304" pitchFamily="18" charset="0"/>
                          </a:rPr>
                        </m:ctrlPr>
                      </m:sSubPr>
                      <m:e>
                        <m:r>
                          <a:rPr lang="en-US" sz="2400" b="1" i="1">
                            <a:latin typeface="Cambria Math" panose="02040503050406030204" pitchFamily="18" charset="0"/>
                            <a:cs typeface="Times New Roman" panose="02020603050405020304" pitchFamily="18" charset="0"/>
                          </a:rPr>
                          <m:t>𝐙</m:t>
                        </m:r>
                      </m:e>
                      <m:sub>
                        <m:r>
                          <a:rPr lang="en-US" sz="2400" b="1" i="1">
                            <a:latin typeface="Cambria Math" panose="02040503050406030204" pitchFamily="18" charset="0"/>
                            <a:cs typeface="Times New Roman" panose="02020603050405020304" pitchFamily="18" charset="0"/>
                          </a:rPr>
                          <m:t>𝛂</m:t>
                        </m:r>
                      </m:sub>
                    </m:sSub>
                  </m:oMath>
                </a14:m>
                <a:endParaRPr lang="en-US" sz="2400" b="1" dirty="0">
                  <a:latin typeface="Times New Roman" panose="02020603050405020304" pitchFamily="18" charset="0"/>
                  <a:cs typeface="Times New Roman" panose="02020603050405020304" pitchFamily="18" charset="0"/>
                </a:endParaRPr>
              </a:p>
              <a:p>
                <a:pPr algn="just"/>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𝑧</m:t>
                        </m:r>
                      </m:e>
                      <m:sub>
                        <m:r>
                          <a:rPr lang="en-US" sz="2400" i="1">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400" dirty="0">
                    <a:latin typeface="Times New Roman" panose="02020603050405020304" pitchFamily="18" charset="0"/>
                    <a:cs typeface="Times New Roman" panose="02020603050405020304" pitchFamily="18" charset="0"/>
                  </a:rPr>
                  <a:t> is the number on the real line such that the area under the standard normal density function, on the x-axis, and to the right of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𝑧</m:t>
                        </m:r>
                      </m:e>
                      <m:sub>
                        <m:r>
                          <a:rPr lang="en-US" sz="2400" i="1">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400" dirty="0">
                    <a:latin typeface="Times New Roman" panose="02020603050405020304" pitchFamily="18" charset="0"/>
                    <a:cs typeface="Times New Roman" panose="02020603050405020304" pitchFamily="18" charset="0"/>
                  </a:rPr>
                  <a:t> is </a:t>
                </a:r>
                <a14:m>
                  <m:oMath xmlns:m="http://schemas.openxmlformats.org/officeDocument/2006/math">
                    <m:r>
                      <a:rPr lang="en-US" sz="2400" i="1">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400"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7C64B6C0-8D6B-4166-831D-806C23AF4EA1}"/>
                  </a:ext>
                </a:extLst>
              </p:cNvPr>
              <p:cNvSpPr txBox="1">
                <a:spLocks noRot="1" noChangeAspect="1" noMove="1" noResize="1" noEditPoints="1" noAdjustHandles="1" noChangeArrowheads="1" noChangeShapeType="1" noTextEdit="1"/>
              </p:cNvSpPr>
              <p:nvPr/>
            </p:nvSpPr>
            <p:spPr>
              <a:xfrm>
                <a:off x="572814" y="1198179"/>
                <a:ext cx="7839666" cy="5539978"/>
              </a:xfrm>
              <a:prstGeom prst="rect">
                <a:avLst/>
              </a:prstGeom>
              <a:blipFill>
                <a:blip r:embed="rId2"/>
                <a:stretch>
                  <a:fillRect l="-1244" t="-881" r="-1166"/>
                </a:stretch>
              </a:blipFill>
            </p:spPr>
            <p:txBody>
              <a:bodyPr/>
              <a:lstStyle/>
              <a:p>
                <a:r>
                  <a:rPr lang="en-NZ">
                    <a:noFill/>
                  </a:rPr>
                  <a:t> </a:t>
                </a:r>
              </a:p>
            </p:txBody>
          </p:sp>
        </mc:Fallback>
      </mc:AlternateContent>
      <p:grpSp>
        <p:nvGrpSpPr>
          <p:cNvPr id="19" name="Group 18">
            <a:extLst>
              <a:ext uri="{FF2B5EF4-FFF2-40B4-BE49-F238E27FC236}">
                <a16:creationId xmlns:a16="http://schemas.microsoft.com/office/drawing/2014/main" id="{A8D7AA26-BCA9-4F54-BB85-0C69FFF5FDDF}"/>
              </a:ext>
            </a:extLst>
          </p:cNvPr>
          <p:cNvGrpSpPr/>
          <p:nvPr/>
        </p:nvGrpSpPr>
        <p:grpSpPr>
          <a:xfrm>
            <a:off x="1979207" y="4110335"/>
            <a:ext cx="4380289" cy="2595265"/>
            <a:chOff x="2362200" y="3505200"/>
            <a:chExt cx="4380289" cy="2595265"/>
          </a:xfrm>
        </p:grpSpPr>
        <p:grpSp>
          <p:nvGrpSpPr>
            <p:cNvPr id="8" name="Group 7">
              <a:extLst>
                <a:ext uri="{FF2B5EF4-FFF2-40B4-BE49-F238E27FC236}">
                  <a16:creationId xmlns:a16="http://schemas.microsoft.com/office/drawing/2014/main" id="{1A946812-27EF-484D-8237-98BBC3F81B6F}"/>
                </a:ext>
              </a:extLst>
            </p:cNvPr>
            <p:cNvGrpSpPr/>
            <p:nvPr/>
          </p:nvGrpSpPr>
          <p:grpSpPr>
            <a:xfrm>
              <a:off x="2362200" y="3505200"/>
              <a:ext cx="4380289" cy="2595265"/>
              <a:chOff x="2362200" y="3505200"/>
              <a:chExt cx="4380289" cy="2595265"/>
            </a:xfrm>
          </p:grpSpPr>
          <p:pic>
            <p:nvPicPr>
              <p:cNvPr id="9" name="Picture 6" descr="https://cnx.org/resources/7d8331a15e41b5b7cea9f5a26cefad278cca6e89/Picture%201.png">
                <a:extLst>
                  <a:ext uri="{FF2B5EF4-FFF2-40B4-BE49-F238E27FC236}">
                    <a16:creationId xmlns:a16="http://schemas.microsoft.com/office/drawing/2014/main" id="{B397220A-D3C1-4F0A-9DDE-3A186D1EB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505200"/>
                <a:ext cx="4227889" cy="23972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148220-444D-4255-969F-00780D459F68}"/>
                      </a:ext>
                    </a:extLst>
                  </p:cNvPr>
                  <p:cNvSpPr txBox="1"/>
                  <p:nvPr/>
                </p:nvSpPr>
                <p:spPr>
                  <a:xfrm>
                    <a:off x="5562600" y="5638800"/>
                    <a:ext cx="6858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i="1" dirty="0" smtClean="0">
                                  <a:latin typeface="Cambria Math" panose="02040503050406030204" pitchFamily="18" charset="0"/>
                                  <a:ea typeface="Cambria Math" panose="02040503050406030204" pitchFamily="18" charset="0"/>
                                </a:rPr>
                                <m:t>𝛼</m:t>
                              </m:r>
                            </m:sub>
                          </m:sSub>
                        </m:oMath>
                      </m:oMathPara>
                    </a14:m>
                    <a:endParaRPr lang="en-US" dirty="0"/>
                  </a:p>
                </p:txBody>
              </p:sp>
            </mc:Choice>
            <mc:Fallback xmlns="">
              <p:sp>
                <p:nvSpPr>
                  <p:cNvPr id="10" name="TextBox 9">
                    <a:extLst>
                      <a:ext uri="{FF2B5EF4-FFF2-40B4-BE49-F238E27FC236}">
                        <a16:creationId xmlns:a16="http://schemas.microsoft.com/office/drawing/2014/main" id="{C0148220-444D-4255-969F-00780D459F68}"/>
                      </a:ext>
                    </a:extLst>
                  </p:cNvPr>
                  <p:cNvSpPr txBox="1">
                    <a:spLocks noRot="1" noChangeAspect="1" noMove="1" noResize="1" noEditPoints="1" noAdjustHandles="1" noChangeArrowheads="1" noChangeShapeType="1" noTextEdit="1"/>
                  </p:cNvSpPr>
                  <p:nvPr/>
                </p:nvSpPr>
                <p:spPr>
                  <a:xfrm>
                    <a:off x="5562600" y="5638800"/>
                    <a:ext cx="68580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A49428-213C-4B8E-9825-FB659165F7F1}"/>
                      </a:ext>
                    </a:extLst>
                  </p:cNvPr>
                  <p:cNvSpPr txBox="1"/>
                  <p:nvPr/>
                </p:nvSpPr>
                <p:spPr>
                  <a:xfrm>
                    <a:off x="5715000" y="4038600"/>
                    <a:ext cx="7620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oMath>
                      </m:oMathPara>
                    </a14:m>
                    <a:endParaRPr lang="en-US" dirty="0"/>
                  </a:p>
                </p:txBody>
              </p:sp>
            </mc:Choice>
            <mc:Fallback xmlns="">
              <p:sp>
                <p:nvSpPr>
                  <p:cNvPr id="11" name="TextBox 10">
                    <a:extLst>
                      <a:ext uri="{FF2B5EF4-FFF2-40B4-BE49-F238E27FC236}">
                        <a16:creationId xmlns:a16="http://schemas.microsoft.com/office/drawing/2014/main" id="{C5A49428-213C-4B8E-9825-FB659165F7F1}"/>
                      </a:ext>
                    </a:extLst>
                  </p:cNvPr>
                  <p:cNvSpPr txBox="1">
                    <a:spLocks noRot="1" noChangeAspect="1" noMove="1" noResize="1" noEditPoints="1" noAdjustHandles="1" noChangeArrowheads="1" noChangeShapeType="1" noTextEdit="1"/>
                  </p:cNvSpPr>
                  <p:nvPr/>
                </p:nvSpPr>
                <p:spPr>
                  <a:xfrm>
                    <a:off x="5715000" y="4038600"/>
                    <a:ext cx="76200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93FEBE-B695-49E3-A6C1-6C412C6BA097}"/>
                      </a:ext>
                    </a:extLst>
                  </p:cNvPr>
                  <p:cNvSpPr txBox="1"/>
                  <p:nvPr/>
                </p:nvSpPr>
                <p:spPr>
                  <a:xfrm>
                    <a:off x="2362200" y="4071257"/>
                    <a:ext cx="13716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m:t>
                          </m:r>
                          <m:r>
                            <a:rPr lang="en-US" i="1" smtClean="0">
                              <a:latin typeface="Cambria Math" panose="02040503050406030204" pitchFamily="18" charset="0"/>
                              <a:ea typeface="Cambria Math" panose="02040503050406030204" pitchFamily="18" charset="0"/>
                            </a:rPr>
                            <m:t>𝛼</m:t>
                          </m:r>
                        </m:oMath>
                      </m:oMathPara>
                    </a14:m>
                    <a:endParaRPr lang="en-US" dirty="0"/>
                  </a:p>
                </p:txBody>
              </p:sp>
            </mc:Choice>
            <mc:Fallback xmlns="">
              <p:sp>
                <p:nvSpPr>
                  <p:cNvPr id="12" name="TextBox 11">
                    <a:extLst>
                      <a:ext uri="{FF2B5EF4-FFF2-40B4-BE49-F238E27FC236}">
                        <a16:creationId xmlns:a16="http://schemas.microsoft.com/office/drawing/2014/main" id="{E393FEBE-B695-49E3-A6C1-6C412C6BA097}"/>
                      </a:ext>
                    </a:extLst>
                  </p:cNvPr>
                  <p:cNvSpPr txBox="1">
                    <a:spLocks noRot="1" noChangeAspect="1" noMove="1" noResize="1" noEditPoints="1" noAdjustHandles="1" noChangeArrowheads="1" noChangeShapeType="1" noTextEdit="1"/>
                  </p:cNvSpPr>
                  <p:nvPr/>
                </p:nvSpPr>
                <p:spPr>
                  <a:xfrm>
                    <a:off x="2362200" y="4071257"/>
                    <a:ext cx="1371600" cy="461665"/>
                  </a:xfrm>
                  <a:prstGeom prst="rect">
                    <a:avLst/>
                  </a:prstGeom>
                  <a:blipFill>
                    <a:blip r:embed="rId6"/>
                    <a:stretch>
                      <a:fillRect/>
                    </a:stretch>
                  </a:blipFill>
                </p:spPr>
                <p:txBody>
                  <a:bodyPr/>
                  <a:lstStyle/>
                  <a:p>
                    <a:r>
                      <a:rPr lang="en-US">
                        <a:noFill/>
                      </a:rPr>
                      <a:t> </a:t>
                    </a:r>
                  </a:p>
                </p:txBody>
              </p:sp>
            </mc:Fallback>
          </mc:AlternateContent>
        </p:grpSp>
        <p:cxnSp>
          <p:nvCxnSpPr>
            <p:cNvPr id="14" name="Straight Arrow Connector 13">
              <a:extLst>
                <a:ext uri="{FF2B5EF4-FFF2-40B4-BE49-F238E27FC236}">
                  <a16:creationId xmlns:a16="http://schemas.microsoft.com/office/drawing/2014/main" id="{96F97A7D-355C-47D1-95B2-9CB8B83ABF2E}"/>
                </a:ext>
              </a:extLst>
            </p:cNvPr>
            <p:cNvCxnSpPr>
              <a:cxnSpLocks/>
              <a:stCxn id="11" idx="2"/>
            </p:cNvCxnSpPr>
            <p:nvPr/>
          </p:nvCxnSpPr>
          <p:spPr bwMode="auto">
            <a:xfrm flipH="1">
              <a:off x="6019800" y="4500265"/>
              <a:ext cx="76200" cy="996645"/>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61C704C7-B3EB-48C9-A246-F303A12559D6}"/>
                </a:ext>
              </a:extLst>
            </p:cNvPr>
            <p:cNvCxnSpPr>
              <a:cxnSpLocks/>
            </p:cNvCxnSpPr>
            <p:nvPr/>
          </p:nvCxnSpPr>
          <p:spPr bwMode="auto">
            <a:xfrm>
              <a:off x="3279228" y="4403834"/>
              <a:ext cx="1387365" cy="557049"/>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 name="Title 1">
            <a:extLst>
              <a:ext uri="{FF2B5EF4-FFF2-40B4-BE49-F238E27FC236}">
                <a16:creationId xmlns:a16="http://schemas.microsoft.com/office/drawing/2014/main" id="{7A5E2C4A-18B2-42D2-BDEB-9A4CB46556B4}"/>
              </a:ext>
            </a:extLst>
          </p:cNvPr>
          <p:cNvSpPr>
            <a:spLocks noGrp="1"/>
          </p:cNvSpPr>
          <p:nvPr>
            <p:ph type="title"/>
          </p:nvPr>
        </p:nvSpPr>
        <p:spPr>
          <a:xfrm>
            <a:off x="457200" y="457200"/>
            <a:ext cx="8229600" cy="740979"/>
          </a:xfrm>
        </p:spPr>
        <p:txBody>
          <a:bodyPr/>
          <a:lstStyle/>
          <a:p>
            <a:r>
              <a:rPr lang="en-US" dirty="0">
                <a:solidFill>
                  <a:srgbClr val="C00000"/>
                </a:solidFill>
                <a:effectLst>
                  <a:outerShdw blurRad="38100" dist="38100" dir="2700000" algn="tl">
                    <a:srgbClr val="000000">
                      <a:alpha val="43137"/>
                    </a:srgbClr>
                  </a:outerShdw>
                </a:effectLst>
                <a:latin typeface="Book Antiqua" panose="02040602050305030304" pitchFamily="18" charset="0"/>
                <a:cs typeface="Times New Roman" panose="02020603050405020304" pitchFamily="18" charset="0"/>
              </a:rPr>
              <a:t>Notations(symbols):</a:t>
            </a:r>
          </a:p>
        </p:txBody>
      </p:sp>
      <p:sp>
        <p:nvSpPr>
          <p:cNvPr id="2" name="Footer Placeholder 1">
            <a:extLst>
              <a:ext uri="{FF2B5EF4-FFF2-40B4-BE49-F238E27FC236}">
                <a16:creationId xmlns:a16="http://schemas.microsoft.com/office/drawing/2014/main" id="{644CB867-C9B8-456A-9657-1E490C305D5A}"/>
              </a:ext>
            </a:extLst>
          </p:cNvPr>
          <p:cNvSpPr>
            <a:spLocks noGrp="1"/>
          </p:cNvSpPr>
          <p:nvPr>
            <p:ph type="ftr" sz="quarter" idx="10"/>
          </p:nvPr>
        </p:nvSpPr>
        <p:spPr/>
        <p:txBody>
          <a:bodyPr/>
          <a:lstStyle/>
          <a:p>
            <a:r>
              <a:rPr lang="en-US" altLang="en-US"/>
              <a:t>MC3020-2023</a:t>
            </a:r>
          </a:p>
        </p:txBody>
      </p:sp>
      <p:sp>
        <p:nvSpPr>
          <p:cNvPr id="3" name="Date Placeholder 2">
            <a:extLst>
              <a:ext uri="{FF2B5EF4-FFF2-40B4-BE49-F238E27FC236}">
                <a16:creationId xmlns:a16="http://schemas.microsoft.com/office/drawing/2014/main" id="{77E200ED-583B-4EC9-A808-BE7CD03AFE77}"/>
              </a:ext>
            </a:extLst>
          </p:cNvPr>
          <p:cNvSpPr>
            <a:spLocks noGrp="1"/>
          </p:cNvSpPr>
          <p:nvPr>
            <p:ph type="dt" sz="half" idx="12"/>
          </p:nvPr>
        </p:nvSpPr>
        <p:spPr/>
        <p:txBody>
          <a:bodyPr/>
          <a:lstStyle/>
          <a:p>
            <a:fld id="{30D31132-E60F-4037-A12D-F1BAED181BC7}" type="datetime5">
              <a:rPr lang="en-NZ" altLang="en-US" smtClean="0"/>
              <a:t>16-Jun-23</a:t>
            </a:fld>
            <a:endParaRPr lang="en-US" altLang="en-US"/>
          </a:p>
        </p:txBody>
      </p:sp>
      <p:sp>
        <p:nvSpPr>
          <p:cNvPr id="4" name="Slide Number Placeholder 3">
            <a:extLst>
              <a:ext uri="{FF2B5EF4-FFF2-40B4-BE49-F238E27FC236}">
                <a16:creationId xmlns:a16="http://schemas.microsoft.com/office/drawing/2014/main" id="{C2E542C3-DDF6-4AC6-8514-E0FD11E36DCA}"/>
              </a:ext>
            </a:extLst>
          </p:cNvPr>
          <p:cNvSpPr>
            <a:spLocks noGrp="1"/>
          </p:cNvSpPr>
          <p:nvPr>
            <p:ph type="sldNum" sz="quarter" idx="11"/>
          </p:nvPr>
        </p:nvSpPr>
        <p:spPr/>
        <p:txBody>
          <a:bodyPr/>
          <a:lstStyle/>
          <a:p>
            <a:fld id="{E6D38F6D-B68C-43EA-8D93-D9BC679B8240}" type="slidenum">
              <a:rPr lang="en-US" altLang="en-US" smtClean="0"/>
              <a:pPr/>
              <a:t>26</a:t>
            </a:fld>
            <a:endParaRPr lang="en-US" altLang="en-US"/>
          </a:p>
        </p:txBody>
      </p:sp>
    </p:spTree>
    <p:extLst>
      <p:ext uri="{BB962C8B-B14F-4D97-AF65-F5344CB8AC3E}">
        <p14:creationId xmlns:p14="http://schemas.microsoft.com/office/powerpoint/2010/main" val="3940653356"/>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9545" y="541283"/>
                <a:ext cx="8229600" cy="5102772"/>
              </a:xfrm>
              <a:solidFill>
                <a:schemeClr val="accent3">
                  <a:lumMod val="95000"/>
                </a:schemeClr>
              </a:solidFill>
              <a:ln>
                <a:solidFill>
                  <a:schemeClr val="accent1">
                    <a:lumMod val="50000"/>
                  </a:schemeClr>
                </a:solidFill>
              </a:ln>
            </p:spPr>
            <p:txBody>
              <a:bodyPr/>
              <a:lstStyle/>
              <a:p>
                <a:pPr marL="0" indent="0" algn="just">
                  <a:buNone/>
                </a:pPr>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p>
              <a:p>
                <a:pPr marL="0" indent="0" algn="just">
                  <a:buNone/>
                </a:pPr>
                <a:r>
                  <a:rPr lang="en-GB" dirty="0">
                    <a:solidFill>
                      <a:srgbClr val="00B050"/>
                    </a:solidFill>
                    <a:latin typeface="Times New Roman" panose="02020603050405020304" pitchFamily="18" charset="0"/>
                    <a:cs typeface="Times New Roman" panose="02020603050405020304" pitchFamily="18" charset="0"/>
                  </a:rPr>
                  <a:t>Find the </a:t>
                </a:r>
                <a14:m>
                  <m:oMath xmlns:m="http://schemas.openxmlformats.org/officeDocument/2006/math">
                    <m:r>
                      <a:rPr lang="en-GB"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𝛼</m:t>
                    </m:r>
                    <m:r>
                      <a:rPr lang="en-GB"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GB" dirty="0">
                    <a:solidFill>
                      <a:srgbClr val="00B050"/>
                    </a:solidFill>
                    <a:latin typeface="Times New Roman" panose="02020603050405020304" pitchFamily="18" charset="0"/>
                    <a:cs typeface="Times New Roman" panose="02020603050405020304" pitchFamily="18" charset="0"/>
                  </a:rPr>
                  <a:t>and calculate  the </a:t>
                </a:r>
                <a14:m>
                  <m:oMath xmlns:m="http://schemas.openxmlformats.org/officeDocument/2006/math">
                    <m:sSub>
                      <m:sSubPr>
                        <m:ctrlPr>
                          <a:rPr lang="en-GB" i="1">
                            <a:solidFill>
                              <a:srgbClr val="00B050"/>
                            </a:solidFill>
                            <a:latin typeface="Cambria Math" panose="02040503050406030204" pitchFamily="18" charset="0"/>
                            <a:cs typeface="Times New Roman" panose="02020603050405020304" pitchFamily="18" charset="0"/>
                          </a:rPr>
                        </m:ctrlPr>
                      </m:sSubPr>
                      <m:e>
                        <m:r>
                          <a:rPr lang="en-GB" i="1">
                            <a:solidFill>
                              <a:srgbClr val="00B050"/>
                            </a:solidFill>
                            <a:latin typeface="Cambria Math" panose="02040503050406030204" pitchFamily="18" charset="0"/>
                            <a:cs typeface="Times New Roman" panose="02020603050405020304" pitchFamily="18" charset="0"/>
                          </a:rPr>
                          <m:t>𝑍</m:t>
                        </m:r>
                      </m:e>
                      <m:sub>
                        <m:f>
                          <m:fPr>
                            <m:type m:val="skw"/>
                            <m:ctrlPr>
                              <a:rPr lang="en-GB" i="1">
                                <a:solidFill>
                                  <a:srgbClr val="00B050"/>
                                </a:solidFill>
                                <a:latin typeface="Cambria Math" panose="02040503050406030204" pitchFamily="18" charset="0"/>
                                <a:cs typeface="Times New Roman" panose="02020603050405020304" pitchFamily="18" charset="0"/>
                              </a:rPr>
                            </m:ctrlPr>
                          </m:fPr>
                          <m:num>
                            <m:r>
                              <a:rPr lang="en-GB" i="1">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rgbClr val="00B050"/>
                                </a:solidFill>
                                <a:latin typeface="Cambria Math" panose="02040503050406030204" pitchFamily="18" charset="0"/>
                                <a:cs typeface="Times New Roman" panose="02020603050405020304" pitchFamily="18" charset="0"/>
                              </a:rPr>
                              <m:t>2</m:t>
                            </m:r>
                          </m:den>
                        </m:f>
                      </m:sub>
                    </m:sSub>
                  </m:oMath>
                </a14:m>
                <a:r>
                  <a:rPr lang="en-GB" dirty="0">
                    <a:solidFill>
                      <a:srgbClr val="00B050"/>
                    </a:solidFill>
                    <a:latin typeface="Times New Roman" panose="02020603050405020304" pitchFamily="18" charset="0"/>
                    <a:cs typeface="Times New Roman" panose="02020603050405020304" pitchFamily="18" charset="0"/>
                  </a:rPr>
                  <a:t>for following situations:</a:t>
                </a:r>
              </a:p>
              <a:p>
                <a:pPr marL="1087437" lvl="1" indent="-457200" algn="just">
                  <a:buClrTx/>
                  <a:buFont typeface="Wingdings" panose="05000000000000000000" pitchFamily="2" charset="2"/>
                  <a:buChar char="§"/>
                </a:pPr>
                <a:r>
                  <a:rPr lang="en-GB" dirty="0">
                    <a:solidFill>
                      <a:srgbClr val="00B050"/>
                    </a:solidFill>
                    <a:latin typeface="Times New Roman" panose="02020603050405020304" pitchFamily="18" charset="0"/>
                    <a:cs typeface="Times New Roman" panose="02020603050405020304" pitchFamily="18" charset="0"/>
                  </a:rPr>
                  <a:t>95% confidence level</a:t>
                </a:r>
              </a:p>
              <a:p>
                <a:pPr marL="630237" lvl="1" indent="0" algn="just">
                  <a:buClrTx/>
                  <a:buNone/>
                </a:pPr>
                <a:r>
                  <a:rPr lang="en-GB" dirty="0">
                    <a:solidFill>
                      <a:srgbClr val="00B050"/>
                    </a:solidFill>
                    <a:ea typeface="Cambria Math" panose="02040503050406030204" pitchFamily="18" charset="0"/>
                    <a:cs typeface="Times New Roman" panose="02020603050405020304" pitchFamily="18" charset="0"/>
                  </a:rPr>
                  <a:t>     </a:t>
                </a:r>
                <a14:m>
                  <m:oMath xmlns:m="http://schemas.openxmlformats.org/officeDocument/2006/math">
                    <m: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GB" dirty="0">
                    <a:solidFill>
                      <a:srgbClr val="FF0000"/>
                    </a:solidFill>
                    <a:latin typeface="Times New Roman" panose="02020603050405020304" pitchFamily="18" charset="0"/>
                    <a:cs typeface="Times New Roman" panose="02020603050405020304" pitchFamily="18" charset="0"/>
                  </a:rPr>
                  <a:t> =  ? </a:t>
                </a:r>
                <a14:m>
                  <m:oMath xmlns:m="http://schemas.openxmlformats.org/officeDocument/2006/math">
                    <m:r>
                      <a:rPr lang="en-GB">
                        <a:solidFill>
                          <a:srgbClr val="FF0000"/>
                        </a:solidFill>
                        <a:latin typeface="Cambria Math" panose="02040503050406030204" pitchFamily="18" charset="0"/>
                        <a:cs typeface="Times New Roman" panose="02020603050405020304" pitchFamily="18" charset="0"/>
                      </a:rPr>
                      <m:t>                </m:t>
                    </m:r>
                    <m:sSub>
                      <m:sSubPr>
                        <m:ctrlPr>
                          <a:rPr lang="en-GB" i="1">
                            <a:solidFill>
                              <a:srgbClr val="FF0000"/>
                            </a:solidFill>
                            <a:latin typeface="Cambria Math" panose="02040503050406030204" pitchFamily="18" charset="0"/>
                            <a:cs typeface="Times New Roman" panose="02020603050405020304" pitchFamily="18" charset="0"/>
                          </a:rPr>
                        </m:ctrlPr>
                      </m:sSubPr>
                      <m:e>
                        <m:r>
                          <a:rPr lang="en-GB" i="1">
                            <a:solidFill>
                              <a:srgbClr val="FF0000"/>
                            </a:solidFill>
                            <a:latin typeface="Cambria Math" panose="02040503050406030204" pitchFamily="18" charset="0"/>
                            <a:cs typeface="Times New Roman" panose="02020603050405020304" pitchFamily="18" charset="0"/>
                          </a:rPr>
                          <m:t>𝑍</m:t>
                        </m:r>
                      </m:e>
                      <m:sub>
                        <m:f>
                          <m:fPr>
                            <m:type m:val="skw"/>
                            <m:ctrlPr>
                              <a:rPr lang="en-GB" i="1">
                                <a:solidFill>
                                  <a:srgbClr val="FF0000"/>
                                </a:solidFill>
                                <a:latin typeface="Cambria Math" panose="02040503050406030204" pitchFamily="18" charset="0"/>
                                <a:cs typeface="Times New Roman" panose="02020603050405020304" pitchFamily="18" charset="0"/>
                              </a:rPr>
                            </m:ctrlPr>
                          </m:fPr>
                          <m:num>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rgbClr val="FF0000"/>
                                </a:solidFill>
                                <a:latin typeface="Cambria Math" panose="02040503050406030204" pitchFamily="18" charset="0"/>
                                <a:cs typeface="Times New Roman" panose="02020603050405020304" pitchFamily="18" charset="0"/>
                              </a:rPr>
                              <m:t>2</m:t>
                            </m:r>
                          </m:den>
                        </m:f>
                      </m:sub>
                    </m:sSub>
                    <m:r>
                      <a:rPr lang="en-GB" i="1">
                        <a:solidFill>
                          <a:srgbClr val="FF0000"/>
                        </a:solidFill>
                        <a:latin typeface="Cambria Math" panose="02040503050406030204" pitchFamily="18" charset="0"/>
                        <a:cs typeface="Times New Roman" panose="02020603050405020304" pitchFamily="18" charset="0"/>
                      </a:rPr>
                      <m:t>=</m:t>
                    </m:r>
                    <m:r>
                      <a:rPr lang="en-GB" b="0" i="1" smtClean="0">
                        <a:solidFill>
                          <a:srgbClr val="FF0000"/>
                        </a:solidFill>
                        <a:latin typeface="Cambria Math" panose="02040503050406030204" pitchFamily="18" charset="0"/>
                        <a:cs typeface="Times New Roman" panose="02020603050405020304" pitchFamily="18" charset="0"/>
                      </a:rPr>
                      <m:t> </m:t>
                    </m:r>
                    <m:r>
                      <a:rPr lang="en-GB" i="1">
                        <a:solidFill>
                          <a:srgbClr val="FF0000"/>
                        </a:solidFill>
                        <a:latin typeface="Cambria Math" panose="02040503050406030204" pitchFamily="18" charset="0"/>
                        <a:cs typeface="Times New Roman" panose="02020603050405020304" pitchFamily="18" charset="0"/>
                      </a:rPr>
                      <m:t>?</m:t>
                    </m:r>
                  </m:oMath>
                </a14:m>
                <a:endParaRPr lang="en-GB" dirty="0">
                  <a:solidFill>
                    <a:srgbClr val="FF0000"/>
                  </a:solidFill>
                  <a:latin typeface="Times New Roman" panose="02020603050405020304" pitchFamily="18" charset="0"/>
                  <a:cs typeface="Times New Roman" panose="02020603050405020304" pitchFamily="18" charset="0"/>
                </a:endParaRPr>
              </a:p>
              <a:p>
                <a:pPr marL="1087437" lvl="1" indent="-457200" algn="just">
                  <a:buClrTx/>
                  <a:buFont typeface="Wingdings" panose="05000000000000000000" pitchFamily="2" charset="2"/>
                  <a:buChar char="§"/>
                </a:pPr>
                <a:r>
                  <a:rPr lang="en-GB" dirty="0">
                    <a:solidFill>
                      <a:srgbClr val="00B050"/>
                    </a:solidFill>
                    <a:latin typeface="Times New Roman" panose="02020603050405020304" pitchFamily="18" charset="0"/>
                    <a:cs typeface="Times New Roman" panose="02020603050405020304" pitchFamily="18" charset="0"/>
                  </a:rPr>
                  <a:t>94% confidence level</a:t>
                </a:r>
              </a:p>
              <a:p>
                <a:pPr marL="630237" lvl="1" indent="0" algn="just">
                  <a:buClrTx/>
                  <a:buNone/>
                </a:pPr>
                <a:r>
                  <a:rPr lang="en-GB" dirty="0">
                    <a:solidFill>
                      <a:srgbClr val="00B050"/>
                    </a:solidFill>
                    <a:ea typeface="Cambria Math" panose="02040503050406030204" pitchFamily="18" charset="0"/>
                    <a:cs typeface="Times New Roman" panose="02020603050405020304" pitchFamily="18" charset="0"/>
                  </a:rPr>
                  <a:t>     </a:t>
                </a:r>
                <a14:m>
                  <m:oMath xmlns:m="http://schemas.openxmlformats.org/officeDocument/2006/math">
                    <m: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GB" dirty="0">
                    <a:solidFill>
                      <a:srgbClr val="FF0000"/>
                    </a:solidFill>
                    <a:latin typeface="Times New Roman" panose="02020603050405020304" pitchFamily="18" charset="0"/>
                    <a:cs typeface="Times New Roman" panose="02020603050405020304" pitchFamily="18" charset="0"/>
                  </a:rPr>
                  <a:t> =  ? </a:t>
                </a:r>
                <a14:m>
                  <m:oMath xmlns:m="http://schemas.openxmlformats.org/officeDocument/2006/math">
                    <m:r>
                      <a:rPr lang="en-GB">
                        <a:solidFill>
                          <a:srgbClr val="FF0000"/>
                        </a:solidFill>
                        <a:latin typeface="Cambria Math" panose="02040503050406030204" pitchFamily="18" charset="0"/>
                        <a:cs typeface="Times New Roman" panose="02020603050405020304" pitchFamily="18" charset="0"/>
                      </a:rPr>
                      <m:t>                </m:t>
                    </m:r>
                    <m:sSub>
                      <m:sSubPr>
                        <m:ctrlPr>
                          <a:rPr lang="en-GB" i="1">
                            <a:solidFill>
                              <a:srgbClr val="FF0000"/>
                            </a:solidFill>
                            <a:latin typeface="Cambria Math" panose="02040503050406030204" pitchFamily="18" charset="0"/>
                            <a:cs typeface="Times New Roman" panose="02020603050405020304" pitchFamily="18" charset="0"/>
                          </a:rPr>
                        </m:ctrlPr>
                      </m:sSubPr>
                      <m:e>
                        <m:r>
                          <a:rPr lang="en-GB" i="1">
                            <a:solidFill>
                              <a:srgbClr val="FF0000"/>
                            </a:solidFill>
                            <a:latin typeface="Cambria Math" panose="02040503050406030204" pitchFamily="18" charset="0"/>
                            <a:cs typeface="Times New Roman" panose="02020603050405020304" pitchFamily="18" charset="0"/>
                          </a:rPr>
                          <m:t>𝑍</m:t>
                        </m:r>
                      </m:e>
                      <m:sub>
                        <m:f>
                          <m:fPr>
                            <m:type m:val="skw"/>
                            <m:ctrlPr>
                              <a:rPr lang="en-GB" i="1">
                                <a:solidFill>
                                  <a:srgbClr val="FF0000"/>
                                </a:solidFill>
                                <a:latin typeface="Cambria Math" panose="02040503050406030204" pitchFamily="18" charset="0"/>
                                <a:cs typeface="Times New Roman" panose="02020603050405020304" pitchFamily="18" charset="0"/>
                              </a:rPr>
                            </m:ctrlPr>
                          </m:fPr>
                          <m:num>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rgbClr val="FF0000"/>
                                </a:solidFill>
                                <a:latin typeface="Cambria Math" panose="02040503050406030204" pitchFamily="18" charset="0"/>
                                <a:cs typeface="Times New Roman" panose="02020603050405020304" pitchFamily="18" charset="0"/>
                              </a:rPr>
                              <m:t>2</m:t>
                            </m:r>
                          </m:den>
                        </m:f>
                      </m:sub>
                    </m:sSub>
                    <m:r>
                      <a:rPr lang="en-GB" i="1">
                        <a:solidFill>
                          <a:srgbClr val="FF0000"/>
                        </a:solidFill>
                        <a:latin typeface="Cambria Math" panose="02040503050406030204" pitchFamily="18" charset="0"/>
                        <a:cs typeface="Times New Roman" panose="02020603050405020304" pitchFamily="18" charset="0"/>
                      </a:rPr>
                      <m:t>=</m:t>
                    </m:r>
                    <m:r>
                      <a:rPr lang="en-GB" b="0" i="1" smtClean="0">
                        <a:solidFill>
                          <a:srgbClr val="FF0000"/>
                        </a:solidFill>
                        <a:latin typeface="Cambria Math" panose="02040503050406030204" pitchFamily="18" charset="0"/>
                        <a:cs typeface="Times New Roman" panose="02020603050405020304" pitchFamily="18" charset="0"/>
                      </a:rPr>
                      <m:t> </m:t>
                    </m:r>
                    <m:r>
                      <a:rPr lang="en-GB" i="1">
                        <a:solidFill>
                          <a:srgbClr val="FF0000"/>
                        </a:solidFill>
                        <a:latin typeface="Cambria Math" panose="02040503050406030204" pitchFamily="18" charset="0"/>
                        <a:cs typeface="Times New Roman" panose="02020603050405020304" pitchFamily="18" charset="0"/>
                      </a:rPr>
                      <m:t>?</m:t>
                    </m:r>
                  </m:oMath>
                </a14:m>
                <a:endParaRPr lang="en-GB" dirty="0">
                  <a:solidFill>
                    <a:srgbClr val="00B050"/>
                  </a:solidFill>
                  <a:latin typeface="Times New Roman" panose="02020603050405020304" pitchFamily="18" charset="0"/>
                  <a:cs typeface="Times New Roman" panose="02020603050405020304" pitchFamily="18" charset="0"/>
                </a:endParaRPr>
              </a:p>
              <a:p>
                <a:pPr marL="1087437" lvl="1" indent="-457200" algn="just">
                  <a:buClrTx/>
                  <a:buFont typeface="Wingdings" panose="05000000000000000000" pitchFamily="2" charset="2"/>
                  <a:buChar char="§"/>
                </a:pPr>
                <a:r>
                  <a:rPr lang="en-GB" dirty="0">
                    <a:solidFill>
                      <a:srgbClr val="00B050"/>
                    </a:solidFill>
                    <a:latin typeface="Times New Roman" panose="02020603050405020304" pitchFamily="18" charset="0"/>
                    <a:cs typeface="Times New Roman" panose="02020603050405020304" pitchFamily="18" charset="0"/>
                  </a:rPr>
                  <a:t>90% confidence level</a:t>
                </a:r>
              </a:p>
              <a:p>
                <a:pPr marL="630237" lvl="1" indent="0" algn="just">
                  <a:buClrTx/>
                  <a:buNone/>
                </a:pPr>
                <a:r>
                  <a:rPr lang="en-GB" dirty="0">
                    <a:solidFill>
                      <a:srgbClr val="00B050"/>
                    </a:solidFill>
                    <a:ea typeface="Cambria Math" panose="02040503050406030204" pitchFamily="18" charset="0"/>
                    <a:cs typeface="Times New Roman" panose="02020603050405020304" pitchFamily="18" charset="0"/>
                  </a:rPr>
                  <a:t>     </a:t>
                </a:r>
                <a14:m>
                  <m:oMath xmlns:m="http://schemas.openxmlformats.org/officeDocument/2006/math">
                    <m:r>
                      <a:rPr lang="en-GB"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GB" dirty="0">
                    <a:solidFill>
                      <a:srgbClr val="FF0000"/>
                    </a:solidFill>
                    <a:latin typeface="Times New Roman" panose="02020603050405020304" pitchFamily="18" charset="0"/>
                    <a:cs typeface="Times New Roman" panose="02020603050405020304" pitchFamily="18" charset="0"/>
                  </a:rPr>
                  <a:t> =  ? </a:t>
                </a:r>
                <a14:m>
                  <m:oMath xmlns:m="http://schemas.openxmlformats.org/officeDocument/2006/math">
                    <m:r>
                      <a:rPr lang="en-GB">
                        <a:solidFill>
                          <a:srgbClr val="FF0000"/>
                        </a:solidFill>
                        <a:latin typeface="Cambria Math" panose="02040503050406030204" pitchFamily="18" charset="0"/>
                        <a:cs typeface="Times New Roman" panose="02020603050405020304" pitchFamily="18" charset="0"/>
                      </a:rPr>
                      <m:t>                </m:t>
                    </m:r>
                    <m:sSub>
                      <m:sSubPr>
                        <m:ctrlPr>
                          <a:rPr lang="en-GB" i="1">
                            <a:solidFill>
                              <a:srgbClr val="FF0000"/>
                            </a:solidFill>
                            <a:latin typeface="Cambria Math" panose="02040503050406030204" pitchFamily="18" charset="0"/>
                            <a:cs typeface="Times New Roman" panose="02020603050405020304" pitchFamily="18" charset="0"/>
                          </a:rPr>
                        </m:ctrlPr>
                      </m:sSubPr>
                      <m:e>
                        <m:r>
                          <a:rPr lang="en-GB" i="1">
                            <a:solidFill>
                              <a:srgbClr val="FF0000"/>
                            </a:solidFill>
                            <a:latin typeface="Cambria Math" panose="02040503050406030204" pitchFamily="18" charset="0"/>
                            <a:cs typeface="Times New Roman" panose="02020603050405020304" pitchFamily="18" charset="0"/>
                          </a:rPr>
                          <m:t>𝑍</m:t>
                        </m:r>
                      </m:e>
                      <m:sub>
                        <m:f>
                          <m:fPr>
                            <m:type m:val="skw"/>
                            <m:ctrlPr>
                              <a:rPr lang="en-GB" i="1">
                                <a:solidFill>
                                  <a:srgbClr val="FF0000"/>
                                </a:solidFill>
                                <a:latin typeface="Cambria Math" panose="02040503050406030204" pitchFamily="18" charset="0"/>
                                <a:cs typeface="Times New Roman" panose="02020603050405020304" pitchFamily="18" charset="0"/>
                              </a:rPr>
                            </m:ctrlPr>
                          </m:fPr>
                          <m:num>
                            <m:r>
                              <a:rPr lang="en-GB"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rgbClr val="FF0000"/>
                                </a:solidFill>
                                <a:latin typeface="Cambria Math" panose="02040503050406030204" pitchFamily="18" charset="0"/>
                                <a:cs typeface="Times New Roman" panose="02020603050405020304" pitchFamily="18" charset="0"/>
                              </a:rPr>
                              <m:t>2</m:t>
                            </m:r>
                          </m:den>
                        </m:f>
                      </m:sub>
                    </m:sSub>
                    <m:r>
                      <a:rPr lang="en-GB" i="1">
                        <a:solidFill>
                          <a:srgbClr val="FF0000"/>
                        </a:solidFill>
                        <a:latin typeface="Cambria Math" panose="02040503050406030204" pitchFamily="18" charset="0"/>
                        <a:cs typeface="Times New Roman" panose="02020603050405020304" pitchFamily="18" charset="0"/>
                      </a:rPr>
                      <m:t>=</m:t>
                    </m:r>
                    <m:r>
                      <a:rPr lang="en-GB" b="0" i="1" smtClean="0">
                        <a:solidFill>
                          <a:srgbClr val="FF0000"/>
                        </a:solidFill>
                        <a:latin typeface="Cambria Math" panose="02040503050406030204" pitchFamily="18" charset="0"/>
                        <a:cs typeface="Times New Roman" panose="02020603050405020304" pitchFamily="18" charset="0"/>
                      </a:rPr>
                      <m:t> </m:t>
                    </m:r>
                    <m:r>
                      <a:rPr lang="en-GB" i="1">
                        <a:solidFill>
                          <a:srgbClr val="FF0000"/>
                        </a:solidFill>
                        <a:latin typeface="Cambria Math" panose="02040503050406030204" pitchFamily="18" charset="0"/>
                        <a:cs typeface="Times New Roman" panose="02020603050405020304" pitchFamily="18" charset="0"/>
                      </a:rPr>
                      <m:t>?</m:t>
                    </m:r>
                    <m:r>
                      <a:rPr lang="en-GB" b="0" i="0" smtClean="0">
                        <a:solidFill>
                          <a:srgbClr val="FF0000"/>
                        </a:solidFill>
                        <a:latin typeface="Cambria Math" panose="02040503050406030204" pitchFamily="18" charset="0"/>
                        <a:cs typeface="Times New Roman" panose="02020603050405020304" pitchFamily="18" charset="0"/>
                      </a:rPr>
                      <m:t>                                          </m:t>
                    </m:r>
                  </m:oMath>
                </a14:m>
                <a:endParaRPr lang="en-GB" dirty="0">
                  <a:solidFill>
                    <a:srgbClr val="C00000"/>
                  </a:solidFill>
                  <a:latin typeface="Times New Roman" panose="02020603050405020304" pitchFamily="18" charset="0"/>
                  <a:cs typeface="Times New Roman" panose="02020603050405020304" pitchFamily="18" charset="0"/>
                </a:endParaRPr>
              </a:p>
              <a:p>
                <a:pPr marL="0" indent="0" algn="just">
                  <a:buNone/>
                </a:pPr>
                <a:endParaRPr lang="en-GB"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9545" y="541283"/>
                <a:ext cx="8229600" cy="5102772"/>
              </a:xfrm>
              <a:blipFill>
                <a:blip r:embed="rId2"/>
                <a:stretch>
                  <a:fillRect l="-1849" t="-1669" r="-1849"/>
                </a:stretch>
              </a:blipFill>
              <a:ln>
                <a:solidFill>
                  <a:schemeClr val="accent1">
                    <a:lumMod val="50000"/>
                  </a:schemeClr>
                </a:solidFill>
              </a:ln>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D890A7A1-7ADD-4B3C-BEA8-EF2588E24F34}"/>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3C4FDF2-705F-475E-B49B-308179693765}"/>
              </a:ext>
            </a:extLst>
          </p:cNvPr>
          <p:cNvSpPr>
            <a:spLocks noGrp="1"/>
          </p:cNvSpPr>
          <p:nvPr>
            <p:ph type="dt" sz="half" idx="12"/>
          </p:nvPr>
        </p:nvSpPr>
        <p:spPr/>
        <p:txBody>
          <a:bodyPr/>
          <a:lstStyle/>
          <a:p>
            <a:fld id="{759DB3CA-FC8D-4EB2-83F0-5FA0BA2A6ED1}"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3B54F831-1F18-472C-9224-9663F3D51A90}"/>
              </a:ext>
            </a:extLst>
          </p:cNvPr>
          <p:cNvSpPr>
            <a:spLocks noGrp="1"/>
          </p:cNvSpPr>
          <p:nvPr>
            <p:ph type="sldNum" sz="quarter" idx="11"/>
          </p:nvPr>
        </p:nvSpPr>
        <p:spPr/>
        <p:txBody>
          <a:bodyPr/>
          <a:lstStyle/>
          <a:p>
            <a:fld id="{E6D38F6D-B68C-43EA-8D93-D9BC679B8240}" type="slidenum">
              <a:rPr lang="en-US" altLang="en-US" smtClean="0"/>
              <a:pPr/>
              <a:t>27</a:t>
            </a:fld>
            <a:endParaRPr lang="en-US" altLang="en-US"/>
          </a:p>
        </p:txBody>
      </p:sp>
    </p:spTree>
    <p:extLst>
      <p:ext uri="{BB962C8B-B14F-4D97-AF65-F5344CB8AC3E}">
        <p14:creationId xmlns:p14="http://schemas.microsoft.com/office/powerpoint/2010/main" val="957844533"/>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latin typeface="Times New Roman" panose="02020603050405020304" pitchFamily="18" charset="0"/>
                <a:cs typeface="Times New Roman" panose="02020603050405020304" pitchFamily="18" charset="0"/>
              </a:rPr>
              <a:t>Use your Calculator:</a:t>
            </a:r>
            <a:endParaRPr lang="en-US"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3400" y="1394883"/>
            <a:ext cx="8229600" cy="4309534"/>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I hope you can easily calculate from your calculator. Please check your calculator manual or check out following link,</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hlinkClick r:id="rId2"/>
              </a:rPr>
              <a:t>Normal Distribution using the calculator Casio fx-991MS</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hlinkClick r:id="rId3"/>
              </a:rPr>
              <a:t>Calculator to find probabilities for normal distribution easy</a:t>
            </a:r>
            <a:endParaRPr lang="en-US" sz="2800" dirty="0">
              <a:highlight>
                <a:srgbClr val="FFFF00"/>
              </a:highlight>
              <a:latin typeface="Times New Roman" panose="02020603050405020304" pitchFamily="18" charset="0"/>
              <a:cs typeface="Times New Roman" panose="02020603050405020304" pitchFamily="18" charset="0"/>
            </a:endParaRPr>
          </a:p>
          <a:p>
            <a:pPr marL="0" indent="0" algn="just">
              <a:buNone/>
            </a:pPr>
            <a:r>
              <a:rPr lang="en-US" sz="2800" dirty="0">
                <a:highlight>
                  <a:srgbClr val="FFFF00"/>
                </a:highlight>
                <a:latin typeface="Times New Roman" panose="02020603050405020304" pitchFamily="18" charset="0"/>
                <a:cs typeface="Times New Roman" panose="02020603050405020304" pitchFamily="18" charset="0"/>
              </a:rPr>
              <a:t>You can verify your answers with the manual calculation method (by using a stats table).</a:t>
            </a:r>
          </a:p>
          <a:p>
            <a:pPr marL="0" indent="0" algn="just">
              <a:buNone/>
            </a:pPr>
            <a:endParaRPr lang="en-US" sz="2800"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CE4DC96B-8A2C-411A-B14B-DA69841C6285}"/>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447BF285-8962-48A7-8515-9DB252D57230}"/>
              </a:ext>
            </a:extLst>
          </p:cNvPr>
          <p:cNvSpPr>
            <a:spLocks noGrp="1"/>
          </p:cNvSpPr>
          <p:nvPr>
            <p:ph type="dt" sz="half" idx="12"/>
          </p:nvPr>
        </p:nvSpPr>
        <p:spPr/>
        <p:txBody>
          <a:bodyPr/>
          <a:lstStyle/>
          <a:p>
            <a:fld id="{CDD997B7-363C-455D-911C-461F39D6DF25}" type="datetime5">
              <a:rPr lang="en-NZ" altLang="en-US" smtClean="0"/>
              <a:t>16-Jun-23</a:t>
            </a:fld>
            <a:endParaRPr lang="en-US" altLang="en-US"/>
          </a:p>
        </p:txBody>
      </p:sp>
      <p:sp>
        <p:nvSpPr>
          <p:cNvPr id="8" name="Slide Number Placeholder 7">
            <a:extLst>
              <a:ext uri="{FF2B5EF4-FFF2-40B4-BE49-F238E27FC236}">
                <a16:creationId xmlns:a16="http://schemas.microsoft.com/office/drawing/2014/main" id="{A38908E4-0CD5-4BFB-8743-FC4F3D26651F}"/>
              </a:ext>
            </a:extLst>
          </p:cNvPr>
          <p:cNvSpPr>
            <a:spLocks noGrp="1"/>
          </p:cNvSpPr>
          <p:nvPr>
            <p:ph type="sldNum" sz="quarter" idx="11"/>
          </p:nvPr>
        </p:nvSpPr>
        <p:spPr/>
        <p:txBody>
          <a:bodyPr/>
          <a:lstStyle/>
          <a:p>
            <a:fld id="{E6D38F6D-B68C-43EA-8D93-D9BC679B8240}" type="slidenum">
              <a:rPr lang="en-US" altLang="en-US" smtClean="0"/>
              <a:pPr/>
              <a:t>28</a:t>
            </a:fld>
            <a:endParaRPr lang="en-US" altLang="en-US"/>
          </a:p>
        </p:txBody>
      </p:sp>
    </p:spTree>
    <p:extLst>
      <p:ext uri="{BB962C8B-B14F-4D97-AF65-F5344CB8AC3E}">
        <p14:creationId xmlns:p14="http://schemas.microsoft.com/office/powerpoint/2010/main" val="1413324786"/>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669" y="2222937"/>
            <a:ext cx="8229600" cy="1371600"/>
          </a:xfrm>
        </p:spPr>
        <p:txBody>
          <a:bodyPr/>
          <a:lstStyle/>
          <a:p>
            <a:pPr algn="ctr"/>
            <a:r>
              <a:rPr lang="en-GB" sz="5000" dirty="0">
                <a:solidFill>
                  <a:srgbClr val="C00000"/>
                </a:solidFill>
                <a:effectLst>
                  <a:outerShdw blurRad="38100" dist="38100" dir="2700000" algn="tl">
                    <a:srgbClr val="000000">
                      <a:alpha val="43137"/>
                    </a:srgbClr>
                  </a:outerShdw>
                </a:effectLst>
                <a:latin typeface="Baskerville Old Face" panose="02020602080505020303" pitchFamily="18" charset="0"/>
              </a:rPr>
              <a:t>Inferences about Population</a:t>
            </a:r>
            <a:br>
              <a:rPr lang="en-GB" sz="5000" dirty="0">
                <a:solidFill>
                  <a:srgbClr val="C00000"/>
                </a:solidFill>
                <a:effectLst>
                  <a:outerShdw blurRad="38100" dist="38100" dir="2700000" algn="tl">
                    <a:srgbClr val="000000">
                      <a:alpha val="43137"/>
                    </a:srgbClr>
                  </a:outerShdw>
                </a:effectLst>
                <a:latin typeface="Baskerville Old Face" panose="02020602080505020303" pitchFamily="18" charset="0"/>
              </a:rPr>
            </a:br>
            <a:r>
              <a:rPr lang="en-GB" sz="5000" dirty="0">
                <a:solidFill>
                  <a:srgbClr val="C00000"/>
                </a:solidFill>
                <a:effectLst>
                  <a:outerShdw blurRad="38100" dist="38100" dir="2700000" algn="tl">
                    <a:srgbClr val="000000">
                      <a:alpha val="43137"/>
                    </a:srgbClr>
                  </a:outerShdw>
                </a:effectLst>
                <a:latin typeface="Baskerville Old Face" panose="02020602080505020303" pitchFamily="18" charset="0"/>
              </a:rPr>
              <a:t>Proportion </a:t>
            </a:r>
            <a:r>
              <a:rPr lang="en-GB" sz="5000" i="1" dirty="0">
                <a:solidFill>
                  <a:srgbClr val="C00000"/>
                </a:solidFill>
                <a:effectLst>
                  <a:outerShdw blurRad="38100" dist="38100" dir="2700000" algn="tl">
                    <a:srgbClr val="000000">
                      <a:alpha val="43137"/>
                    </a:srgbClr>
                  </a:outerShdw>
                </a:effectLst>
                <a:latin typeface="Baskerville Old Face" panose="02020602080505020303" pitchFamily="18" charset="0"/>
              </a:rPr>
              <a:t>p</a:t>
            </a:r>
          </a:p>
        </p:txBody>
      </p:sp>
      <p:sp>
        <p:nvSpPr>
          <p:cNvPr id="5" name="Footer Placeholder 4">
            <a:extLst>
              <a:ext uri="{FF2B5EF4-FFF2-40B4-BE49-F238E27FC236}">
                <a16:creationId xmlns:a16="http://schemas.microsoft.com/office/drawing/2014/main" id="{C8EFB0D7-6EBD-453C-B912-39C7A0F3DE8E}"/>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4590251C-8DC0-4795-87C7-78320534D140}"/>
              </a:ext>
            </a:extLst>
          </p:cNvPr>
          <p:cNvSpPr>
            <a:spLocks noGrp="1"/>
          </p:cNvSpPr>
          <p:nvPr>
            <p:ph type="dt" sz="half" idx="12"/>
          </p:nvPr>
        </p:nvSpPr>
        <p:spPr/>
        <p:txBody>
          <a:bodyPr/>
          <a:lstStyle/>
          <a:p>
            <a:fld id="{89C57AF5-2439-41A6-A8E4-0A3651E9A120}"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27F9F1F2-1D57-40AA-8725-2052C1746313}"/>
              </a:ext>
            </a:extLst>
          </p:cNvPr>
          <p:cNvSpPr>
            <a:spLocks noGrp="1"/>
          </p:cNvSpPr>
          <p:nvPr>
            <p:ph type="sldNum" sz="quarter" idx="11"/>
          </p:nvPr>
        </p:nvSpPr>
        <p:spPr/>
        <p:txBody>
          <a:bodyPr/>
          <a:lstStyle/>
          <a:p>
            <a:fld id="{E6D38F6D-B68C-43EA-8D93-D9BC679B8240}" type="slidenum">
              <a:rPr lang="en-US" altLang="en-US" smtClean="0"/>
              <a:pPr/>
              <a:t>29</a:t>
            </a:fld>
            <a:endParaRPr lang="en-US" altLang="en-US"/>
          </a:p>
        </p:txBody>
      </p:sp>
    </p:spTree>
    <p:extLst>
      <p:ext uri="{BB962C8B-B14F-4D97-AF65-F5344CB8AC3E}">
        <p14:creationId xmlns:p14="http://schemas.microsoft.com/office/powerpoint/2010/main" val="824000367"/>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23529" y="0"/>
            <a:ext cx="6400800" cy="1447800"/>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dirty="0"/>
              <a:t>Statistical Inference</a:t>
            </a:r>
          </a:p>
        </p:txBody>
      </p:sp>
      <p:sp>
        <p:nvSpPr>
          <p:cNvPr id="4099" name="Rectangle 3"/>
          <p:cNvSpPr>
            <a:spLocks noGrp="1" noChangeArrowheads="1"/>
          </p:cNvSpPr>
          <p:nvPr>
            <p:ph idx="1"/>
          </p:nvPr>
        </p:nvSpPr>
        <p:spPr>
          <a:xfrm>
            <a:off x="5569284" y="1274335"/>
            <a:ext cx="3323434" cy="2679356"/>
          </a:xfrm>
          <a:solidFill>
            <a:schemeClr val="bg1"/>
          </a:solidFill>
        </p:spPr>
        <p:txBody>
          <a:bodyPr rtlCol="0">
            <a:noAutofit/>
          </a:bodyPr>
          <a:lstStyle/>
          <a:p>
            <a:pPr marL="0" indent="0" algn="just">
              <a:lnSpc>
                <a:spcPct val="120000"/>
              </a:lnSpc>
              <a:buClr>
                <a:schemeClr val="accent1">
                  <a:lumMod val="75000"/>
                </a:schemeClr>
              </a:buClr>
              <a:buNone/>
              <a:defRPr/>
            </a:pPr>
            <a:r>
              <a:rPr lang="en-NZ" sz="2400" b="1" dirty="0">
                <a:solidFill>
                  <a:srgbClr val="0070C0"/>
                </a:solidFill>
                <a:latin typeface="Times New Roman" panose="02020603050405020304" pitchFamily="18" charset="0"/>
                <a:ea typeface="ＭＳ Ｐゴシック" pitchFamily="34" charset="-128"/>
                <a:cs typeface="Times New Roman" panose="02020603050405020304" pitchFamily="18" charset="0"/>
              </a:rPr>
              <a:t>Statistical inference </a:t>
            </a:r>
            <a:r>
              <a:rPr lang="en-NZ" sz="2400" dirty="0">
                <a:latin typeface="Times New Roman" panose="02020603050405020304" pitchFamily="18" charset="0"/>
                <a:ea typeface="ＭＳ Ｐゴシック" pitchFamily="34" charset="-128"/>
                <a:cs typeface="Times New Roman" panose="02020603050405020304" pitchFamily="18" charset="0"/>
              </a:rPr>
              <a:t>involves </a:t>
            </a:r>
            <a:r>
              <a:rPr lang="en-NZ" sz="2400" b="1" dirty="0">
                <a:solidFill>
                  <a:srgbClr val="0070C0"/>
                </a:solidFill>
                <a:latin typeface="Times New Roman" panose="02020603050405020304" pitchFamily="18" charset="0"/>
                <a:ea typeface="ＭＳ Ｐゴシック" pitchFamily="34" charset="-128"/>
                <a:cs typeface="Times New Roman" panose="02020603050405020304" pitchFamily="18" charset="0"/>
              </a:rPr>
              <a:t>estimating </a:t>
            </a:r>
            <a:r>
              <a:rPr lang="en-NZ" sz="2400" dirty="0">
                <a:latin typeface="Times New Roman" panose="02020603050405020304" pitchFamily="18" charset="0"/>
                <a:ea typeface="ＭＳ Ｐゴシック" pitchFamily="34" charset="-128"/>
                <a:cs typeface="Times New Roman" panose="02020603050405020304" pitchFamily="18" charset="0"/>
              </a:rPr>
              <a:t>characteristics of a population (parameters) from a random sample. </a:t>
            </a:r>
          </a:p>
          <a:p>
            <a:pPr marL="0" indent="0" algn="just">
              <a:lnSpc>
                <a:spcPct val="120000"/>
              </a:lnSpc>
              <a:buClr>
                <a:schemeClr val="accent1">
                  <a:lumMod val="75000"/>
                </a:schemeClr>
              </a:buClr>
              <a:buNone/>
              <a:defRPr/>
            </a:pPr>
            <a:endParaRPr lang="en-NZ" sz="2400" dirty="0">
              <a:latin typeface="Times New Roman" panose="02020603050405020304" pitchFamily="18" charset="0"/>
              <a:ea typeface="ＭＳ Ｐゴシック" pitchFamily="34" charset="-128"/>
              <a:cs typeface="Times New Roman" panose="02020603050405020304" pitchFamily="18" charset="0"/>
            </a:endParaRPr>
          </a:p>
          <a:p>
            <a:pPr lvl="1" algn="just">
              <a:defRPr/>
            </a:pPr>
            <a:endParaRPr lang="en-US" sz="1100" dirty="0">
              <a:latin typeface="Times New Roman" panose="02020603050405020304" pitchFamily="18" charset="0"/>
              <a:ea typeface="ＭＳ Ｐゴシック" pitchFamily="34" charset="-128"/>
              <a:cs typeface="Times New Roman" panose="02020603050405020304" pitchFamily="18" charset="0"/>
            </a:endParaRPr>
          </a:p>
        </p:txBody>
      </p:sp>
      <p:sp>
        <p:nvSpPr>
          <p:cNvPr id="6" name="Rectangle 5"/>
          <p:cNvSpPr/>
          <p:nvPr/>
        </p:nvSpPr>
        <p:spPr>
          <a:xfrm>
            <a:off x="323529" y="4271085"/>
            <a:ext cx="8614466" cy="2326267"/>
          </a:xfrm>
          <a:prstGeom prst="rect">
            <a:avLst/>
          </a:prstGeom>
        </p:spPr>
        <p:txBody>
          <a:bodyPr wrap="square" lIns="91431" tIns="45715" rIns="91431" bIns="45715">
            <a:spAutoFit/>
          </a:bodyPr>
          <a:lstStyle/>
          <a:p>
            <a:pPr algn="just">
              <a:defRPr/>
            </a:pPr>
            <a:r>
              <a:rPr lang="en-NZ" sz="2800" dirty="0">
                <a:latin typeface="Times New Roman" panose="02020603050405020304" pitchFamily="18" charset="0"/>
                <a:ea typeface="ＭＳ Ｐゴシック" pitchFamily="34" charset="-128"/>
                <a:cs typeface="Times New Roman" panose="02020603050405020304" pitchFamily="18" charset="0"/>
              </a:rPr>
              <a:t>The</a:t>
            </a:r>
            <a:r>
              <a:rPr lang="en-NZ" sz="2800" b="1" dirty="0">
                <a:latin typeface="Times New Roman" panose="02020603050405020304" pitchFamily="18" charset="0"/>
                <a:ea typeface="ＭＳ Ｐゴシック" pitchFamily="34" charset="-128"/>
                <a:cs typeface="Times New Roman" panose="02020603050405020304" pitchFamily="18" charset="0"/>
              </a:rPr>
              <a:t> </a:t>
            </a:r>
            <a:r>
              <a:rPr lang="en-NZ" sz="2800" b="1" dirty="0">
                <a:solidFill>
                  <a:srgbClr val="FF0000"/>
                </a:solidFill>
                <a:latin typeface="Times New Roman" panose="02020603050405020304" pitchFamily="18" charset="0"/>
                <a:ea typeface="ＭＳ Ｐゴシック" pitchFamily="34" charset="-128"/>
                <a:cs typeface="Times New Roman" panose="02020603050405020304" pitchFamily="18" charset="0"/>
              </a:rPr>
              <a:t>fundamental</a:t>
            </a:r>
            <a:r>
              <a:rPr lang="en-NZ" sz="2800" b="1" dirty="0">
                <a:latin typeface="Times New Roman" panose="02020603050405020304" pitchFamily="18" charset="0"/>
                <a:ea typeface="ＭＳ Ｐゴシック" pitchFamily="34" charset="-128"/>
                <a:cs typeface="Times New Roman" panose="02020603050405020304" pitchFamily="18" charset="0"/>
              </a:rPr>
              <a:t> </a:t>
            </a:r>
            <a:r>
              <a:rPr lang="en-NZ" sz="2800" dirty="0">
                <a:latin typeface="Times New Roman" panose="02020603050405020304" pitchFamily="18" charset="0"/>
                <a:ea typeface="ＭＳ Ｐゴシック" pitchFamily="34" charset="-128"/>
                <a:cs typeface="Times New Roman" panose="02020603050405020304" pitchFamily="18" charset="0"/>
              </a:rPr>
              <a:t>rule for using data for Inference is that, available data (sample) can be used to make inferences about a much larger group (population), if the data can be considered to be</a:t>
            </a:r>
            <a:r>
              <a:rPr lang="en-NZ" sz="2800" b="1" dirty="0">
                <a:latin typeface="Times New Roman" panose="02020603050405020304" pitchFamily="18" charset="0"/>
                <a:ea typeface="ＭＳ Ｐゴシック" pitchFamily="34" charset="-128"/>
                <a:cs typeface="Times New Roman" panose="02020603050405020304" pitchFamily="18" charset="0"/>
              </a:rPr>
              <a:t> </a:t>
            </a:r>
            <a:r>
              <a:rPr lang="en-NZ" sz="2800" b="1" dirty="0">
                <a:solidFill>
                  <a:srgbClr val="FF0000"/>
                </a:solidFill>
                <a:latin typeface="Times New Roman" panose="02020603050405020304" pitchFamily="18" charset="0"/>
                <a:ea typeface="ＭＳ Ｐゴシック" pitchFamily="34" charset="-128"/>
                <a:cs typeface="Times New Roman" panose="02020603050405020304" pitchFamily="18" charset="0"/>
              </a:rPr>
              <a:t>representative </a:t>
            </a:r>
            <a:r>
              <a:rPr lang="en-NZ" sz="2800" dirty="0">
                <a:latin typeface="Times New Roman" panose="02020603050405020304" pitchFamily="18" charset="0"/>
                <a:ea typeface="ＭＳ Ｐゴシック" pitchFamily="34" charset="-128"/>
                <a:cs typeface="Times New Roman" panose="02020603050405020304" pitchFamily="18" charset="0"/>
              </a:rPr>
              <a:t>with regard to the question(s) of interest.</a:t>
            </a:r>
          </a:p>
        </p:txBody>
      </p:sp>
      <p:pic>
        <p:nvPicPr>
          <p:cNvPr id="8" name="Picture 2" descr="https://scholar.vt.edu/access/content/group/43c8db00-e78f-4dcd-826c-ac236fb59e24/STAT2004/PopulationFrame.gif"/>
          <p:cNvPicPr>
            <a:picLocks noChangeAspect="1" noChangeArrowheads="1"/>
          </p:cNvPicPr>
          <p:nvPr/>
        </p:nvPicPr>
        <p:blipFill>
          <a:blip r:embed="rId3" cstate="print"/>
          <a:srcRect b="50989"/>
          <a:stretch>
            <a:fillRect/>
          </a:stretch>
        </p:blipFill>
        <p:spPr bwMode="auto">
          <a:xfrm>
            <a:off x="681088" y="1475432"/>
            <a:ext cx="4530637" cy="2450626"/>
          </a:xfrm>
          <a:prstGeom prst="rect">
            <a:avLst/>
          </a:prstGeom>
          <a:noFill/>
        </p:spPr>
      </p:pic>
      <p:sp>
        <p:nvSpPr>
          <p:cNvPr id="4" name="Footer Placeholder 3">
            <a:extLst>
              <a:ext uri="{FF2B5EF4-FFF2-40B4-BE49-F238E27FC236}">
                <a16:creationId xmlns:a16="http://schemas.microsoft.com/office/drawing/2014/main" id="{13CCB833-4A5F-48EF-AC58-7473F83C6AC5}"/>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51183E31-76D3-485D-9BAF-3046689750AB}"/>
              </a:ext>
            </a:extLst>
          </p:cNvPr>
          <p:cNvSpPr>
            <a:spLocks noGrp="1"/>
          </p:cNvSpPr>
          <p:nvPr>
            <p:ph type="dt" sz="half" idx="12"/>
          </p:nvPr>
        </p:nvSpPr>
        <p:spPr/>
        <p:txBody>
          <a:bodyPr/>
          <a:lstStyle/>
          <a:p>
            <a:fld id="{34D3C962-9764-4A34-8EE6-2EBC6DC85972}"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0B93E709-98E4-40F8-939A-20119FE25C13}"/>
              </a:ext>
            </a:extLst>
          </p:cNvPr>
          <p:cNvSpPr>
            <a:spLocks noGrp="1"/>
          </p:cNvSpPr>
          <p:nvPr>
            <p:ph type="sldNum" sz="quarter" idx="11"/>
          </p:nvPr>
        </p:nvSpPr>
        <p:spPr/>
        <p:txBody>
          <a:bodyPr/>
          <a:lstStyle/>
          <a:p>
            <a:fld id="{E6D38F6D-B68C-43EA-8D93-D9BC679B8240}" type="slidenum">
              <a:rPr lang="en-US" altLang="en-US" smtClean="0"/>
              <a:pPr/>
              <a:t>3</a:t>
            </a:fld>
            <a:endParaRPr lang="en-US" altLang="en-US"/>
          </a:p>
        </p:txBody>
      </p:sp>
    </p:spTree>
    <p:extLst>
      <p:ext uri="{BB962C8B-B14F-4D97-AF65-F5344CB8AC3E}">
        <p14:creationId xmlns:p14="http://schemas.microsoft.com/office/powerpoint/2010/main" val="2936770841"/>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1586" y="1129859"/>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 unknown population proportion </a:t>
                </a:r>
                <a:r>
                  <a:rPr lang="en-IN" i="1" dirty="0">
                    <a:latin typeface="Times New Roman" panose="02020603050405020304" pitchFamily="18" charset="0"/>
                    <a:cs typeface="Times New Roman" panose="02020603050405020304" pitchFamily="18" charset="0"/>
                  </a:rPr>
                  <a:t>p</a:t>
                </a:r>
                <a:r>
                  <a:rPr lang="en-IN" dirty="0">
                    <a:latin typeface="Times New Roman" panose="02020603050405020304" pitchFamily="18" charset="0"/>
                    <a:cs typeface="Times New Roman" panose="02020603050405020304" pitchFamily="18" charset="0"/>
                  </a:rPr>
                  <a:t> is estimated using the sample proportion </a:t>
                </a:r>
                <a14:m>
                  <m:oMath xmlns:m="http://schemas.openxmlformats.org/officeDocument/2006/math">
                    <m:acc>
                      <m:accPr>
                        <m:chr m:val="̂"/>
                        <m:ctrlPr>
                          <a:rPr lang="en-IN" i="1" smtClean="0">
                            <a:latin typeface="Cambria Math" panose="02040503050406030204" pitchFamily="18" charset="0"/>
                          </a:rPr>
                        </m:ctrlPr>
                      </m:accPr>
                      <m:e>
                        <m:r>
                          <a:rPr lang="en-GB" b="0" i="1" smtClean="0">
                            <a:latin typeface="Cambria Math" panose="02040503050406030204" pitchFamily="18" charset="0"/>
                          </a:rPr>
                          <m:t>𝑝</m:t>
                        </m:r>
                      </m:e>
                    </m:acc>
                  </m:oMath>
                </a14:m>
                <a:r>
                  <a:rPr lang="en-GB" dirty="0">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centerGroup"/>
                    </m:oMathParaPr>
                    <m:oMath xmlns:m="http://schemas.openxmlformats.org/officeDocument/2006/math">
                      <m:acc>
                        <m:accPr>
                          <m:chr m:val="̂"/>
                          <m:ctrlPr>
                            <a:rPr lang="en-GB" b="0" i="1" smtClean="0">
                              <a:solidFill>
                                <a:schemeClr val="bg2">
                                  <a:lumMod val="75000"/>
                                </a:schemeClr>
                              </a:solidFill>
                              <a:latin typeface="Cambria Math" panose="02040503050406030204" pitchFamily="18" charset="0"/>
                            </a:rPr>
                          </m:ctrlPr>
                        </m:accPr>
                        <m:e>
                          <m:r>
                            <a:rPr lang="en-GB" b="0" i="1" smtClean="0">
                              <a:solidFill>
                                <a:schemeClr val="bg2">
                                  <a:lumMod val="75000"/>
                                </a:schemeClr>
                              </a:solidFill>
                              <a:latin typeface="Cambria Math" panose="02040503050406030204" pitchFamily="18" charset="0"/>
                            </a:rPr>
                            <m:t>𝑝</m:t>
                          </m:r>
                        </m:e>
                      </m:acc>
                      <m:r>
                        <a:rPr lang="en-GB" b="0" i="1" smtClean="0">
                          <a:solidFill>
                            <a:schemeClr val="bg2">
                              <a:lumMod val="75000"/>
                            </a:schemeClr>
                          </a:solidFill>
                          <a:latin typeface="Cambria Math" panose="02040503050406030204" pitchFamily="18" charset="0"/>
                        </a:rPr>
                        <m:t> = </m:t>
                      </m:r>
                      <m:f>
                        <m:fPr>
                          <m:ctrlPr>
                            <a:rPr lang="en-GB" b="0" i="1" smtClean="0">
                              <a:solidFill>
                                <a:schemeClr val="bg2">
                                  <a:lumMod val="75000"/>
                                </a:schemeClr>
                              </a:solidFill>
                              <a:latin typeface="Cambria Math" panose="02040503050406030204" pitchFamily="18" charset="0"/>
                            </a:rPr>
                          </m:ctrlPr>
                        </m:fPr>
                        <m:num>
                          <m:r>
                            <a:rPr lang="en-GB" b="0" i="1" smtClean="0">
                              <a:solidFill>
                                <a:schemeClr val="bg2">
                                  <a:lumMod val="75000"/>
                                </a:schemeClr>
                              </a:solidFill>
                              <a:latin typeface="Cambria Math" panose="02040503050406030204" pitchFamily="18" charset="0"/>
                            </a:rPr>
                            <m:t>𝑥</m:t>
                          </m:r>
                        </m:num>
                        <m:den>
                          <m:r>
                            <a:rPr lang="en-GB" b="0" i="1" smtClean="0">
                              <a:solidFill>
                                <a:schemeClr val="bg2">
                                  <a:lumMod val="75000"/>
                                </a:schemeClr>
                              </a:solidFill>
                              <a:latin typeface="Cambria Math" panose="02040503050406030204" pitchFamily="18" charset="0"/>
                            </a:rPr>
                            <m:t>𝑛</m:t>
                          </m:r>
                        </m:den>
                      </m:f>
                    </m:oMath>
                  </m:oMathPara>
                </a14:m>
                <a:endParaRPr lang="en-GB" b="0" dirty="0">
                  <a:latin typeface="Times New Roman" panose="02020603050405020304" pitchFamily="18" charset="0"/>
                </a:endParaRPr>
              </a:p>
              <a:p>
                <a:pPr marL="0" indent="0" algn="just">
                  <a:buNone/>
                </a:pPr>
                <a:endParaRPr lang="en-GB"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Where </a:t>
                </a:r>
                <a:r>
                  <a:rPr lang="en-IN" i="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is the number of successes in </a:t>
                </a:r>
                <a:r>
                  <a:rPr lang="en-IN" i="1" dirty="0">
                    <a:latin typeface="Times New Roman" panose="02020603050405020304" pitchFamily="18" charset="0"/>
                    <a:cs typeface="Times New Roman" panose="02020603050405020304" pitchFamily="18" charset="0"/>
                  </a:rPr>
                  <a:t>n</a:t>
                </a:r>
                <a:r>
                  <a:rPr lang="en-IN" dirty="0">
                    <a:latin typeface="Times New Roman" panose="02020603050405020304" pitchFamily="18" charset="0"/>
                    <a:cs typeface="Times New Roman" panose="02020603050405020304" pitchFamily="18" charset="0"/>
                  </a:rPr>
                  <a:t> Bernoulli trials, and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oMath>
                </a14:m>
                <a:r>
                  <a:rPr lang="en-IN" dirty="0">
                    <a:latin typeface="Times New Roman" panose="02020603050405020304" pitchFamily="18" charset="0"/>
                    <a:cs typeface="Times New Roman" panose="02020603050405020304" pitchFamily="18" charset="0"/>
                  </a:rPr>
                  <a:t> is known as the </a:t>
                </a:r>
                <a:r>
                  <a:rPr lang="en-IN" dirty="0">
                    <a:solidFill>
                      <a:srgbClr val="FF0000"/>
                    </a:solidFill>
                    <a:latin typeface="Times New Roman" panose="02020603050405020304" pitchFamily="18" charset="0"/>
                    <a:cs typeface="Times New Roman" panose="02020603050405020304" pitchFamily="18" charset="0"/>
                  </a:rPr>
                  <a:t>point estimate </a:t>
                </a:r>
                <a:r>
                  <a:rPr lang="en-IN" dirty="0">
                    <a:latin typeface="Times New Roman" panose="02020603050405020304" pitchFamily="18" charset="0"/>
                    <a:cs typeface="Times New Roman" panose="02020603050405020304" pitchFamily="18" charset="0"/>
                  </a:rPr>
                  <a:t>for the parameter.</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1586" y="1129859"/>
                <a:ext cx="8229600" cy="3886200"/>
              </a:xfrm>
              <a:blipFill rotWithShape="0">
                <a:blip r:embed="rId2"/>
                <a:stretch>
                  <a:fillRect l="-1852" t="-2194" r="-1926" b="-9091"/>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77276BB7-49E8-4249-BD28-5959474C66DD}"/>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C0ABDB5D-7F7C-4BE7-A46B-16451BFBE533}"/>
              </a:ext>
            </a:extLst>
          </p:cNvPr>
          <p:cNvSpPr>
            <a:spLocks noGrp="1"/>
          </p:cNvSpPr>
          <p:nvPr>
            <p:ph type="dt" sz="half" idx="12"/>
          </p:nvPr>
        </p:nvSpPr>
        <p:spPr/>
        <p:txBody>
          <a:bodyPr/>
          <a:lstStyle/>
          <a:p>
            <a:fld id="{437BCBAB-D2EC-40C2-B9CA-38B233AE75A8}"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2C0A96B2-CE0A-4ED1-9459-20A1C8A065C8}"/>
              </a:ext>
            </a:extLst>
          </p:cNvPr>
          <p:cNvSpPr>
            <a:spLocks noGrp="1"/>
          </p:cNvSpPr>
          <p:nvPr>
            <p:ph type="sldNum" sz="quarter" idx="11"/>
          </p:nvPr>
        </p:nvSpPr>
        <p:spPr/>
        <p:txBody>
          <a:bodyPr/>
          <a:lstStyle/>
          <a:p>
            <a:fld id="{E6D38F6D-B68C-43EA-8D93-D9BC679B8240}" type="slidenum">
              <a:rPr lang="en-US" altLang="en-US" smtClean="0"/>
              <a:pPr/>
              <a:t>30</a:t>
            </a:fld>
            <a:endParaRPr lang="en-US" altLang="en-US"/>
          </a:p>
        </p:txBody>
      </p:sp>
    </p:spTree>
    <p:extLst>
      <p:ext uri="{BB962C8B-B14F-4D97-AF65-F5344CB8AC3E}">
        <p14:creationId xmlns:p14="http://schemas.microsoft.com/office/powerpoint/2010/main" val="109574000"/>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8524" y="551794"/>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By the central limit theorem, for large </a:t>
                </a:r>
                <a:r>
                  <a:rPr lang="en-IN" i="1" dirty="0">
                    <a:latin typeface="Times New Roman" panose="02020603050405020304" pitchFamily="18" charset="0"/>
                    <a:cs typeface="Times New Roman" panose="02020603050405020304" pitchFamily="18" charset="0"/>
                  </a:rPr>
                  <a:t>n</a:t>
                </a:r>
                <a:r>
                  <a:rPr lang="en-IN" dirty="0">
                    <a:latin typeface="Times New Roman" panose="02020603050405020304" pitchFamily="18" charset="0"/>
                    <a:cs typeface="Times New Roman" panose="02020603050405020304" pitchFamily="18" charset="0"/>
                  </a:rPr>
                  <a:t> (by large we mean at least 30 unless otherwise defined), the sampling distribution of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oMath>
                </a14:m>
                <a:r>
                  <a:rPr lang="en-IN" dirty="0">
                    <a:latin typeface="Times New Roman" panose="02020603050405020304" pitchFamily="18" charset="0"/>
                    <a:cs typeface="Times New Roman" panose="02020603050405020304" pitchFamily="18" charset="0"/>
                  </a:rPr>
                  <a:t> is </a:t>
                </a:r>
                <a:r>
                  <a:rPr lang="en-IN" dirty="0">
                    <a:solidFill>
                      <a:srgbClr val="FF0000"/>
                    </a:solidFill>
                    <a:latin typeface="Times New Roman" panose="02020603050405020304" pitchFamily="18" charset="0"/>
                    <a:cs typeface="Times New Roman" panose="02020603050405020304" pitchFamily="18" charset="0"/>
                  </a:rPr>
                  <a:t>approximately normal</a:t>
                </a:r>
                <a:r>
                  <a:rPr lang="en-IN" dirty="0">
                    <a:latin typeface="Times New Roman" panose="02020603050405020304" pitchFamily="18" charset="0"/>
                    <a:cs typeface="Times New Roman" panose="02020603050405020304" pitchFamily="18" charset="0"/>
                  </a:rPr>
                  <a:t> with the mean of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oMath>
                </a14:m>
                <a:r>
                  <a:rPr lang="en-GB" dirty="0">
                    <a:latin typeface="Times New Roman" panose="02020603050405020304" pitchFamily="18" charset="0"/>
                    <a:cs typeface="Times New Roman" panose="02020603050405020304" pitchFamily="18" charset="0"/>
                  </a:rPr>
                  <a:t>,</a:t>
                </a:r>
              </a:p>
              <a:p>
                <a:pPr marL="0" indent="0" algn="ctr">
                  <a:buNone/>
                </a:pPr>
                <a14:m>
                  <m:oMath xmlns:m="http://schemas.openxmlformats.org/officeDocument/2006/math">
                    <m:r>
                      <a:rPr lang="en-GB" b="0" i="1" smtClean="0">
                        <a:solidFill>
                          <a:schemeClr val="bg2">
                            <a:lumMod val="75000"/>
                          </a:schemeClr>
                        </a:solidFill>
                        <a:latin typeface="Cambria Math" panose="02040503050406030204" pitchFamily="18" charset="0"/>
                      </a:rPr>
                      <m:t>𝐸</m:t>
                    </m:r>
                    <m:d>
                      <m:dPr>
                        <m:ctrlPr>
                          <a:rPr lang="en-GB" b="0" i="1" smtClean="0">
                            <a:solidFill>
                              <a:schemeClr val="bg2">
                                <a:lumMod val="75000"/>
                              </a:schemeClr>
                            </a:solidFill>
                            <a:latin typeface="Cambria Math" panose="02040503050406030204" pitchFamily="18" charset="0"/>
                          </a:rPr>
                        </m:ctrlPr>
                      </m:dPr>
                      <m:e>
                        <m:acc>
                          <m:accPr>
                            <m:chr m:val="̂"/>
                            <m:ctrlPr>
                              <a:rPr lang="en-GB" i="1">
                                <a:solidFill>
                                  <a:schemeClr val="bg2">
                                    <a:lumMod val="75000"/>
                                  </a:schemeClr>
                                </a:solidFill>
                                <a:latin typeface="Cambria Math" panose="02040503050406030204" pitchFamily="18" charset="0"/>
                              </a:rPr>
                            </m:ctrlPr>
                          </m:accPr>
                          <m:e>
                            <m:r>
                              <a:rPr lang="en-GB" i="1">
                                <a:solidFill>
                                  <a:schemeClr val="bg2">
                                    <a:lumMod val="75000"/>
                                  </a:schemeClr>
                                </a:solidFill>
                                <a:latin typeface="Cambria Math" panose="02040503050406030204" pitchFamily="18" charset="0"/>
                              </a:rPr>
                              <m:t>𝑝</m:t>
                            </m:r>
                          </m:e>
                        </m:acc>
                      </m:e>
                    </m:d>
                    <m:r>
                      <a:rPr lang="en-GB" b="0" i="1" smtClean="0">
                        <a:solidFill>
                          <a:schemeClr val="bg2">
                            <a:lumMod val="75000"/>
                          </a:schemeClr>
                        </a:solidFill>
                        <a:latin typeface="Cambria Math" panose="02040503050406030204" pitchFamily="18" charset="0"/>
                      </a:rPr>
                      <m:t>=</m:t>
                    </m:r>
                    <m:r>
                      <a:rPr lang="en-GB" b="0" i="1" smtClean="0">
                        <a:solidFill>
                          <a:schemeClr val="bg2">
                            <a:lumMod val="75000"/>
                          </a:schemeClr>
                        </a:solidFill>
                        <a:latin typeface="Cambria Math" panose="02040503050406030204" pitchFamily="18" charset="0"/>
                      </a:rPr>
                      <m:t>𝑝</m:t>
                    </m:r>
                  </m:oMath>
                </a14:m>
                <a:r>
                  <a:rPr lang="en-GB" dirty="0">
                    <a:solidFill>
                      <a:schemeClr val="bg2">
                        <a:lumMod val="75000"/>
                      </a:schemeClr>
                    </a:solidFill>
                    <a:latin typeface="Times New Roman" panose="02020603050405020304" pitchFamily="18" charset="0"/>
                    <a:cs typeface="Times New Roman" panose="02020603050405020304" pitchFamily="18" charset="0"/>
                  </a:rPr>
                  <a:t> </a:t>
                </a:r>
              </a:p>
              <a:p>
                <a:pPr marL="0" indent="0" algn="just">
                  <a:buNone/>
                </a:pPr>
                <a:r>
                  <a:rPr lang="en-GB" dirty="0">
                    <a:latin typeface="Times New Roman" panose="02020603050405020304" pitchFamily="18" charset="0"/>
                    <a:cs typeface="Times New Roman" panose="02020603050405020304" pitchFamily="18" charset="0"/>
                  </a:rPr>
                  <a:t>and Variance of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oMath>
                </a14:m>
                <a:r>
                  <a:rPr lang="en-GB" dirty="0">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center"/>
                    </m:oMathParaPr>
                    <m:oMath xmlns:m="http://schemas.openxmlformats.org/officeDocument/2006/math">
                      <m:r>
                        <a:rPr lang="en-GB" b="0" i="1" smtClean="0">
                          <a:solidFill>
                            <a:schemeClr val="bg2">
                              <a:lumMod val="75000"/>
                            </a:schemeClr>
                          </a:solidFill>
                          <a:latin typeface="Cambria Math" panose="02040503050406030204" pitchFamily="18" charset="0"/>
                        </a:rPr>
                        <m:t>𝑉𝑎𝑟</m:t>
                      </m:r>
                      <m:d>
                        <m:dPr>
                          <m:ctrlPr>
                            <a:rPr lang="en-GB" b="0" i="1" smtClean="0">
                              <a:solidFill>
                                <a:schemeClr val="bg2">
                                  <a:lumMod val="75000"/>
                                </a:schemeClr>
                              </a:solidFill>
                              <a:latin typeface="Cambria Math" panose="02040503050406030204" pitchFamily="18" charset="0"/>
                            </a:rPr>
                          </m:ctrlPr>
                        </m:dPr>
                        <m:e>
                          <m:acc>
                            <m:accPr>
                              <m:chr m:val="̂"/>
                              <m:ctrlPr>
                                <a:rPr lang="en-GB" i="1">
                                  <a:solidFill>
                                    <a:schemeClr val="bg2">
                                      <a:lumMod val="75000"/>
                                    </a:schemeClr>
                                  </a:solidFill>
                                  <a:latin typeface="Cambria Math" panose="02040503050406030204" pitchFamily="18" charset="0"/>
                                </a:rPr>
                              </m:ctrlPr>
                            </m:accPr>
                            <m:e>
                              <m:r>
                                <a:rPr lang="en-GB" i="1">
                                  <a:solidFill>
                                    <a:schemeClr val="bg2">
                                      <a:lumMod val="75000"/>
                                    </a:schemeClr>
                                  </a:solidFill>
                                  <a:latin typeface="Cambria Math" panose="02040503050406030204" pitchFamily="18" charset="0"/>
                                </a:rPr>
                                <m:t>𝑝</m:t>
                              </m:r>
                            </m:e>
                          </m:acc>
                        </m:e>
                      </m:d>
                      <m:r>
                        <a:rPr lang="en-GB" b="0" i="1" smtClean="0">
                          <a:solidFill>
                            <a:schemeClr val="bg2">
                              <a:lumMod val="75000"/>
                            </a:schemeClr>
                          </a:solidFill>
                          <a:latin typeface="Cambria Math" panose="02040503050406030204" pitchFamily="18" charset="0"/>
                        </a:rPr>
                        <m:t>=</m:t>
                      </m:r>
                      <m:f>
                        <m:fPr>
                          <m:ctrlPr>
                            <a:rPr lang="en-GB" b="0" i="1" smtClean="0">
                              <a:solidFill>
                                <a:schemeClr val="bg2">
                                  <a:lumMod val="75000"/>
                                </a:schemeClr>
                              </a:solidFill>
                              <a:latin typeface="Cambria Math" panose="02040503050406030204" pitchFamily="18" charset="0"/>
                            </a:rPr>
                          </m:ctrlPr>
                        </m:fPr>
                        <m:num>
                          <m:r>
                            <a:rPr lang="en-GB" b="0" i="1" smtClean="0">
                              <a:solidFill>
                                <a:schemeClr val="bg2">
                                  <a:lumMod val="75000"/>
                                </a:schemeClr>
                              </a:solidFill>
                              <a:latin typeface="Cambria Math" panose="02040503050406030204" pitchFamily="18" charset="0"/>
                            </a:rPr>
                            <m:t>𝑝</m:t>
                          </m:r>
                          <m:r>
                            <a:rPr lang="en-GB" b="0" i="1" smtClean="0">
                              <a:solidFill>
                                <a:schemeClr val="bg2">
                                  <a:lumMod val="75000"/>
                                </a:schemeClr>
                              </a:solidFill>
                              <a:latin typeface="Cambria Math" panose="02040503050406030204" pitchFamily="18" charset="0"/>
                            </a:rPr>
                            <m:t>(1−</m:t>
                          </m:r>
                          <m:r>
                            <a:rPr lang="en-GB" b="0" i="1" smtClean="0">
                              <a:solidFill>
                                <a:schemeClr val="bg2">
                                  <a:lumMod val="75000"/>
                                </a:schemeClr>
                              </a:solidFill>
                              <a:latin typeface="Cambria Math" panose="02040503050406030204" pitchFamily="18" charset="0"/>
                            </a:rPr>
                            <m:t>𝑝</m:t>
                          </m:r>
                          <m:r>
                            <a:rPr lang="en-GB" b="0" i="1" smtClean="0">
                              <a:solidFill>
                                <a:schemeClr val="bg2">
                                  <a:lumMod val="75000"/>
                                </a:schemeClr>
                              </a:solidFill>
                              <a:latin typeface="Cambria Math" panose="02040503050406030204" pitchFamily="18" charset="0"/>
                            </a:rPr>
                            <m:t>)</m:t>
                          </m:r>
                        </m:num>
                        <m:den>
                          <m:r>
                            <a:rPr lang="en-GB" b="0" i="1" smtClean="0">
                              <a:solidFill>
                                <a:schemeClr val="bg2">
                                  <a:lumMod val="75000"/>
                                </a:schemeClr>
                              </a:solidFill>
                              <a:latin typeface="Cambria Math" panose="02040503050406030204" pitchFamily="18" charset="0"/>
                            </a:rPr>
                            <m:t>𝑛</m:t>
                          </m:r>
                        </m:den>
                      </m:f>
                    </m:oMath>
                  </m:oMathPara>
                </a14:m>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8524" y="551794"/>
                <a:ext cx="8229600" cy="3886200"/>
              </a:xfrm>
              <a:blipFill rotWithShape="0">
                <a:blip r:embed="rId2"/>
                <a:stretch>
                  <a:fillRect l="-1926" t="-2198" r="-1852" b="-5495"/>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FCF5EAB9-5E4E-4CFD-B175-636149326F59}"/>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31184885-8669-4551-8FD0-959752A7A2E7}"/>
              </a:ext>
            </a:extLst>
          </p:cNvPr>
          <p:cNvSpPr>
            <a:spLocks noGrp="1"/>
          </p:cNvSpPr>
          <p:nvPr>
            <p:ph type="dt" sz="half" idx="12"/>
          </p:nvPr>
        </p:nvSpPr>
        <p:spPr/>
        <p:txBody>
          <a:bodyPr/>
          <a:lstStyle/>
          <a:p>
            <a:fld id="{E2EC8898-065D-44AA-806C-F56ED52CB6AA}"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844697EA-8202-42AB-8761-49C827CA907D}"/>
              </a:ext>
            </a:extLst>
          </p:cNvPr>
          <p:cNvSpPr>
            <a:spLocks noGrp="1"/>
          </p:cNvSpPr>
          <p:nvPr>
            <p:ph type="sldNum" sz="quarter" idx="11"/>
          </p:nvPr>
        </p:nvSpPr>
        <p:spPr/>
        <p:txBody>
          <a:bodyPr/>
          <a:lstStyle/>
          <a:p>
            <a:fld id="{E6D38F6D-B68C-43EA-8D93-D9BC679B8240}" type="slidenum">
              <a:rPr lang="en-US" altLang="en-US" smtClean="0"/>
              <a:pPr/>
              <a:t>31</a:t>
            </a:fld>
            <a:endParaRPr lang="en-US" altLang="en-US"/>
          </a:p>
        </p:txBody>
      </p:sp>
    </p:spTree>
    <p:extLst>
      <p:ext uri="{BB962C8B-B14F-4D97-AF65-F5344CB8AC3E}">
        <p14:creationId xmlns:p14="http://schemas.microsoft.com/office/powerpoint/2010/main" val="3712333504"/>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8014" y="530772"/>
                <a:ext cx="8229600" cy="3886200"/>
              </a:xfrm>
            </p:spPr>
            <p:txBody>
              <a:bodyPr/>
              <a:lstStyle/>
              <a:p>
                <a:pPr marL="0" indent="0" algn="just">
                  <a:buNone/>
                </a:pPr>
                <a:r>
                  <a:rPr lang="en-GB" dirty="0">
                    <a:latin typeface="Times New Roman" panose="02020603050405020304" pitchFamily="18" charset="0"/>
                    <a:cs typeface="Times New Roman" panose="02020603050405020304" pitchFamily="18" charset="0"/>
                  </a:rPr>
                  <a:t>The corresponding standardized statistic,</a:t>
                </a:r>
              </a:p>
              <a:p>
                <a:pPr marL="0" indent="0" algn="just">
                  <a:buNone/>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cs typeface="Times New Roman" panose="02020603050405020304" pitchFamily="18" charset="0"/>
                        </a:rPr>
                        <m:t>𝑍</m:t>
                      </m:r>
                      <m:r>
                        <a:rPr lang="en-GB" b="0" i="1" smtClean="0">
                          <a:solidFill>
                            <a:schemeClr val="bg2">
                              <a:lumMod val="75000"/>
                            </a:schemeClr>
                          </a:solidFill>
                          <a:latin typeface="Cambria Math" panose="02040503050406030204" pitchFamily="18" charset="0"/>
                          <a:cs typeface="Times New Roman" panose="02020603050405020304" pitchFamily="18" charset="0"/>
                        </a:rPr>
                        <m:t>=</m:t>
                      </m:r>
                      <m:f>
                        <m:fPr>
                          <m:ctrlPr>
                            <a:rPr lang="en-GB" b="0" i="1" smtClean="0">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GB" b="0" i="1" smtClean="0">
                                  <a:solidFill>
                                    <a:schemeClr val="bg2">
                                      <a:lumMod val="75000"/>
                                    </a:schemeClr>
                                  </a:solidFill>
                                  <a:latin typeface="Cambria Math" panose="02040503050406030204" pitchFamily="18" charset="0"/>
                                  <a:cs typeface="Times New Roman" panose="02020603050405020304" pitchFamily="18" charset="0"/>
                                </a:rPr>
                              </m:ctrlPr>
                            </m:accPr>
                            <m:e>
                              <m:r>
                                <a:rPr lang="en-GB" b="0" i="1" smtClean="0">
                                  <a:solidFill>
                                    <a:schemeClr val="bg2">
                                      <a:lumMod val="75000"/>
                                    </a:schemeClr>
                                  </a:solidFill>
                                  <a:latin typeface="Cambria Math" panose="02040503050406030204" pitchFamily="18" charset="0"/>
                                  <a:cs typeface="Times New Roman" panose="02020603050405020304" pitchFamily="18" charset="0"/>
                                </a:rPr>
                                <m:t>𝑝</m:t>
                              </m:r>
                            </m:e>
                          </m:acc>
                          <m:r>
                            <a:rPr lang="en-GB" b="0" i="1" smtClean="0">
                              <a:solidFill>
                                <a:schemeClr val="bg2">
                                  <a:lumMod val="75000"/>
                                </a:schemeClr>
                              </a:solidFill>
                              <a:latin typeface="Cambria Math" panose="02040503050406030204" pitchFamily="18" charset="0"/>
                              <a:cs typeface="Times New Roman" panose="02020603050405020304" pitchFamily="18" charset="0"/>
                            </a:rPr>
                            <m:t> −</m:t>
                          </m:r>
                          <m:r>
                            <a:rPr lang="en-GB" b="0" i="1" smtClean="0">
                              <a:solidFill>
                                <a:schemeClr val="bg2">
                                  <a:lumMod val="75000"/>
                                </a:schemeClr>
                              </a:solidFill>
                              <a:latin typeface="Cambria Math" panose="02040503050406030204" pitchFamily="18" charset="0"/>
                              <a:cs typeface="Times New Roman" panose="02020603050405020304" pitchFamily="18" charset="0"/>
                            </a:rPr>
                            <m:t>𝑝</m:t>
                          </m:r>
                        </m:num>
                        <m:den>
                          <m:rad>
                            <m:radPr>
                              <m:degHide m:val="on"/>
                              <m:ctrlPr>
                                <a:rPr lang="en-GB" b="0" i="1" smtClean="0">
                                  <a:solidFill>
                                    <a:schemeClr val="bg2">
                                      <a:lumMod val="75000"/>
                                    </a:schemeClr>
                                  </a:solidFill>
                                  <a:latin typeface="Cambria Math" panose="02040503050406030204" pitchFamily="18" charset="0"/>
                                  <a:cs typeface="Times New Roman" panose="02020603050405020304" pitchFamily="18" charset="0"/>
                                </a:rPr>
                              </m:ctrlPr>
                            </m:radPr>
                            <m:deg/>
                            <m:e>
                              <m:f>
                                <m:fPr>
                                  <m:ctrlPr>
                                    <a:rPr lang="en-GB" i="1">
                                      <a:solidFill>
                                        <a:schemeClr val="bg2">
                                          <a:lumMod val="75000"/>
                                        </a:schemeClr>
                                      </a:solidFill>
                                      <a:latin typeface="Cambria Math" panose="02040503050406030204" pitchFamily="18" charset="0"/>
                                    </a:rPr>
                                  </m:ctrlPr>
                                </m:fPr>
                                <m:num>
                                  <m:r>
                                    <a:rPr lang="en-GB" i="1">
                                      <a:solidFill>
                                        <a:schemeClr val="bg2">
                                          <a:lumMod val="75000"/>
                                        </a:schemeClr>
                                      </a:solidFill>
                                      <a:latin typeface="Cambria Math" panose="02040503050406030204" pitchFamily="18" charset="0"/>
                                    </a:rPr>
                                    <m:t>𝑝</m:t>
                                  </m:r>
                                  <m:r>
                                    <a:rPr lang="en-GB" i="1">
                                      <a:solidFill>
                                        <a:schemeClr val="bg2">
                                          <a:lumMod val="75000"/>
                                        </a:schemeClr>
                                      </a:solidFill>
                                      <a:latin typeface="Cambria Math" panose="02040503050406030204" pitchFamily="18" charset="0"/>
                                    </a:rPr>
                                    <m:t>(1−</m:t>
                                  </m:r>
                                  <m:r>
                                    <a:rPr lang="en-GB" i="1">
                                      <a:solidFill>
                                        <a:schemeClr val="bg2">
                                          <a:lumMod val="75000"/>
                                        </a:schemeClr>
                                      </a:solidFill>
                                      <a:latin typeface="Cambria Math" panose="02040503050406030204" pitchFamily="18" charset="0"/>
                                    </a:rPr>
                                    <m:t>𝑝</m:t>
                                  </m:r>
                                  <m:r>
                                    <a:rPr lang="en-GB" i="1">
                                      <a:solidFill>
                                        <a:schemeClr val="bg2">
                                          <a:lumMod val="75000"/>
                                        </a:schemeClr>
                                      </a:solidFill>
                                      <a:latin typeface="Cambria Math" panose="02040503050406030204" pitchFamily="18" charset="0"/>
                                    </a:rPr>
                                    <m:t>)</m:t>
                                  </m:r>
                                </m:num>
                                <m:den>
                                  <m:r>
                                    <a:rPr lang="en-GB" i="1">
                                      <a:solidFill>
                                        <a:schemeClr val="bg2">
                                          <a:lumMod val="75000"/>
                                        </a:schemeClr>
                                      </a:solidFill>
                                      <a:latin typeface="Cambria Math" panose="02040503050406030204" pitchFamily="18" charset="0"/>
                                    </a:rPr>
                                    <m:t>𝑛</m:t>
                                  </m:r>
                                </m:den>
                              </m:f>
                            </m:e>
                          </m:rad>
                        </m:den>
                      </m:f>
                    </m:oMath>
                  </m:oMathPara>
                </a14:m>
                <a:endParaRPr lang="en-GB" dirty="0">
                  <a:solidFill>
                    <a:schemeClr val="bg2">
                      <a:lumMod val="75000"/>
                    </a:schemeClr>
                  </a:solidFill>
                  <a:latin typeface="Times New Roman" panose="02020603050405020304" pitchFamily="18" charset="0"/>
                  <a:cs typeface="Times New Roman" panose="02020603050405020304" pitchFamily="18" charset="0"/>
                </a:endParaRPr>
              </a:p>
              <a:p>
                <a:pPr marL="0" indent="0" algn="just">
                  <a:buNone/>
                </a:pPr>
                <a:endParaRPr lang="en-GB" dirty="0">
                  <a:solidFill>
                    <a:schemeClr val="bg2">
                      <a:lumMod val="75000"/>
                    </a:schemeClr>
                  </a:solidFill>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cs typeface="Times New Roman" panose="02020603050405020304" pitchFamily="18" charset="0"/>
                        </a:rPr>
                        <m:t>𝑃</m:t>
                      </m:r>
                      <m:d>
                        <m:dPr>
                          <m:ctrlPr>
                            <a:rPr lang="en-GB" b="0" i="1" smtClean="0">
                              <a:solidFill>
                                <a:schemeClr val="bg2">
                                  <a:lumMod val="75000"/>
                                </a:schemeClr>
                              </a:solidFill>
                              <a:latin typeface="Cambria Math" panose="02040503050406030204" pitchFamily="18" charset="0"/>
                              <a:cs typeface="Times New Roman" panose="02020603050405020304" pitchFamily="18" charset="0"/>
                            </a:rPr>
                          </m:ctrlPr>
                        </m:dPr>
                        <m:e>
                          <m:r>
                            <a:rPr lang="en-GB"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b="0" i="1" smtClean="0">
                                  <a:solidFill>
                                    <a:schemeClr val="bg2">
                                      <a:lumMod val="75000"/>
                                    </a:schemeClr>
                                  </a:solidFill>
                                  <a:latin typeface="Cambria Math" panose="02040503050406030204" pitchFamily="18" charset="0"/>
                                  <a:cs typeface="Times New Roman" panose="02020603050405020304" pitchFamily="18" charset="0"/>
                                </a:rPr>
                              </m:ctrlPr>
                            </m:sSubPr>
                            <m:e>
                              <m:r>
                                <a:rPr lang="en-GB" b="0" i="1" smtClean="0">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b="0" i="1" smtClean="0">
                                      <a:solidFill>
                                        <a:schemeClr val="bg2">
                                          <a:lumMod val="75000"/>
                                        </a:schemeClr>
                                      </a:solidFill>
                                      <a:latin typeface="Cambria Math" panose="02040503050406030204" pitchFamily="18" charset="0"/>
                                      <a:cs typeface="Times New Roman" panose="02020603050405020304" pitchFamily="18" charset="0"/>
                                    </a:rPr>
                                  </m:ctrlPr>
                                </m:fPr>
                                <m:num>
                                  <m:r>
                                    <a:rPr lang="en-GB"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b="0" i="1" smtClean="0">
                                      <a:solidFill>
                                        <a:schemeClr val="bg2">
                                          <a:lumMod val="75000"/>
                                        </a:schemeClr>
                                      </a:solidFill>
                                      <a:latin typeface="Cambria Math" panose="02040503050406030204" pitchFamily="18" charset="0"/>
                                      <a:cs typeface="Times New Roman" panose="02020603050405020304" pitchFamily="18" charset="0"/>
                                    </a:rPr>
                                    <m:t>2</m:t>
                                  </m:r>
                                </m:den>
                              </m:f>
                            </m:sub>
                          </m:sSub>
                          <m:r>
                            <a:rPr lang="en-GB" b="0" i="1" smtClean="0">
                              <a:solidFill>
                                <a:schemeClr val="bg2">
                                  <a:lumMod val="75000"/>
                                </a:schemeClr>
                              </a:solidFill>
                              <a:latin typeface="Cambria Math" panose="02040503050406030204" pitchFamily="18" charset="0"/>
                              <a:cs typeface="Times New Roman" panose="02020603050405020304" pitchFamily="18" charset="0"/>
                            </a:rPr>
                            <m:t>&lt;</m:t>
                          </m:r>
                          <m:r>
                            <a:rPr lang="en-GB" b="0" i="1" smtClean="0">
                              <a:solidFill>
                                <a:schemeClr val="bg2">
                                  <a:lumMod val="75000"/>
                                </a:schemeClr>
                              </a:solidFill>
                              <a:latin typeface="Cambria Math" panose="02040503050406030204" pitchFamily="18" charset="0"/>
                              <a:cs typeface="Times New Roman" panose="02020603050405020304" pitchFamily="18" charset="0"/>
                            </a:rPr>
                            <m:t>𝑍</m:t>
                          </m:r>
                          <m:r>
                            <a:rPr lang="en-GB" b="0" i="1" smtClean="0">
                              <a:solidFill>
                                <a:schemeClr val="bg2">
                                  <a:lumMod val="75000"/>
                                </a:schemeClr>
                              </a:solidFill>
                              <a:latin typeface="Cambria Math" panose="02040503050406030204" pitchFamily="18" charset="0"/>
                              <a:cs typeface="Times New Roman" panose="02020603050405020304" pitchFamily="18" charset="0"/>
                            </a:rPr>
                            <m:t>&lt;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e>
                      </m:d>
                      <m:r>
                        <a:rPr lang="en-GB" b="0" i="1" smtClean="0">
                          <a:solidFill>
                            <a:schemeClr val="bg2">
                              <a:lumMod val="75000"/>
                            </a:schemeClr>
                          </a:solidFill>
                          <a:latin typeface="Cambria Math" panose="02040503050406030204" pitchFamily="18" charset="0"/>
                          <a:cs typeface="Times New Roman" panose="02020603050405020304" pitchFamily="18" charset="0"/>
                        </a:rPr>
                        <m:t>=1−</m:t>
                      </m:r>
                      <m:r>
                        <a:rPr lang="en-GB"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oMath>
                  </m:oMathPara>
                </a14:m>
                <a:endParaRPr lang="en-IN"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GB" i="1">
                            <a:latin typeface="Cambria Math" panose="02040503050406030204" pitchFamily="18" charset="0"/>
                            <a:cs typeface="Times New Roman" panose="02020603050405020304" pitchFamily="18" charset="0"/>
                          </a:rPr>
                        </m:ctrlPr>
                      </m:sSubPr>
                      <m:e>
                        <m:r>
                          <a:rPr lang="en-GB" i="1">
                            <a:latin typeface="Cambria Math" panose="02040503050406030204" pitchFamily="18" charset="0"/>
                            <a:cs typeface="Times New Roman" panose="02020603050405020304" pitchFamily="18" charset="0"/>
                          </a:rPr>
                          <m:t>𝑍</m:t>
                        </m:r>
                      </m:e>
                      <m:sub>
                        <m:f>
                          <m:fPr>
                            <m:type m:val="skw"/>
                            <m:ctrlPr>
                              <a:rPr lang="en-GB" i="1">
                                <a:latin typeface="Cambria Math" panose="02040503050406030204" pitchFamily="18" charset="0"/>
                                <a:cs typeface="Times New Roman" panose="02020603050405020304" pitchFamily="18" charset="0"/>
                              </a:rPr>
                            </m:ctrlPr>
                          </m:fPr>
                          <m:num>
                            <m:r>
                              <a:rPr lang="en-GB"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sub>
                    </m:sSub>
                  </m:oMath>
                </a14:m>
                <a:r>
                  <a:rPr lang="en-IN" dirty="0">
                    <a:latin typeface="Times New Roman" panose="02020603050405020304" pitchFamily="18" charset="0"/>
                    <a:cs typeface="Times New Roman" panose="02020603050405020304" pitchFamily="18" charset="0"/>
                  </a:rPr>
                  <a:t> is the value of Z in the standard  normal table so that the right tail area beyond or above </a:t>
                </a:r>
                <a14:m>
                  <m:oMath xmlns:m="http://schemas.openxmlformats.org/officeDocument/2006/math">
                    <m:sSub>
                      <m:sSubPr>
                        <m:ctrlPr>
                          <a:rPr lang="en-GB" i="1">
                            <a:latin typeface="Cambria Math" panose="02040503050406030204" pitchFamily="18" charset="0"/>
                            <a:cs typeface="Times New Roman" panose="02020603050405020304" pitchFamily="18" charset="0"/>
                          </a:rPr>
                        </m:ctrlPr>
                      </m:sSubPr>
                      <m:e>
                        <m:r>
                          <a:rPr lang="en-GB" i="1">
                            <a:latin typeface="Cambria Math" panose="02040503050406030204" pitchFamily="18" charset="0"/>
                            <a:cs typeface="Times New Roman" panose="02020603050405020304" pitchFamily="18" charset="0"/>
                          </a:rPr>
                          <m:t>𝑍</m:t>
                        </m:r>
                      </m:e>
                      <m:sub>
                        <m:f>
                          <m:fPr>
                            <m:type m:val="skw"/>
                            <m:ctrlPr>
                              <a:rPr lang="en-GB" i="1">
                                <a:latin typeface="Cambria Math" panose="02040503050406030204" pitchFamily="18" charset="0"/>
                                <a:cs typeface="Times New Roman" panose="02020603050405020304" pitchFamily="18" charset="0"/>
                              </a:rPr>
                            </m:ctrlPr>
                          </m:fPr>
                          <m:num>
                            <m:r>
                              <a:rPr lang="en-GB"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sub>
                    </m:sSub>
                  </m:oMath>
                </a14:m>
                <a:r>
                  <a:rPr lang="en-GB" dirty="0">
                    <a:latin typeface="Times New Roman" panose="02020603050405020304" pitchFamily="18" charset="0"/>
                    <a:cs typeface="Times New Roman" panose="02020603050405020304" pitchFamily="18" charset="0"/>
                  </a:rPr>
                  <a:t>is </a:t>
                </a:r>
                <a14:m>
                  <m:oMath xmlns:m="http://schemas.openxmlformats.org/officeDocument/2006/math">
                    <m:f>
                      <m:fPr>
                        <m:type m:val="skw"/>
                        <m:ctrlPr>
                          <a:rPr lang="en-GB" i="1">
                            <a:latin typeface="Cambria Math" panose="02040503050406030204" pitchFamily="18" charset="0"/>
                            <a:cs typeface="Times New Roman" panose="02020603050405020304" pitchFamily="18" charset="0"/>
                          </a:rPr>
                        </m:ctrlPr>
                      </m:fPr>
                      <m:num>
                        <m:r>
                          <a:rPr lang="en-GB"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oMath>
                </a14:m>
                <a:r>
                  <a:rPr lang="en-GB" dirty="0">
                    <a:latin typeface="Times New Roman" panose="02020603050405020304" pitchFamily="18" charset="0"/>
                    <a:cs typeface="Times New Roman" panose="02020603050405020304" pitchFamily="18" charset="0"/>
                  </a:rPr>
                  <a:t>.</a:t>
                </a:r>
              </a:p>
              <a:p>
                <a:pPr marL="0" indent="0" algn="just">
                  <a:buNone/>
                </a:pP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8014" y="530772"/>
                <a:ext cx="8229600" cy="3886200"/>
              </a:xfrm>
              <a:blipFill rotWithShape="0">
                <a:blip r:embed="rId2"/>
                <a:stretch>
                  <a:fillRect l="-1926" t="-2194" r="-1852" b="-5000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82664D0-7C22-4A27-8005-648563051B58}"/>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CB676BA3-6380-494E-A353-58BC11F4E3DB}"/>
              </a:ext>
            </a:extLst>
          </p:cNvPr>
          <p:cNvSpPr>
            <a:spLocks noGrp="1"/>
          </p:cNvSpPr>
          <p:nvPr>
            <p:ph type="dt" sz="half" idx="12"/>
          </p:nvPr>
        </p:nvSpPr>
        <p:spPr/>
        <p:txBody>
          <a:bodyPr/>
          <a:lstStyle/>
          <a:p>
            <a:fld id="{02768BEA-2BCC-40D6-B481-7737C9A89CB5}"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911DEDD8-FBC3-442B-AB4C-B297EE2F9186}"/>
              </a:ext>
            </a:extLst>
          </p:cNvPr>
          <p:cNvSpPr>
            <a:spLocks noGrp="1"/>
          </p:cNvSpPr>
          <p:nvPr>
            <p:ph type="sldNum" sz="quarter" idx="11"/>
          </p:nvPr>
        </p:nvSpPr>
        <p:spPr/>
        <p:txBody>
          <a:bodyPr/>
          <a:lstStyle/>
          <a:p>
            <a:fld id="{E6D38F6D-B68C-43EA-8D93-D9BC679B8240}" type="slidenum">
              <a:rPr lang="en-US" altLang="en-US" smtClean="0"/>
              <a:pPr/>
              <a:t>32</a:t>
            </a:fld>
            <a:endParaRPr lang="en-US" altLang="en-US"/>
          </a:p>
        </p:txBody>
      </p:sp>
    </p:spTree>
    <p:extLst>
      <p:ext uri="{BB962C8B-B14F-4D97-AF65-F5344CB8AC3E}">
        <p14:creationId xmlns:p14="http://schemas.microsoft.com/office/powerpoint/2010/main" val="570850336"/>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8524" y="53077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Note that in the </a:t>
                </a:r>
                <a:r>
                  <a:rPr lang="en-IN" dirty="0">
                    <a:solidFill>
                      <a:srgbClr val="3333FF"/>
                    </a:solidFill>
                    <a:latin typeface="Times New Roman" panose="02020603050405020304" pitchFamily="18" charset="0"/>
                    <a:cs typeface="Times New Roman" panose="02020603050405020304" pitchFamily="18" charset="0"/>
                  </a:rPr>
                  <a:t>standard error </a:t>
                </a:r>
                <a:r>
                  <a:rPr lang="en-IN" dirty="0">
                    <a:latin typeface="Times New Roman" panose="02020603050405020304" pitchFamily="18" charset="0"/>
                    <a:cs typeface="Times New Roman" panose="02020603050405020304" pitchFamily="18" charset="0"/>
                  </a:rPr>
                  <a:t>or</a:t>
                </a:r>
                <a:r>
                  <a:rPr lang="en-IN" dirty="0">
                    <a:solidFill>
                      <a:srgbClr val="3333FF"/>
                    </a:solidFill>
                    <a:latin typeface="Times New Roman" panose="02020603050405020304" pitchFamily="18" charset="0"/>
                    <a:cs typeface="Times New Roman" panose="02020603050405020304" pitchFamily="18" charset="0"/>
                  </a:rPr>
                  <a:t> the   standard deviation of </a:t>
                </a:r>
                <a14:m>
                  <m:oMath xmlns:m="http://schemas.openxmlformats.org/officeDocument/2006/math">
                    <m:acc>
                      <m:accPr>
                        <m:chr m:val="̂"/>
                        <m:ctrlPr>
                          <a:rPr lang="en-IN" i="1" smtClean="0">
                            <a:solidFill>
                              <a:srgbClr val="3333FF"/>
                            </a:solidFill>
                            <a:latin typeface="Cambria Math" panose="02040503050406030204" pitchFamily="18" charset="0"/>
                            <a:cs typeface="Times New Roman" panose="02020603050405020304" pitchFamily="18" charset="0"/>
                          </a:rPr>
                        </m:ctrlPr>
                      </m:accPr>
                      <m:e>
                        <m:r>
                          <a:rPr lang="en-GB" b="0" i="1" smtClean="0">
                            <a:solidFill>
                              <a:srgbClr val="3333FF"/>
                            </a:solidFill>
                            <a:latin typeface="Cambria Math" panose="02040503050406030204" pitchFamily="18" charset="0"/>
                            <a:cs typeface="Times New Roman" panose="02020603050405020304" pitchFamily="18" charset="0"/>
                          </a:rPr>
                          <m:t>𝑝</m:t>
                        </m:r>
                      </m:e>
                    </m:acc>
                    <m:r>
                      <a:rPr lang="en-GB" b="0" i="1" smtClean="0">
                        <a:latin typeface="Cambria Math" panose="02040503050406030204" pitchFamily="18" charset="0"/>
                        <a:cs typeface="Times New Roman" panose="02020603050405020304" pitchFamily="18" charset="0"/>
                      </a:rPr>
                      <m:t>,</m:t>
                    </m:r>
                  </m:oMath>
                </a14:m>
                <a:endParaRPr lang="en-GB"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GB" b="0" i="1" smtClean="0">
                              <a:solidFill>
                                <a:schemeClr val="bg2">
                                  <a:lumMod val="75000"/>
                                </a:schemeClr>
                              </a:solidFill>
                              <a:latin typeface="Cambria Math" panose="02040503050406030204" pitchFamily="18" charset="0"/>
                              <a:cs typeface="Times New Roman" panose="02020603050405020304" pitchFamily="18" charset="0"/>
                            </a:rPr>
                          </m:ctrlPr>
                        </m:sSubPr>
                        <m:e>
                          <m:r>
                            <a:rPr lang="en-GB"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e>
                        <m:sub>
                          <m:acc>
                            <m:accPr>
                              <m:chr m:val="̂"/>
                              <m:ctrlPr>
                                <a:rPr lang="en-GB" b="0" i="1" smtClean="0">
                                  <a:solidFill>
                                    <a:schemeClr val="bg2">
                                      <a:lumMod val="75000"/>
                                    </a:schemeClr>
                                  </a:solidFill>
                                  <a:latin typeface="Cambria Math" panose="02040503050406030204" pitchFamily="18" charset="0"/>
                                  <a:cs typeface="Times New Roman" panose="02020603050405020304" pitchFamily="18" charset="0"/>
                                </a:rPr>
                              </m:ctrlPr>
                            </m:accPr>
                            <m:e>
                              <m:r>
                                <a:rPr lang="en-GB" b="0" i="1" smtClean="0">
                                  <a:solidFill>
                                    <a:schemeClr val="bg2">
                                      <a:lumMod val="75000"/>
                                    </a:schemeClr>
                                  </a:solidFill>
                                  <a:latin typeface="Cambria Math" panose="02040503050406030204" pitchFamily="18" charset="0"/>
                                  <a:cs typeface="Times New Roman" panose="02020603050405020304" pitchFamily="18" charset="0"/>
                                </a:rPr>
                                <m:t>𝑝</m:t>
                              </m:r>
                            </m:e>
                          </m:acc>
                        </m:sub>
                      </m:sSub>
                      <m:r>
                        <a:rPr lang="en-GB" b="0" i="1" smtClean="0">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rPr>
                                <m:t>𝑝</m:t>
                              </m:r>
                              <m:d>
                                <m:dPr>
                                  <m:ctrlPr>
                                    <a:rPr lang="en-GB" i="1">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r>
                                    <a:rPr lang="en-GB" i="1">
                                      <a:solidFill>
                                        <a:schemeClr val="bg2">
                                          <a:lumMod val="75000"/>
                                        </a:schemeClr>
                                      </a:solidFill>
                                      <a:latin typeface="Cambria Math" panose="02040503050406030204" pitchFamily="18" charset="0"/>
                                    </a:rPr>
                                    <m:t>𝑝</m:t>
                                  </m:r>
                                </m:e>
                              </m:d>
                            </m:num>
                            <m:den>
                              <m:r>
                                <a:rPr lang="en-GB" i="1">
                                  <a:solidFill>
                                    <a:schemeClr val="bg2">
                                      <a:lumMod val="75000"/>
                                    </a:schemeClr>
                                  </a:solidFill>
                                  <a:latin typeface="Cambria Math" panose="02040503050406030204" pitchFamily="18" charset="0"/>
                                  <a:cs typeface="Times New Roman" panose="02020603050405020304" pitchFamily="18" charset="0"/>
                                </a:rPr>
                                <m:t>𝑛</m:t>
                              </m:r>
                            </m:den>
                          </m:f>
                        </m:e>
                      </m:rad>
                    </m:oMath>
                  </m:oMathPara>
                </a14:m>
                <a:endParaRPr lang="en-GB" dirty="0">
                  <a:latin typeface="Times New Roman" panose="02020603050405020304" pitchFamily="18" charset="0"/>
                  <a:cs typeface="Times New Roman" panose="02020603050405020304" pitchFamily="18" charset="0"/>
                </a:endParaRPr>
              </a:p>
              <a:p>
                <a:pPr marL="0" indent="0" algn="just">
                  <a:buNone/>
                </a:pPr>
                <a:endParaRPr lang="en-GB" dirty="0">
                  <a:latin typeface="Times New Roman" panose="02020603050405020304" pitchFamily="18" charset="0"/>
                  <a:cs typeface="Times New Roman" panose="02020603050405020304" pitchFamily="18" charset="0"/>
                </a:endParaRPr>
              </a:p>
              <a:p>
                <a:pPr marL="0" indent="0" algn="just">
                  <a:buNone/>
                </a:pPr>
                <a:r>
                  <a:rPr lang="en-IN" i="1" dirty="0">
                    <a:latin typeface="Times New Roman" panose="02020603050405020304" pitchFamily="18" charset="0"/>
                    <a:cs typeface="Times New Roman" panose="02020603050405020304" pitchFamily="18" charset="0"/>
                  </a:rPr>
                  <a:t>p</a:t>
                </a:r>
                <a:r>
                  <a:rPr lang="en-IN" dirty="0">
                    <a:latin typeface="Times New Roman" panose="02020603050405020304" pitchFamily="18" charset="0"/>
                    <a:cs typeface="Times New Roman" panose="02020603050405020304" pitchFamily="18" charset="0"/>
                  </a:rPr>
                  <a:t> is substituted by it’s estimate </a:t>
                </a:r>
                <a14:m>
                  <m:oMath xmlns:m="http://schemas.openxmlformats.org/officeDocument/2006/math">
                    <m:acc>
                      <m:accPr>
                        <m:chr m:val="̂"/>
                        <m:ctrlPr>
                          <a:rPr lang="en-IN" i="1" smtClean="0">
                            <a:latin typeface="Cambria Math" panose="02040503050406030204" pitchFamily="18" charset="0"/>
                            <a:cs typeface="Times New Roman" panose="02020603050405020304" pitchFamily="18" charset="0"/>
                          </a:rPr>
                        </m:ctrlPr>
                      </m:accPr>
                      <m:e>
                        <m:r>
                          <a:rPr lang="en-GB" b="0" i="1" smtClean="0">
                            <a:latin typeface="Cambria Math" panose="02040503050406030204" pitchFamily="18" charset="0"/>
                            <a:cs typeface="Times New Roman" panose="02020603050405020304" pitchFamily="18" charset="0"/>
                          </a:rPr>
                          <m:t>𝑝</m:t>
                        </m:r>
                      </m:e>
                    </m:acc>
                  </m:oMath>
                </a14:m>
                <a:r>
                  <a:rPr lang="en-IN" dirty="0">
                    <a:latin typeface="Times New Roman" panose="02020603050405020304" pitchFamily="18" charset="0"/>
                    <a:cs typeface="Times New Roman" panose="02020603050405020304" pitchFamily="18" charset="0"/>
                  </a:rPr>
                  <a:t> and denoted as</a:t>
                </a:r>
              </a:p>
              <a:p>
                <a:pPr marL="0" indent="0" algn="just">
                  <a:buNone/>
                </a:pPr>
                <a14:m>
                  <m:oMathPara xmlns:m="http://schemas.openxmlformats.org/officeDocument/2006/math">
                    <m:oMathParaPr>
                      <m:jc m:val="centerGroup"/>
                    </m:oMathParaPr>
                    <m:oMath xmlns:m="http://schemas.openxmlformats.org/officeDocument/2006/math">
                      <m:sSub>
                        <m:sSubPr>
                          <m:ctrlPr>
                            <a:rPr lang="en-GB" i="1" smtClean="0">
                              <a:solidFill>
                                <a:schemeClr val="bg2">
                                  <a:lumMod val="75000"/>
                                </a:schemeClr>
                              </a:solidFill>
                              <a:latin typeface="Cambria Math" panose="02040503050406030204" pitchFamily="18" charset="0"/>
                              <a:cs typeface="Times New Roman" panose="02020603050405020304" pitchFamily="18" charset="0"/>
                            </a:rPr>
                          </m:ctrlPr>
                        </m:sSubPr>
                        <m:e>
                          <m:r>
                            <a:rPr lang="en-GB"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e>
                        <m:sub>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sub>
                      </m:sSub>
                      <m:r>
                        <a:rPr lang="en-GB" i="1">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IN"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d>
                                <m:dPr>
                                  <m:ctrlPr>
                                    <a:rPr lang="en-GB" i="1" smtClean="0">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acc>
                                    <m:accPr>
                                      <m:chr m:val="̂"/>
                                      <m:ctrlPr>
                                        <a:rPr lang="en-IN"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e>
                              </m:d>
                            </m:num>
                            <m:den>
                              <m:r>
                                <a:rPr lang="en-GB" i="1">
                                  <a:solidFill>
                                    <a:schemeClr val="bg2">
                                      <a:lumMod val="75000"/>
                                    </a:schemeClr>
                                  </a:solidFill>
                                  <a:latin typeface="Cambria Math" panose="02040503050406030204" pitchFamily="18" charset="0"/>
                                  <a:cs typeface="Times New Roman" panose="02020603050405020304" pitchFamily="18" charset="0"/>
                                </a:rPr>
                                <m:t>𝑛</m:t>
                              </m:r>
                            </m:den>
                          </m:f>
                        </m:e>
                      </m:rad>
                    </m:oMath>
                  </m:oMathPara>
                </a14:m>
                <a:endParaRPr lang="en-IN"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8524" y="530773"/>
                <a:ext cx="8229600" cy="3886200"/>
              </a:xfrm>
              <a:blipFill rotWithShape="0">
                <a:blip r:embed="rId2"/>
                <a:stretch>
                  <a:fillRect l="-1926" t="-2194" r="-1852" b="-7680"/>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6E79DF3F-BDE2-471B-B530-C5E310336B15}"/>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998E6156-DF6A-4916-8149-EBC7FA8C7847}"/>
              </a:ext>
            </a:extLst>
          </p:cNvPr>
          <p:cNvSpPr>
            <a:spLocks noGrp="1"/>
          </p:cNvSpPr>
          <p:nvPr>
            <p:ph type="dt" sz="half" idx="12"/>
          </p:nvPr>
        </p:nvSpPr>
        <p:spPr/>
        <p:txBody>
          <a:bodyPr/>
          <a:lstStyle/>
          <a:p>
            <a:fld id="{A67CEC6B-F19B-4F99-8245-3E751038EAB4}"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BD5F02B0-BED0-486D-AD90-85681AC93806}"/>
              </a:ext>
            </a:extLst>
          </p:cNvPr>
          <p:cNvSpPr>
            <a:spLocks noGrp="1"/>
          </p:cNvSpPr>
          <p:nvPr>
            <p:ph type="sldNum" sz="quarter" idx="11"/>
          </p:nvPr>
        </p:nvSpPr>
        <p:spPr/>
        <p:txBody>
          <a:bodyPr/>
          <a:lstStyle/>
          <a:p>
            <a:fld id="{E6D38F6D-B68C-43EA-8D93-D9BC679B8240}" type="slidenum">
              <a:rPr lang="en-US" altLang="en-US" smtClean="0"/>
              <a:pPr/>
              <a:t>33</a:t>
            </a:fld>
            <a:endParaRPr lang="en-US" altLang="en-US"/>
          </a:p>
        </p:txBody>
      </p:sp>
    </p:spTree>
    <p:extLst>
      <p:ext uri="{BB962C8B-B14F-4D97-AF65-F5344CB8AC3E}">
        <p14:creationId xmlns:p14="http://schemas.microsoft.com/office/powerpoint/2010/main" val="4273477974"/>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8523" y="562303"/>
                <a:ext cx="8770883" cy="3886200"/>
              </a:xfrm>
            </p:spPr>
            <p:txBody>
              <a:bodyPr/>
              <a:lstStyle/>
              <a:p>
                <a:pPr marL="0" indent="0">
                  <a:buNone/>
                </a:pPr>
                <a:r>
                  <a:rPr lang="en-GB" dirty="0">
                    <a:latin typeface="Times New Roman" panose="02020603050405020304" pitchFamily="18" charset="0"/>
                    <a:cs typeface="Times New Roman" panose="02020603050405020304" pitchFamily="18" charset="0"/>
                  </a:rPr>
                  <a:t>The interval computed as,</a:t>
                </a:r>
              </a:p>
              <a:p>
                <a:pPr marL="0" indent="0">
                  <a:buNone/>
                </a:pPr>
                <a14:m>
                  <m:oMath xmlns:m="http://schemas.openxmlformats.org/officeDocument/2006/math">
                    <m:d>
                      <m:dPr>
                        <m:ctrlPr>
                          <a:rPr lang="en-GB" i="1" smtClean="0">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GB" i="1" smtClean="0">
                                <a:solidFill>
                                  <a:schemeClr val="bg2">
                                    <a:lumMod val="75000"/>
                                  </a:schemeClr>
                                </a:solidFill>
                                <a:latin typeface="Cambria Math" panose="02040503050406030204" pitchFamily="18" charset="0"/>
                                <a:cs typeface="Times New Roman" panose="02020603050405020304" pitchFamily="18" charset="0"/>
                              </a:rPr>
                            </m:ctrlPr>
                          </m:accPr>
                          <m:e>
                            <m:r>
                              <a:rPr lang="en-GB" b="0" i="1" smtClean="0">
                                <a:solidFill>
                                  <a:schemeClr val="bg2">
                                    <a:lumMod val="75000"/>
                                  </a:schemeClr>
                                </a:solidFill>
                                <a:latin typeface="Cambria Math" panose="02040503050406030204" pitchFamily="18" charset="0"/>
                                <a:cs typeface="Times New Roman" panose="02020603050405020304" pitchFamily="18" charset="0"/>
                              </a:rPr>
                              <m:t>𝑝</m:t>
                            </m:r>
                          </m:e>
                        </m:acc>
                        <m:r>
                          <a:rPr lang="en-GB"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GB" b="0" i="1" smtClean="0">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b="0" i="1" smtClean="0">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b="0" i="1" smtClean="0">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d>
                                  <m:dPr>
                                    <m:ctrlPr>
                                      <a:rPr lang="en-GB" i="1" smtClean="0">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e>
                                </m:d>
                              </m:num>
                              <m:den>
                                <m:r>
                                  <a:rPr lang="en-GB" b="0" i="1" smtClean="0">
                                    <a:solidFill>
                                      <a:schemeClr val="bg2">
                                        <a:lumMod val="75000"/>
                                      </a:schemeClr>
                                    </a:solidFill>
                                    <a:latin typeface="Cambria Math" panose="02040503050406030204" pitchFamily="18" charset="0"/>
                                    <a:cs typeface="Times New Roman" panose="02020603050405020304" pitchFamily="18" charset="0"/>
                                  </a:rPr>
                                  <m:t>𝑛</m:t>
                                </m:r>
                              </m:den>
                            </m:f>
                          </m:e>
                        </m:rad>
                        <m:r>
                          <a:rPr lang="en-GB" b="0" i="1" smtClean="0">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r>
                          <a:rPr lang="en-GB"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GB" i="1">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d>
                                  <m:dPr>
                                    <m:ctrlPr>
                                      <a:rPr lang="en-GB" i="1">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acc>
                                      <m:accPr>
                                        <m:chr m:val="̂"/>
                                        <m:ctrlPr>
                                          <a:rPr lang="en-GB" i="1">
                                            <a:solidFill>
                                              <a:schemeClr val="bg2">
                                                <a:lumMod val="75000"/>
                                              </a:schemeClr>
                                            </a:solidFill>
                                            <a:latin typeface="Cambria Math" panose="02040503050406030204" pitchFamily="18" charset="0"/>
                                            <a:cs typeface="Times New Roman" panose="02020603050405020304" pitchFamily="18" charset="0"/>
                                          </a:rPr>
                                        </m:ctrlPr>
                                      </m:accPr>
                                      <m:e>
                                        <m:r>
                                          <a:rPr lang="en-GB" i="1">
                                            <a:solidFill>
                                              <a:schemeClr val="bg2">
                                                <a:lumMod val="75000"/>
                                              </a:schemeClr>
                                            </a:solidFill>
                                            <a:latin typeface="Cambria Math" panose="02040503050406030204" pitchFamily="18" charset="0"/>
                                            <a:cs typeface="Times New Roman" panose="02020603050405020304" pitchFamily="18" charset="0"/>
                                          </a:rPr>
                                          <m:t>𝑝</m:t>
                                        </m:r>
                                      </m:e>
                                    </m:acc>
                                  </m:e>
                                </m:d>
                              </m:num>
                              <m:den>
                                <m:r>
                                  <a:rPr lang="en-GB" i="1">
                                    <a:solidFill>
                                      <a:schemeClr val="bg2">
                                        <a:lumMod val="75000"/>
                                      </a:schemeClr>
                                    </a:solidFill>
                                    <a:latin typeface="Cambria Math" panose="02040503050406030204" pitchFamily="18" charset="0"/>
                                    <a:cs typeface="Times New Roman" panose="02020603050405020304" pitchFamily="18" charset="0"/>
                                  </a:rPr>
                                  <m:t>𝑛</m:t>
                                </m:r>
                              </m:den>
                            </m:f>
                          </m:e>
                        </m:rad>
                      </m:e>
                    </m:d>
                  </m:oMath>
                </a14:m>
                <a:r>
                  <a:rPr lang="en-GB"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is known as the </a:t>
                </a:r>
                <a14:m>
                  <m:oMath xmlns:m="http://schemas.openxmlformats.org/officeDocument/2006/math">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1−</m:t>
                        </m:r>
                        <m:r>
                          <a:rPr lang="en-GB" b="0" i="1" smtClean="0">
                            <a:latin typeface="Cambria Math" panose="02040503050406030204" pitchFamily="18" charset="0"/>
                            <a:ea typeface="Cambria Math" panose="02040503050406030204" pitchFamily="18" charset="0"/>
                            <a:cs typeface="Times New Roman" panose="02020603050405020304" pitchFamily="18" charset="0"/>
                          </a:rPr>
                          <m:t>𝛼</m:t>
                        </m:r>
                      </m:e>
                    </m:d>
                    <m:r>
                      <a:rPr lang="en-GB" b="0" i="1" smtClean="0">
                        <a:latin typeface="Cambria Math" panose="02040503050406030204" pitchFamily="18" charset="0"/>
                        <a:cs typeface="Times New Roman" panose="02020603050405020304" pitchFamily="18" charset="0"/>
                      </a:rPr>
                      <m:t>∗100%</m:t>
                    </m:r>
                    <m:r>
                      <m:rPr>
                        <m:nor/>
                      </m:rPr>
                      <a:rPr lang="en-GB" b="0" i="0" smtClean="0">
                        <a:latin typeface="Cambria Math" panose="02040503050406030204" pitchFamily="18" charset="0"/>
                        <a:cs typeface="Times New Roman" panose="02020603050405020304" pitchFamily="18" charset="0"/>
                      </a:rPr>
                      <m:t> </m:t>
                    </m:r>
                    <m:r>
                      <m:rPr>
                        <m:nor/>
                      </m:rPr>
                      <a:rPr lang="en-IN" dirty="0">
                        <a:latin typeface="Times New Roman" panose="02020603050405020304" pitchFamily="18" charset="0"/>
                        <a:cs typeface="Times New Roman" panose="02020603050405020304" pitchFamily="18" charset="0"/>
                      </a:rPr>
                      <m:t>confidence</m:t>
                    </m:r>
                  </m:oMath>
                </a14:m>
                <a:r>
                  <a:rPr lang="en-IN" dirty="0">
                    <a:latin typeface="Times New Roman" panose="02020603050405020304" pitchFamily="18" charset="0"/>
                    <a:cs typeface="Times New Roman" panose="02020603050405020304" pitchFamily="18" charset="0"/>
                  </a:rPr>
                  <a:t> interval estimate for </a:t>
                </a:r>
                <a:r>
                  <a:rPr lang="en-IN" i="1" dirty="0">
                    <a:latin typeface="Times New Roman" panose="02020603050405020304" pitchFamily="18" charset="0"/>
                    <a:cs typeface="Times New Roman" panose="02020603050405020304" pitchFamily="18" charset="0"/>
                  </a:rPr>
                  <a:t>p.</a:t>
                </a:r>
              </a:p>
              <a:p>
                <a:pPr marL="0" indent="0">
                  <a:buNone/>
                </a:pPr>
                <a:r>
                  <a:rPr lang="en-GB" dirty="0">
                    <a:latin typeface="Times New Roman" panose="02020603050405020304" pitchFamily="18" charset="0"/>
                    <a:cs typeface="Times New Roman" panose="02020603050405020304" pitchFamily="18" charset="0"/>
                  </a:rPr>
                  <a:t>In general,</a:t>
                </a:r>
              </a:p>
              <a:p>
                <a:pPr marL="0" indent="0">
                  <a:buNone/>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cs typeface="Times New Roman" panose="02020603050405020304" pitchFamily="18" charset="0"/>
                        </a:rPr>
                        <m:t>𝐸</m:t>
                      </m:r>
                      <m:r>
                        <a:rPr lang="en-GB"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GB" i="1">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rPr>
                                <m:t>𝑝</m:t>
                              </m:r>
                              <m:d>
                                <m:dPr>
                                  <m:ctrlPr>
                                    <a:rPr lang="en-GB" i="1">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1−</m:t>
                                  </m:r>
                                  <m:r>
                                    <a:rPr lang="en-GB" i="1">
                                      <a:solidFill>
                                        <a:schemeClr val="bg2">
                                          <a:lumMod val="75000"/>
                                        </a:schemeClr>
                                      </a:solidFill>
                                      <a:latin typeface="Cambria Math" panose="02040503050406030204" pitchFamily="18" charset="0"/>
                                    </a:rPr>
                                    <m:t>𝑝</m:t>
                                  </m:r>
                                </m:e>
                              </m:d>
                            </m:num>
                            <m:den>
                              <m:r>
                                <a:rPr lang="en-GB" i="1">
                                  <a:solidFill>
                                    <a:schemeClr val="bg2">
                                      <a:lumMod val="75000"/>
                                    </a:schemeClr>
                                  </a:solidFill>
                                  <a:latin typeface="Cambria Math" panose="02040503050406030204" pitchFamily="18" charset="0"/>
                                  <a:cs typeface="Times New Roman" panose="02020603050405020304" pitchFamily="18" charset="0"/>
                                </a:rPr>
                                <m:t>𝑛</m:t>
                              </m:r>
                            </m:den>
                          </m:f>
                        </m:e>
                      </m:rad>
                    </m:oMath>
                  </m:oMathPara>
                </a14:m>
                <a:endParaRPr lang="en-GB"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is known as the </a:t>
                </a:r>
                <a:r>
                  <a:rPr lang="en-IN" dirty="0">
                    <a:solidFill>
                      <a:srgbClr val="FF0000"/>
                    </a:solidFill>
                    <a:latin typeface="Times New Roman" panose="02020603050405020304" pitchFamily="18" charset="0"/>
                    <a:cs typeface="Times New Roman" panose="02020603050405020304" pitchFamily="18" charset="0"/>
                  </a:rPr>
                  <a:t>margin of error </a:t>
                </a:r>
                <a:r>
                  <a:rPr lang="en-IN" dirty="0">
                    <a:latin typeface="Times New Roman" panose="02020603050405020304" pitchFamily="18" charset="0"/>
                    <a:cs typeface="Times New Roman" panose="02020603050405020304" pitchFamily="18" charset="0"/>
                  </a:rPr>
                  <a:t>in estimating </a:t>
                </a:r>
                <a:r>
                  <a:rPr lang="en-IN" i="1" dirty="0">
                    <a:latin typeface="Times New Roman" panose="02020603050405020304" pitchFamily="18" charset="0"/>
                    <a:cs typeface="Times New Roman" panose="02020603050405020304" pitchFamily="18" charset="0"/>
                  </a:rPr>
                  <a:t>p</a:t>
                </a:r>
                <a:r>
                  <a:rPr lang="en-IN" dirty="0">
                    <a:latin typeface="Times New Roman" panose="02020603050405020304" pitchFamily="18" charset="0"/>
                    <a:cs typeface="Times New Roman" panose="02020603050405020304" pitchFamily="18" charset="0"/>
                  </a:rPr>
                  <a:t>.</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8523" y="562303"/>
                <a:ext cx="8770883" cy="3886200"/>
              </a:xfrm>
              <a:blipFill rotWithShape="0">
                <a:blip r:embed="rId2"/>
                <a:stretch>
                  <a:fillRect l="-1808" t="-2194" r="-2573" b="-3855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FF6597D0-8896-446E-AFCE-A022536D486E}"/>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9B76CCF4-411F-40EF-A7F6-3EE2D2AF5C25}"/>
              </a:ext>
            </a:extLst>
          </p:cNvPr>
          <p:cNvSpPr>
            <a:spLocks noGrp="1"/>
          </p:cNvSpPr>
          <p:nvPr>
            <p:ph type="dt" sz="half" idx="12"/>
          </p:nvPr>
        </p:nvSpPr>
        <p:spPr/>
        <p:txBody>
          <a:bodyPr/>
          <a:lstStyle/>
          <a:p>
            <a:fld id="{EAD10043-673C-4B80-B0F7-F62DBD90EBAD}"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EEC96FDE-FA9B-41FC-96F5-78694345A960}"/>
              </a:ext>
            </a:extLst>
          </p:cNvPr>
          <p:cNvSpPr>
            <a:spLocks noGrp="1"/>
          </p:cNvSpPr>
          <p:nvPr>
            <p:ph type="sldNum" sz="quarter" idx="11"/>
          </p:nvPr>
        </p:nvSpPr>
        <p:spPr/>
        <p:txBody>
          <a:bodyPr/>
          <a:lstStyle/>
          <a:p>
            <a:fld id="{E6D38F6D-B68C-43EA-8D93-D9BC679B8240}" type="slidenum">
              <a:rPr lang="en-US" altLang="en-US" smtClean="0"/>
              <a:pPr/>
              <a:t>34</a:t>
            </a:fld>
            <a:endParaRPr lang="en-US" altLang="en-US"/>
          </a:p>
        </p:txBody>
      </p:sp>
    </p:spTree>
    <p:extLst>
      <p:ext uri="{BB962C8B-B14F-4D97-AF65-F5344CB8AC3E}">
        <p14:creationId xmlns:p14="http://schemas.microsoft.com/office/powerpoint/2010/main" val="862131832"/>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3466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In a survey of 200 college a graduates in 2008, 76 of them found the professional jobs relating to their areas of studies. The point estimate of the proportion of 2008 college graduates obtaining the jobs related to their areas of studies.</a:t>
                </a:r>
              </a:p>
              <a:p>
                <a:pPr marL="0" indent="0" algn="just">
                  <a:buNone/>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𝑝</m:t>
                          </m:r>
                        </m:e>
                      </m:acc>
                      <m:r>
                        <a:rPr lang="en-GB" i="1">
                          <a:latin typeface="Cambria Math" panose="02040503050406030204" pitchFamily="18" charset="0"/>
                        </a:rPr>
                        <m:t> = </m:t>
                      </m:r>
                      <m:f>
                        <m:fPr>
                          <m:ctrlPr>
                            <a:rPr lang="en-GB" i="1">
                              <a:latin typeface="Cambria Math" panose="02040503050406030204" pitchFamily="18" charset="0"/>
                            </a:rPr>
                          </m:ctrlPr>
                        </m:fPr>
                        <m:num>
                          <m:r>
                            <a:rPr lang="en-GB" i="1">
                              <a:latin typeface="Cambria Math" panose="02040503050406030204" pitchFamily="18" charset="0"/>
                            </a:rPr>
                            <m:t>𝑥</m:t>
                          </m:r>
                        </m:num>
                        <m:den>
                          <m:r>
                            <a:rPr lang="en-GB" i="1">
                              <a:latin typeface="Cambria Math" panose="02040503050406030204" pitchFamily="18" charset="0"/>
                            </a:rPr>
                            <m:t>𝑛</m:t>
                          </m:r>
                        </m:den>
                      </m:f>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76</m:t>
                          </m:r>
                        </m:num>
                        <m:den>
                          <m:r>
                            <a:rPr lang="en-GB" b="0" i="1" smtClean="0">
                              <a:latin typeface="Cambria Math" panose="02040503050406030204" pitchFamily="18" charset="0"/>
                            </a:rPr>
                            <m:t>200</m:t>
                          </m:r>
                        </m:den>
                      </m:f>
                      <m:r>
                        <a:rPr lang="en-GB" b="0" i="1" smtClean="0">
                          <a:latin typeface="Cambria Math" panose="02040503050406030204" pitchFamily="18" charset="0"/>
                        </a:rPr>
                        <m:t>=0.38</m:t>
                      </m:r>
                    </m:oMath>
                  </m:oMathPara>
                </a14:m>
                <a:endParaRPr lang="en-IN"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34663"/>
                <a:ext cx="8229600" cy="3886200"/>
              </a:xfrm>
              <a:blipFill rotWithShape="0">
                <a:blip r:embed="rId2"/>
                <a:stretch>
                  <a:fillRect l="-1852" t="-2194" r="-1852"/>
                </a:stretch>
              </a:blipFill>
            </p:spPr>
            <p:txBody>
              <a:bodyPr/>
              <a:lstStyle/>
              <a:p>
                <a:r>
                  <a:rPr lang="en-GB">
                    <a:noFill/>
                  </a:rPr>
                  <a:t> </a:t>
                </a:r>
              </a:p>
            </p:txBody>
          </p:sp>
        </mc:Fallback>
      </mc:AlternateContent>
      <p:sp>
        <p:nvSpPr>
          <p:cNvPr id="6" name="Footer Placeholder 5">
            <a:extLst>
              <a:ext uri="{FF2B5EF4-FFF2-40B4-BE49-F238E27FC236}">
                <a16:creationId xmlns:a16="http://schemas.microsoft.com/office/drawing/2014/main" id="{769000E6-E136-4AFC-9259-4954BD882792}"/>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02CA3E56-79B8-4A2C-B695-838CB3BEFBE6}"/>
              </a:ext>
            </a:extLst>
          </p:cNvPr>
          <p:cNvSpPr>
            <a:spLocks noGrp="1"/>
          </p:cNvSpPr>
          <p:nvPr>
            <p:ph type="dt" sz="half" idx="12"/>
          </p:nvPr>
        </p:nvSpPr>
        <p:spPr/>
        <p:txBody>
          <a:bodyPr/>
          <a:lstStyle/>
          <a:p>
            <a:fld id="{5958195C-BE01-4FDA-9D36-B1B0BBFBA15B}" type="datetime5">
              <a:rPr lang="en-NZ" altLang="en-US" smtClean="0"/>
              <a:t>16-Jun-23</a:t>
            </a:fld>
            <a:endParaRPr lang="en-US" altLang="en-US"/>
          </a:p>
        </p:txBody>
      </p:sp>
      <p:sp>
        <p:nvSpPr>
          <p:cNvPr id="8" name="Slide Number Placeholder 7">
            <a:extLst>
              <a:ext uri="{FF2B5EF4-FFF2-40B4-BE49-F238E27FC236}">
                <a16:creationId xmlns:a16="http://schemas.microsoft.com/office/drawing/2014/main" id="{1FB58AAD-2CE9-42BA-A3AB-1053058C6800}"/>
              </a:ext>
            </a:extLst>
          </p:cNvPr>
          <p:cNvSpPr>
            <a:spLocks noGrp="1"/>
          </p:cNvSpPr>
          <p:nvPr>
            <p:ph type="sldNum" sz="quarter" idx="11"/>
          </p:nvPr>
        </p:nvSpPr>
        <p:spPr/>
        <p:txBody>
          <a:bodyPr/>
          <a:lstStyle/>
          <a:p>
            <a:fld id="{E6D38F6D-B68C-43EA-8D93-D9BC679B8240}" type="slidenum">
              <a:rPr lang="en-US" altLang="en-US" smtClean="0"/>
              <a:pPr/>
              <a:t>35</a:t>
            </a:fld>
            <a:endParaRPr lang="en-US" altLang="en-US"/>
          </a:p>
        </p:txBody>
      </p:sp>
    </p:spTree>
    <p:extLst>
      <p:ext uri="{BB962C8B-B14F-4D97-AF65-F5344CB8AC3E}">
        <p14:creationId xmlns:p14="http://schemas.microsoft.com/office/powerpoint/2010/main" val="3447971619"/>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9035" y="55179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Then the 95% confidence interval estimate for is obtained</a:t>
                </a:r>
              </a:p>
              <a:p>
                <a:pPr marL="0" indent="0" algn="just">
                  <a:buNone/>
                </a:pPr>
                <a14:m>
                  <m:oMath xmlns:m="http://schemas.openxmlformats.org/officeDocument/2006/math">
                    <m:d>
                      <m:dPr>
                        <m:ctrlPr>
                          <a:rPr lang="en-GB" sz="2400" i="1">
                            <a:latin typeface="Cambria Math" panose="02040503050406030204" pitchFamily="18" charset="0"/>
                            <a:cs typeface="Times New Roman" panose="02020603050405020304" pitchFamily="18" charset="0"/>
                          </a:rPr>
                        </m:ctrlPr>
                      </m:dPr>
                      <m:e>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r>
                          <a:rPr lang="en-GB" sz="2400" i="1">
                            <a:latin typeface="Cambria Math" panose="02040503050406030204" pitchFamily="18" charset="0"/>
                            <a:cs typeface="Times New Roman" panose="02020603050405020304" pitchFamily="18" charset="0"/>
                          </a:rPr>
                          <m:t>−</m:t>
                        </m:r>
                        <m:sSub>
                          <m:sSubPr>
                            <m:ctrlPr>
                              <a:rPr lang="en-GB" sz="2400" i="1">
                                <a:latin typeface="Cambria Math" panose="02040503050406030204" pitchFamily="18" charset="0"/>
                                <a:cs typeface="Times New Roman" panose="02020603050405020304" pitchFamily="18" charset="0"/>
                              </a:rPr>
                            </m:ctrlPr>
                          </m:sSubPr>
                          <m:e>
                            <m:r>
                              <a:rPr lang="en-GB" sz="2400" i="1">
                                <a:latin typeface="Cambria Math" panose="02040503050406030204" pitchFamily="18" charset="0"/>
                                <a:cs typeface="Times New Roman" panose="02020603050405020304" pitchFamily="18" charset="0"/>
                              </a:rPr>
                              <m:t>𝑍</m:t>
                            </m:r>
                          </m:e>
                          <m:sub>
                            <m:f>
                              <m:fPr>
                                <m:type m:val="skw"/>
                                <m:ctrlPr>
                                  <a:rPr lang="en-GB" sz="2400" i="1">
                                    <a:latin typeface="Cambria Math" panose="02040503050406030204" pitchFamily="18" charset="0"/>
                                    <a:cs typeface="Times New Roman" panose="02020603050405020304" pitchFamily="18" charset="0"/>
                                  </a:rPr>
                                </m:ctrlPr>
                              </m:fPr>
                              <m:num>
                                <m:r>
                                  <a:rPr lang="en-GB" sz="24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2400" i="1">
                                    <a:latin typeface="Cambria Math" panose="02040503050406030204" pitchFamily="18" charset="0"/>
                                    <a:cs typeface="Times New Roman" panose="02020603050405020304" pitchFamily="18" charset="0"/>
                                  </a:rPr>
                                  <m:t>2</m:t>
                                </m:r>
                              </m:den>
                            </m:f>
                          </m:sub>
                        </m:sSub>
                        <m:r>
                          <a:rPr lang="en-GB" sz="2400" i="1">
                            <a:latin typeface="Cambria Math" panose="02040503050406030204" pitchFamily="18" charset="0"/>
                            <a:cs typeface="Times New Roman" panose="02020603050405020304" pitchFamily="18" charset="0"/>
                          </a:rPr>
                          <m:t>∗</m:t>
                        </m:r>
                        <m:rad>
                          <m:radPr>
                            <m:degHide m:val="on"/>
                            <m:ctrlPr>
                              <a:rPr lang="en-GB" sz="2400" i="1">
                                <a:latin typeface="Cambria Math" panose="02040503050406030204" pitchFamily="18" charset="0"/>
                                <a:cs typeface="Times New Roman" panose="02020603050405020304" pitchFamily="18" charset="0"/>
                              </a:rPr>
                            </m:ctrlPr>
                          </m:radPr>
                          <m:deg/>
                          <m:e>
                            <m:f>
                              <m:fPr>
                                <m:type m:val="skw"/>
                                <m:ctrlPr>
                                  <a:rPr lang="en-GB" sz="2400" i="1">
                                    <a:latin typeface="Cambria Math" panose="02040503050406030204" pitchFamily="18" charset="0"/>
                                    <a:cs typeface="Times New Roman" panose="02020603050405020304" pitchFamily="18" charset="0"/>
                                  </a:rPr>
                                </m:ctrlPr>
                              </m:fPr>
                              <m:num>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d>
                                  <m:dPr>
                                    <m:ctrlPr>
                                      <a:rPr lang="en-GB" sz="2400" i="1">
                                        <a:latin typeface="Cambria Math" panose="02040503050406030204" pitchFamily="18" charset="0"/>
                                      </a:rPr>
                                    </m:ctrlPr>
                                  </m:dPr>
                                  <m:e>
                                    <m:r>
                                      <a:rPr lang="en-GB" sz="2400" i="1">
                                        <a:latin typeface="Cambria Math" panose="02040503050406030204" pitchFamily="18" charset="0"/>
                                      </a:rPr>
                                      <m:t>1−</m:t>
                                    </m:r>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e>
                                </m:d>
                              </m:num>
                              <m:den>
                                <m:r>
                                  <a:rPr lang="en-GB" sz="2400" i="1">
                                    <a:latin typeface="Cambria Math" panose="02040503050406030204" pitchFamily="18" charset="0"/>
                                    <a:cs typeface="Times New Roman" panose="02020603050405020304" pitchFamily="18" charset="0"/>
                                  </a:rPr>
                                  <m:t>𝑛</m:t>
                                </m:r>
                              </m:den>
                            </m:f>
                          </m:e>
                        </m:rad>
                        <m:r>
                          <a:rPr lang="en-GB" sz="2400" i="1">
                            <a:latin typeface="Cambria Math" panose="02040503050406030204" pitchFamily="18" charset="0"/>
                            <a:cs typeface="Times New Roman" panose="02020603050405020304" pitchFamily="18" charset="0"/>
                          </a:rPr>
                          <m:t>  ,</m:t>
                        </m:r>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r>
                          <a:rPr lang="en-GB" sz="2400" i="1">
                            <a:latin typeface="Cambria Math" panose="02040503050406030204" pitchFamily="18" charset="0"/>
                            <a:cs typeface="Times New Roman" panose="02020603050405020304" pitchFamily="18" charset="0"/>
                          </a:rPr>
                          <m:t>+</m:t>
                        </m:r>
                        <m:sSub>
                          <m:sSubPr>
                            <m:ctrlPr>
                              <a:rPr lang="en-GB" sz="2400" i="1">
                                <a:latin typeface="Cambria Math" panose="02040503050406030204" pitchFamily="18" charset="0"/>
                                <a:cs typeface="Times New Roman" panose="02020603050405020304" pitchFamily="18" charset="0"/>
                              </a:rPr>
                            </m:ctrlPr>
                          </m:sSubPr>
                          <m:e>
                            <m:r>
                              <a:rPr lang="en-GB" sz="2400" i="1">
                                <a:latin typeface="Cambria Math" panose="02040503050406030204" pitchFamily="18" charset="0"/>
                                <a:cs typeface="Times New Roman" panose="02020603050405020304" pitchFamily="18" charset="0"/>
                              </a:rPr>
                              <m:t>𝑍</m:t>
                            </m:r>
                          </m:e>
                          <m:sub>
                            <m:f>
                              <m:fPr>
                                <m:type m:val="skw"/>
                                <m:ctrlPr>
                                  <a:rPr lang="en-GB" sz="2400" i="1">
                                    <a:latin typeface="Cambria Math" panose="02040503050406030204" pitchFamily="18" charset="0"/>
                                    <a:cs typeface="Times New Roman" panose="02020603050405020304" pitchFamily="18" charset="0"/>
                                  </a:rPr>
                                </m:ctrlPr>
                              </m:fPr>
                              <m:num>
                                <m:r>
                                  <a:rPr lang="en-GB" sz="24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2400" i="1">
                                    <a:latin typeface="Cambria Math" panose="02040503050406030204" pitchFamily="18" charset="0"/>
                                    <a:cs typeface="Times New Roman" panose="02020603050405020304" pitchFamily="18" charset="0"/>
                                  </a:rPr>
                                  <m:t>2</m:t>
                                </m:r>
                              </m:den>
                            </m:f>
                          </m:sub>
                        </m:sSub>
                        <m:r>
                          <a:rPr lang="en-GB" sz="2400" i="1">
                            <a:latin typeface="Cambria Math" panose="02040503050406030204" pitchFamily="18" charset="0"/>
                            <a:cs typeface="Times New Roman" panose="02020603050405020304" pitchFamily="18" charset="0"/>
                          </a:rPr>
                          <m:t>∗</m:t>
                        </m:r>
                        <m:rad>
                          <m:radPr>
                            <m:degHide m:val="on"/>
                            <m:ctrlPr>
                              <a:rPr lang="en-GB" sz="2400" i="1">
                                <a:latin typeface="Cambria Math" panose="02040503050406030204" pitchFamily="18" charset="0"/>
                                <a:cs typeface="Times New Roman" panose="02020603050405020304" pitchFamily="18" charset="0"/>
                              </a:rPr>
                            </m:ctrlPr>
                          </m:radPr>
                          <m:deg/>
                          <m:e>
                            <m:f>
                              <m:fPr>
                                <m:type m:val="skw"/>
                                <m:ctrlPr>
                                  <a:rPr lang="en-GB" sz="2400" i="1">
                                    <a:latin typeface="Cambria Math" panose="02040503050406030204" pitchFamily="18" charset="0"/>
                                    <a:cs typeface="Times New Roman" panose="02020603050405020304" pitchFamily="18" charset="0"/>
                                  </a:rPr>
                                </m:ctrlPr>
                              </m:fPr>
                              <m:num>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d>
                                  <m:dPr>
                                    <m:ctrlPr>
                                      <a:rPr lang="en-GB" sz="2400" i="1">
                                        <a:latin typeface="Cambria Math" panose="02040503050406030204" pitchFamily="18" charset="0"/>
                                      </a:rPr>
                                    </m:ctrlPr>
                                  </m:dPr>
                                  <m:e>
                                    <m:r>
                                      <a:rPr lang="en-GB" sz="2400" i="1">
                                        <a:latin typeface="Cambria Math" panose="02040503050406030204" pitchFamily="18" charset="0"/>
                                      </a:rPr>
                                      <m:t>1−</m:t>
                                    </m:r>
                                    <m:acc>
                                      <m:accPr>
                                        <m:chr m:val="̂"/>
                                        <m:ctrlPr>
                                          <a:rPr lang="en-GB" sz="2400" i="1">
                                            <a:latin typeface="Cambria Math" panose="02040503050406030204" pitchFamily="18" charset="0"/>
                                            <a:cs typeface="Times New Roman" panose="02020603050405020304" pitchFamily="18" charset="0"/>
                                          </a:rPr>
                                        </m:ctrlPr>
                                      </m:accPr>
                                      <m:e>
                                        <m:r>
                                          <a:rPr lang="en-GB" sz="2400" i="1">
                                            <a:latin typeface="Cambria Math" panose="02040503050406030204" pitchFamily="18" charset="0"/>
                                            <a:cs typeface="Times New Roman" panose="02020603050405020304" pitchFamily="18" charset="0"/>
                                          </a:rPr>
                                          <m:t>𝑝</m:t>
                                        </m:r>
                                      </m:e>
                                    </m:acc>
                                  </m:e>
                                </m:d>
                              </m:num>
                              <m:den>
                                <m:r>
                                  <a:rPr lang="en-GB" sz="2400" i="1">
                                    <a:latin typeface="Cambria Math" panose="02040503050406030204" pitchFamily="18" charset="0"/>
                                    <a:cs typeface="Times New Roman" panose="02020603050405020304" pitchFamily="18" charset="0"/>
                                  </a:rPr>
                                  <m:t>𝑛</m:t>
                                </m:r>
                              </m:den>
                            </m:f>
                          </m:e>
                        </m:rad>
                      </m:e>
                    </m:d>
                  </m:oMath>
                </a14:m>
                <a:r>
                  <a:rPr lang="en-IN" dirty="0">
                    <a:latin typeface="Times New Roman" panose="02020603050405020304" pitchFamily="18" charset="0"/>
                    <a:cs typeface="Times New Roman" panose="02020603050405020304" pitchFamily="18" charset="0"/>
                  </a:rPr>
                  <a:t> </a:t>
                </a:r>
              </a:p>
              <a:p>
                <a:pPr marL="0" indent="0" algn="just">
                  <a:buNone/>
                </a:pPr>
                <a14:m>
                  <m:oMath xmlns:m="http://schemas.openxmlformats.org/officeDocument/2006/math">
                    <m:r>
                      <a:rPr lang="en-GB" sz="2000" i="1" dirty="0" smtClean="0">
                        <a:latin typeface="Cambria Math" panose="02040503050406030204" pitchFamily="18" charset="0"/>
                        <a:cs typeface="Times New Roman" panose="02020603050405020304" pitchFamily="18" charset="0"/>
                      </a:rPr>
                      <m:t>=</m:t>
                    </m:r>
                  </m:oMath>
                </a14:m>
                <a:r>
                  <a:rPr lang="en-GB" sz="2000" dirty="0">
                    <a:cs typeface="Times New Roman" panose="02020603050405020304" pitchFamily="18" charset="0"/>
                  </a:rPr>
                  <a:t> </a:t>
                </a:r>
                <a14:m>
                  <m:oMath xmlns:m="http://schemas.openxmlformats.org/officeDocument/2006/math">
                    <m:d>
                      <m:dPr>
                        <m:ctrlPr>
                          <a:rPr lang="en-GB" sz="2000" i="1">
                            <a:latin typeface="Cambria Math" panose="02040503050406030204" pitchFamily="18" charset="0"/>
                            <a:cs typeface="Times New Roman" panose="02020603050405020304" pitchFamily="18" charset="0"/>
                          </a:rPr>
                        </m:ctrlPr>
                      </m:dPr>
                      <m:e>
                        <m:r>
                          <a:rPr lang="en-GB" sz="2000" b="0" i="1" smtClean="0">
                            <a:latin typeface="Cambria Math" panose="02040503050406030204" pitchFamily="18" charset="0"/>
                            <a:cs typeface="Times New Roman" panose="02020603050405020304" pitchFamily="18" charset="0"/>
                          </a:rPr>
                          <m:t>0.38</m:t>
                        </m:r>
                        <m:r>
                          <a:rPr lang="en-GB" sz="2000" i="1">
                            <a:latin typeface="Cambria Math" panose="02040503050406030204" pitchFamily="18" charset="0"/>
                            <a:cs typeface="Times New Roman" panose="02020603050405020304" pitchFamily="18" charset="0"/>
                          </a:rPr>
                          <m:t>−</m:t>
                        </m:r>
                        <m:r>
                          <a:rPr lang="en-GB" sz="2000" b="0" i="1" smtClean="0">
                            <a:latin typeface="Cambria Math" panose="02040503050406030204" pitchFamily="18" charset="0"/>
                            <a:cs typeface="Times New Roman" panose="02020603050405020304" pitchFamily="18" charset="0"/>
                          </a:rPr>
                          <m:t>1.96</m:t>
                        </m:r>
                        <m:r>
                          <a:rPr lang="en-GB" sz="2000" i="1">
                            <a:latin typeface="Cambria Math" panose="02040503050406030204" pitchFamily="18" charset="0"/>
                            <a:cs typeface="Times New Roman" panose="02020603050405020304" pitchFamily="18" charset="0"/>
                          </a:rPr>
                          <m:t>∗</m:t>
                        </m:r>
                        <m:rad>
                          <m:radPr>
                            <m:degHide m:val="on"/>
                            <m:ctrlPr>
                              <a:rPr lang="en-GB" sz="2000" i="1">
                                <a:latin typeface="Cambria Math" panose="02040503050406030204" pitchFamily="18" charset="0"/>
                                <a:cs typeface="Times New Roman" panose="02020603050405020304" pitchFamily="18" charset="0"/>
                              </a:rPr>
                            </m:ctrlPr>
                          </m:radPr>
                          <m:deg/>
                          <m:e>
                            <m:f>
                              <m:fPr>
                                <m:type m:val="skw"/>
                                <m:ctrlPr>
                                  <a:rPr lang="en-GB" sz="2000" i="1">
                                    <a:latin typeface="Cambria Math" panose="02040503050406030204" pitchFamily="18" charset="0"/>
                                    <a:cs typeface="Times New Roman" panose="02020603050405020304" pitchFamily="18" charset="0"/>
                                  </a:rPr>
                                </m:ctrlPr>
                              </m:fPr>
                              <m:num>
                                <m:r>
                                  <a:rPr lang="en-GB" sz="2000" b="0" i="1" smtClean="0">
                                    <a:latin typeface="Cambria Math" panose="02040503050406030204" pitchFamily="18" charset="0"/>
                                    <a:cs typeface="Times New Roman" panose="02020603050405020304" pitchFamily="18" charset="0"/>
                                  </a:rPr>
                                  <m:t>0.38</m:t>
                                </m:r>
                                <m:d>
                                  <m:dPr>
                                    <m:ctrlPr>
                                      <a:rPr lang="en-GB" sz="2000" i="1">
                                        <a:latin typeface="Cambria Math" panose="02040503050406030204" pitchFamily="18" charset="0"/>
                                      </a:rPr>
                                    </m:ctrlPr>
                                  </m:dPr>
                                  <m:e>
                                    <m:r>
                                      <a:rPr lang="en-GB" sz="2000" i="1">
                                        <a:latin typeface="Cambria Math" panose="02040503050406030204" pitchFamily="18" charset="0"/>
                                      </a:rPr>
                                      <m:t>1−</m:t>
                                    </m:r>
                                    <m:r>
                                      <a:rPr lang="en-GB" sz="2000" b="0" i="1" smtClean="0">
                                        <a:latin typeface="Cambria Math" panose="02040503050406030204" pitchFamily="18" charset="0"/>
                                        <a:cs typeface="Times New Roman" panose="02020603050405020304" pitchFamily="18" charset="0"/>
                                      </a:rPr>
                                      <m:t>0.38</m:t>
                                    </m:r>
                                  </m:e>
                                </m:d>
                              </m:num>
                              <m:den>
                                <m:r>
                                  <a:rPr lang="en-GB" sz="2000" b="0" i="1" smtClean="0">
                                    <a:latin typeface="Cambria Math" panose="02040503050406030204" pitchFamily="18" charset="0"/>
                                    <a:cs typeface="Times New Roman" panose="02020603050405020304" pitchFamily="18" charset="0"/>
                                  </a:rPr>
                                  <m:t>200</m:t>
                                </m:r>
                              </m:den>
                            </m:f>
                          </m:e>
                        </m:rad>
                        <m:r>
                          <a:rPr lang="en-GB" sz="2000" i="1">
                            <a:latin typeface="Cambria Math" panose="02040503050406030204" pitchFamily="18" charset="0"/>
                            <a:cs typeface="Times New Roman" panose="02020603050405020304" pitchFamily="18" charset="0"/>
                          </a:rPr>
                          <m:t> ,0.38</m:t>
                        </m:r>
                        <m:r>
                          <a:rPr lang="en-GB" sz="2000" b="0" i="1" smtClean="0">
                            <a:latin typeface="Cambria Math" panose="02040503050406030204" pitchFamily="18" charset="0"/>
                            <a:cs typeface="Times New Roman" panose="02020603050405020304" pitchFamily="18" charset="0"/>
                          </a:rPr>
                          <m:t>+</m:t>
                        </m:r>
                        <m:r>
                          <a:rPr lang="en-GB" sz="2000" i="1">
                            <a:latin typeface="Cambria Math" panose="02040503050406030204" pitchFamily="18" charset="0"/>
                            <a:cs typeface="Times New Roman" panose="02020603050405020304" pitchFamily="18" charset="0"/>
                          </a:rPr>
                          <m:t>1.96∗</m:t>
                        </m:r>
                        <m:rad>
                          <m:radPr>
                            <m:degHide m:val="on"/>
                            <m:ctrlPr>
                              <a:rPr lang="en-GB" sz="2000" i="1">
                                <a:latin typeface="Cambria Math" panose="02040503050406030204" pitchFamily="18" charset="0"/>
                                <a:cs typeface="Times New Roman" panose="02020603050405020304" pitchFamily="18" charset="0"/>
                              </a:rPr>
                            </m:ctrlPr>
                          </m:radPr>
                          <m:deg/>
                          <m:e>
                            <m:f>
                              <m:fPr>
                                <m:type m:val="skw"/>
                                <m:ctrlPr>
                                  <a:rPr lang="en-GB" sz="2000" i="1">
                                    <a:latin typeface="Cambria Math" panose="02040503050406030204" pitchFamily="18" charset="0"/>
                                    <a:cs typeface="Times New Roman" panose="02020603050405020304" pitchFamily="18" charset="0"/>
                                  </a:rPr>
                                </m:ctrlPr>
                              </m:fPr>
                              <m:num>
                                <m:r>
                                  <a:rPr lang="en-GB" sz="2000" i="1">
                                    <a:latin typeface="Cambria Math" panose="02040503050406030204" pitchFamily="18" charset="0"/>
                                    <a:cs typeface="Times New Roman" panose="02020603050405020304" pitchFamily="18" charset="0"/>
                                  </a:rPr>
                                  <m:t>0.38</m:t>
                                </m:r>
                                <m:d>
                                  <m:dPr>
                                    <m:ctrlPr>
                                      <a:rPr lang="en-GB" sz="2000" i="1">
                                        <a:latin typeface="Cambria Math" panose="02040503050406030204" pitchFamily="18" charset="0"/>
                                      </a:rPr>
                                    </m:ctrlPr>
                                  </m:dPr>
                                  <m:e>
                                    <m:r>
                                      <a:rPr lang="en-GB" sz="2000" i="1">
                                        <a:latin typeface="Cambria Math" panose="02040503050406030204" pitchFamily="18" charset="0"/>
                                      </a:rPr>
                                      <m:t>1−</m:t>
                                    </m:r>
                                    <m:r>
                                      <a:rPr lang="en-GB" sz="2000" i="1">
                                        <a:latin typeface="Cambria Math" panose="02040503050406030204" pitchFamily="18" charset="0"/>
                                        <a:cs typeface="Times New Roman" panose="02020603050405020304" pitchFamily="18" charset="0"/>
                                      </a:rPr>
                                      <m:t>0.38</m:t>
                                    </m:r>
                                  </m:e>
                                </m:d>
                              </m:num>
                              <m:den>
                                <m:r>
                                  <a:rPr lang="en-GB" sz="2000" i="1">
                                    <a:latin typeface="Cambria Math" panose="02040503050406030204" pitchFamily="18" charset="0"/>
                                    <a:cs typeface="Times New Roman" panose="02020603050405020304" pitchFamily="18" charset="0"/>
                                  </a:rPr>
                                  <m:t>200</m:t>
                                </m:r>
                              </m:den>
                            </m:f>
                          </m:e>
                        </m:rad>
                        <m:r>
                          <a:rPr lang="en-GB" sz="2000" b="0" i="1" smtClean="0">
                            <a:latin typeface="Cambria Math" panose="02040503050406030204" pitchFamily="18" charset="0"/>
                            <a:cs typeface="Times New Roman" panose="02020603050405020304" pitchFamily="18" charset="0"/>
                          </a:rPr>
                          <m:t> </m:t>
                        </m:r>
                      </m:e>
                    </m:d>
                  </m:oMath>
                </a14:m>
                <a:endParaRPr lang="en-IN" sz="2400" dirty="0">
                  <a:latin typeface="Times New Roman" panose="02020603050405020304" pitchFamily="18"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left"/>
                    </m:oMathParaPr>
                    <m:oMath xmlns:m="http://schemas.openxmlformats.org/officeDocument/2006/math">
                      <m:r>
                        <a:rPr lang="en-GB" sz="2400" b="0" i="1" dirty="0" smtClean="0">
                          <a:latin typeface="Cambria Math" panose="02040503050406030204" pitchFamily="18" charset="0"/>
                        </a:rPr>
                        <m:t>=</m:t>
                      </m:r>
                      <m:d>
                        <m:dPr>
                          <m:ctrlPr>
                            <a:rPr lang="en-GB" sz="2400" b="0" i="1" dirty="0" smtClean="0">
                              <a:latin typeface="Cambria Math" panose="02040503050406030204" pitchFamily="18" charset="0"/>
                            </a:rPr>
                          </m:ctrlPr>
                        </m:dPr>
                        <m:e>
                          <m:r>
                            <a:rPr lang="en-GB" sz="2400" i="1" dirty="0">
                              <a:latin typeface="Cambria Math" panose="02040503050406030204" pitchFamily="18" charset="0"/>
                            </a:rPr>
                            <m:t>0.3127,0.4473</m:t>
                          </m:r>
                          <m:r>
                            <a:rPr lang="en-GB" sz="2400" b="0" i="1" dirty="0" smtClean="0">
                              <a:latin typeface="Cambria Math" panose="02040503050406030204" pitchFamily="18" charset="0"/>
                            </a:rPr>
                            <m:t> </m:t>
                          </m:r>
                        </m:e>
                      </m:d>
                    </m:oMath>
                  </m:oMathPara>
                </a14:m>
                <a:endParaRPr lang="en-GB" sz="2400" b="0" dirty="0">
                  <a:latin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Commonly used interpretation of this interval is that </a:t>
                </a:r>
                <a:r>
                  <a:rPr lang="en-IN" dirty="0">
                    <a:solidFill>
                      <a:srgbClr val="3333FF"/>
                    </a:solidFill>
                    <a:latin typeface="Times New Roman" panose="02020603050405020304" pitchFamily="18" charset="0"/>
                    <a:cs typeface="Times New Roman" panose="02020603050405020304" pitchFamily="18" charset="0"/>
                  </a:rPr>
                  <a:t>“We are 95% confident that the true proportion is between 0.3127 and 0.4473.”</a:t>
                </a:r>
                <a:endParaRPr lang="en-GB" dirty="0">
                  <a:solidFill>
                    <a:srgbClr val="3333FF"/>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9035" y="551793"/>
                <a:ext cx="8229600" cy="3886200"/>
              </a:xfrm>
              <a:blipFill rotWithShape="0">
                <a:blip r:embed="rId2"/>
                <a:stretch>
                  <a:fillRect l="-1852" t="-2198" r="-1926" b="-56829"/>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55A68D0A-27CC-4B0C-92E0-6512390079B0}"/>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638B1C2-F0B7-49A0-9FF4-34AEFB8B0570}"/>
              </a:ext>
            </a:extLst>
          </p:cNvPr>
          <p:cNvSpPr>
            <a:spLocks noGrp="1"/>
          </p:cNvSpPr>
          <p:nvPr>
            <p:ph type="dt" sz="half" idx="12"/>
          </p:nvPr>
        </p:nvSpPr>
        <p:spPr/>
        <p:txBody>
          <a:bodyPr/>
          <a:lstStyle/>
          <a:p>
            <a:fld id="{BC77AA41-386D-475A-889A-0463EAB4CF35}"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335EB8D6-EC04-48F7-A6CE-43763A334B0F}"/>
              </a:ext>
            </a:extLst>
          </p:cNvPr>
          <p:cNvSpPr>
            <a:spLocks noGrp="1"/>
          </p:cNvSpPr>
          <p:nvPr>
            <p:ph type="sldNum" sz="quarter" idx="11"/>
          </p:nvPr>
        </p:nvSpPr>
        <p:spPr/>
        <p:txBody>
          <a:bodyPr/>
          <a:lstStyle/>
          <a:p>
            <a:fld id="{E6D38F6D-B68C-43EA-8D93-D9BC679B8240}" type="slidenum">
              <a:rPr lang="en-US" altLang="en-US" smtClean="0"/>
              <a:pPr/>
              <a:t>36</a:t>
            </a:fld>
            <a:endParaRPr lang="en-US" altLang="en-US"/>
          </a:p>
        </p:txBody>
      </p:sp>
    </p:spTree>
    <p:extLst>
      <p:ext uri="{BB962C8B-B14F-4D97-AF65-F5344CB8AC3E}">
        <p14:creationId xmlns:p14="http://schemas.microsoft.com/office/powerpoint/2010/main" val="3253438262"/>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545" y="55179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This previous interpretation may give a wrong indication that the interval is fixed but the computation involved a random number, such as, sample proportion.</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A more accurate and theoretically sound interpretation is </a:t>
            </a:r>
            <a:r>
              <a:rPr lang="en-IN" dirty="0">
                <a:solidFill>
                  <a:schemeClr val="bg2">
                    <a:lumMod val="60000"/>
                    <a:lumOff val="40000"/>
                  </a:schemeClr>
                </a:solidFill>
                <a:latin typeface="Times New Roman" panose="02020603050405020304" pitchFamily="18" charset="0"/>
                <a:cs typeface="Times New Roman" panose="02020603050405020304" pitchFamily="18" charset="0"/>
              </a:rPr>
              <a:t>“In repeated sampling, 95% of such constructed intervals would include the true proportion.”</a:t>
            </a:r>
            <a:endParaRPr lang="en-GB" dirty="0">
              <a:solidFill>
                <a:schemeClr val="bg2">
                  <a:lumMod val="60000"/>
                  <a:lumOff val="40000"/>
                </a:schemeClr>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9F73836E-6CF5-4206-A662-BCB491F72849}"/>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6B81554-CE1A-43D4-ACE6-7B1ABF2EEB1B}"/>
              </a:ext>
            </a:extLst>
          </p:cNvPr>
          <p:cNvSpPr>
            <a:spLocks noGrp="1"/>
          </p:cNvSpPr>
          <p:nvPr>
            <p:ph type="dt" sz="half" idx="12"/>
          </p:nvPr>
        </p:nvSpPr>
        <p:spPr/>
        <p:txBody>
          <a:bodyPr/>
          <a:lstStyle/>
          <a:p>
            <a:fld id="{CFA8D604-2DE1-4526-A6D6-3DC541CB147D}"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C5C58F2D-6A78-4485-9631-724C2DD33944}"/>
              </a:ext>
            </a:extLst>
          </p:cNvPr>
          <p:cNvSpPr>
            <a:spLocks noGrp="1"/>
          </p:cNvSpPr>
          <p:nvPr>
            <p:ph type="sldNum" sz="quarter" idx="11"/>
          </p:nvPr>
        </p:nvSpPr>
        <p:spPr/>
        <p:txBody>
          <a:bodyPr/>
          <a:lstStyle/>
          <a:p>
            <a:fld id="{E6D38F6D-B68C-43EA-8D93-D9BC679B8240}" type="slidenum">
              <a:rPr lang="en-US" altLang="en-US" smtClean="0"/>
              <a:pPr/>
              <a:t>37</a:t>
            </a:fld>
            <a:endParaRPr lang="en-US" altLang="en-US"/>
          </a:p>
        </p:txBody>
      </p:sp>
    </p:spTree>
    <p:extLst>
      <p:ext uri="{BB962C8B-B14F-4D97-AF65-F5344CB8AC3E}">
        <p14:creationId xmlns:p14="http://schemas.microsoft.com/office/powerpoint/2010/main" val="325536978"/>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C00000"/>
                </a:solidFill>
                <a:effectLst>
                  <a:outerShdw blurRad="38100" dist="38100" dir="2700000" algn="tl">
                    <a:srgbClr val="000000">
                      <a:alpha val="43137"/>
                    </a:srgbClr>
                  </a:outerShdw>
                </a:effectLst>
                <a:latin typeface="Bookman Old Style" panose="02050604050505020204" pitchFamily="18" charset="0"/>
              </a:rPr>
              <a:t>Exercise:</a:t>
            </a:r>
          </a:p>
        </p:txBody>
      </p:sp>
      <p:sp>
        <p:nvSpPr>
          <p:cNvPr id="3" name="Content Placeholder 2"/>
          <p:cNvSpPr>
            <a:spLocks noGrp="1"/>
          </p:cNvSpPr>
          <p:nvPr>
            <p:ph idx="1"/>
          </p:nvPr>
        </p:nvSpPr>
        <p:spPr>
          <a:xfrm>
            <a:off x="457200" y="1392621"/>
            <a:ext cx="8229600" cy="3886200"/>
          </a:xfrm>
        </p:spPr>
        <p:txBody>
          <a:bodyPr/>
          <a:lstStyle/>
          <a:p>
            <a:pPr marL="0" indent="0" algn="just">
              <a:buNone/>
            </a:pPr>
            <a:r>
              <a:rPr lang="en-IN" dirty="0">
                <a:latin typeface="Bookman Old Style" panose="02050604050505020204" pitchFamily="18" charset="0"/>
              </a:rPr>
              <a:t>A random sample of 600 workers at a new manufacturing plant showed that 150 favored representation by a union. Find a 94% confidence interval for the proportion of workers that prefer union representation.</a:t>
            </a:r>
            <a:endParaRPr lang="en-GB" dirty="0">
              <a:latin typeface="Bookman Old Style" panose="02050604050505020204" pitchFamily="18" charset="0"/>
            </a:endParaRPr>
          </a:p>
        </p:txBody>
      </p:sp>
      <p:sp>
        <p:nvSpPr>
          <p:cNvPr id="6" name="Footer Placeholder 5">
            <a:extLst>
              <a:ext uri="{FF2B5EF4-FFF2-40B4-BE49-F238E27FC236}">
                <a16:creationId xmlns:a16="http://schemas.microsoft.com/office/drawing/2014/main" id="{6076543F-AA00-4F05-A79A-0DC43548F229}"/>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197AE111-85C2-41AC-A757-60300EA75395}"/>
              </a:ext>
            </a:extLst>
          </p:cNvPr>
          <p:cNvSpPr>
            <a:spLocks noGrp="1"/>
          </p:cNvSpPr>
          <p:nvPr>
            <p:ph type="dt" sz="half" idx="12"/>
          </p:nvPr>
        </p:nvSpPr>
        <p:spPr/>
        <p:txBody>
          <a:bodyPr/>
          <a:lstStyle/>
          <a:p>
            <a:fld id="{11D22C5E-7770-4715-A25A-3411A915257B}" type="datetime5">
              <a:rPr lang="en-NZ" altLang="en-US" smtClean="0"/>
              <a:t>16-Jun-23</a:t>
            </a:fld>
            <a:endParaRPr lang="en-US" altLang="en-US"/>
          </a:p>
        </p:txBody>
      </p:sp>
      <p:sp>
        <p:nvSpPr>
          <p:cNvPr id="8" name="Slide Number Placeholder 7">
            <a:extLst>
              <a:ext uri="{FF2B5EF4-FFF2-40B4-BE49-F238E27FC236}">
                <a16:creationId xmlns:a16="http://schemas.microsoft.com/office/drawing/2014/main" id="{290516C4-FD6E-4D79-89D6-64971A1853D1}"/>
              </a:ext>
            </a:extLst>
          </p:cNvPr>
          <p:cNvSpPr>
            <a:spLocks noGrp="1"/>
          </p:cNvSpPr>
          <p:nvPr>
            <p:ph type="sldNum" sz="quarter" idx="11"/>
          </p:nvPr>
        </p:nvSpPr>
        <p:spPr/>
        <p:txBody>
          <a:bodyPr/>
          <a:lstStyle/>
          <a:p>
            <a:fld id="{E6D38F6D-B68C-43EA-8D93-D9BC679B8240}" type="slidenum">
              <a:rPr lang="en-US" altLang="en-US" smtClean="0"/>
              <a:pPr/>
              <a:t>38</a:t>
            </a:fld>
            <a:endParaRPr lang="en-US" altLang="en-US"/>
          </a:p>
        </p:txBody>
      </p:sp>
    </p:spTree>
    <p:extLst>
      <p:ext uri="{BB962C8B-B14F-4D97-AF65-F5344CB8AC3E}">
        <p14:creationId xmlns:p14="http://schemas.microsoft.com/office/powerpoint/2010/main" val="1272975936"/>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8014" y="541283"/>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 margin of error </a:t>
                </a:r>
                <a14:m>
                  <m:oMath xmlns:m="http://schemas.openxmlformats.org/officeDocument/2006/math">
                    <m:r>
                      <a:rPr lang="en-GB" sz="1800" i="1">
                        <a:latin typeface="Cambria Math" panose="02040503050406030204" pitchFamily="18" charset="0"/>
                        <a:cs typeface="Times New Roman" panose="02020603050405020304" pitchFamily="18" charset="0"/>
                      </a:rPr>
                      <m:t>𝐸</m:t>
                    </m:r>
                    <m:r>
                      <a:rPr lang="en-GB" sz="1800" i="1">
                        <a:latin typeface="Cambria Math" panose="02040503050406030204" pitchFamily="18" charset="0"/>
                        <a:cs typeface="Times New Roman" panose="02020603050405020304" pitchFamily="18" charset="0"/>
                      </a:rPr>
                      <m:t>=</m:t>
                    </m:r>
                    <m:sSub>
                      <m:sSubPr>
                        <m:ctrlPr>
                          <a:rPr lang="en-GB" sz="1800" i="1">
                            <a:latin typeface="Cambria Math" panose="02040503050406030204" pitchFamily="18" charset="0"/>
                            <a:cs typeface="Times New Roman" panose="02020603050405020304" pitchFamily="18" charset="0"/>
                          </a:rPr>
                        </m:ctrlPr>
                      </m:sSubPr>
                      <m:e>
                        <m:r>
                          <a:rPr lang="en-GB" sz="1800" i="1">
                            <a:latin typeface="Cambria Math" panose="02040503050406030204" pitchFamily="18" charset="0"/>
                            <a:cs typeface="Times New Roman" panose="02020603050405020304" pitchFamily="18" charset="0"/>
                          </a:rPr>
                          <m:t>𝑍</m:t>
                        </m:r>
                      </m:e>
                      <m:sub>
                        <m:f>
                          <m:fPr>
                            <m:type m:val="skw"/>
                            <m:ctrlPr>
                              <a:rPr lang="en-GB" sz="1800" i="1">
                                <a:latin typeface="Cambria Math" panose="02040503050406030204" pitchFamily="18" charset="0"/>
                                <a:cs typeface="Times New Roman" panose="02020603050405020304" pitchFamily="18" charset="0"/>
                              </a:rPr>
                            </m:ctrlPr>
                          </m:fPr>
                          <m:num>
                            <m:r>
                              <a:rPr lang="en-GB" sz="18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1800" i="1">
                                <a:latin typeface="Cambria Math" panose="02040503050406030204" pitchFamily="18" charset="0"/>
                                <a:cs typeface="Times New Roman" panose="02020603050405020304" pitchFamily="18" charset="0"/>
                              </a:rPr>
                              <m:t>2</m:t>
                            </m:r>
                          </m:den>
                        </m:f>
                      </m:sub>
                    </m:sSub>
                    <m:r>
                      <a:rPr lang="en-GB" sz="1800" i="1">
                        <a:latin typeface="Cambria Math" panose="02040503050406030204" pitchFamily="18" charset="0"/>
                        <a:cs typeface="Times New Roman" panose="02020603050405020304" pitchFamily="18" charset="0"/>
                      </a:rPr>
                      <m:t>∗</m:t>
                    </m:r>
                    <m:rad>
                      <m:radPr>
                        <m:degHide m:val="on"/>
                        <m:ctrlPr>
                          <a:rPr lang="en-GB" sz="1800" i="1">
                            <a:latin typeface="Cambria Math" panose="02040503050406030204" pitchFamily="18" charset="0"/>
                            <a:cs typeface="Times New Roman" panose="02020603050405020304" pitchFamily="18" charset="0"/>
                          </a:rPr>
                        </m:ctrlPr>
                      </m:radPr>
                      <m:deg/>
                      <m:e>
                        <m:f>
                          <m:fPr>
                            <m:type m:val="skw"/>
                            <m:ctrlPr>
                              <a:rPr lang="en-GB" sz="1800" i="1">
                                <a:latin typeface="Cambria Math" panose="02040503050406030204" pitchFamily="18" charset="0"/>
                                <a:cs typeface="Times New Roman" panose="02020603050405020304" pitchFamily="18" charset="0"/>
                              </a:rPr>
                            </m:ctrlPr>
                          </m:fPr>
                          <m:num>
                            <m:r>
                              <a:rPr lang="en-GB" sz="1800" i="1">
                                <a:latin typeface="Cambria Math" panose="02040503050406030204" pitchFamily="18" charset="0"/>
                              </a:rPr>
                              <m:t>𝑝</m:t>
                            </m:r>
                            <m:d>
                              <m:dPr>
                                <m:ctrlPr>
                                  <a:rPr lang="en-GB" sz="1800" i="1">
                                    <a:latin typeface="Cambria Math" panose="02040503050406030204" pitchFamily="18" charset="0"/>
                                  </a:rPr>
                                </m:ctrlPr>
                              </m:dPr>
                              <m:e>
                                <m:r>
                                  <a:rPr lang="en-GB" sz="1800" i="1">
                                    <a:latin typeface="Cambria Math" panose="02040503050406030204" pitchFamily="18" charset="0"/>
                                  </a:rPr>
                                  <m:t>1−</m:t>
                                </m:r>
                                <m:r>
                                  <a:rPr lang="en-GB" sz="1800" i="1">
                                    <a:latin typeface="Cambria Math" panose="02040503050406030204" pitchFamily="18" charset="0"/>
                                  </a:rPr>
                                  <m:t>𝑝</m:t>
                                </m:r>
                              </m:e>
                            </m:d>
                          </m:num>
                          <m:den>
                            <m:r>
                              <a:rPr lang="en-GB" sz="1800" i="1">
                                <a:latin typeface="Cambria Math" panose="02040503050406030204" pitchFamily="18" charset="0"/>
                                <a:cs typeface="Times New Roman" panose="02020603050405020304" pitchFamily="18" charset="0"/>
                              </a:rPr>
                              <m:t>𝑛</m:t>
                            </m:r>
                          </m:den>
                        </m:f>
                      </m:e>
                    </m:rad>
                  </m:oMath>
                </a14:m>
                <a:r>
                  <a:rPr lang="en-IN" dirty="0">
                    <a:latin typeface="Times New Roman" panose="02020603050405020304" pitchFamily="18" charset="0"/>
                    <a:cs typeface="Times New Roman" panose="02020603050405020304" pitchFamily="18" charset="0"/>
                  </a:rPr>
                  <a:t> is used to obtain a sample size formula as</a:t>
                </a:r>
              </a:p>
              <a:p>
                <a:pPr marL="0" indent="0" algn="just">
                  <a:buNone/>
                </a:pPr>
                <a14:m>
                  <m:oMathPara xmlns:m="http://schemas.openxmlformats.org/officeDocument/2006/math">
                    <m:oMathParaPr>
                      <m:jc m:val="centerGroup"/>
                    </m:oMathParaPr>
                    <m:oMath xmlns:m="http://schemas.openxmlformats.org/officeDocument/2006/math">
                      <m:r>
                        <a:rPr lang="en-GB" b="0" i="1" smtClean="0">
                          <a:solidFill>
                            <a:schemeClr val="bg2">
                              <a:lumMod val="75000"/>
                            </a:schemeClr>
                          </a:solidFill>
                          <a:latin typeface="Cambria Math" panose="02040503050406030204" pitchFamily="18" charset="0"/>
                          <a:cs typeface="Times New Roman" panose="02020603050405020304" pitchFamily="18" charset="0"/>
                        </a:rPr>
                        <m:t>𝑛</m:t>
                      </m:r>
                      <m:r>
                        <a:rPr lang="en-GB" b="0" i="1" smtClean="0">
                          <a:solidFill>
                            <a:schemeClr val="bg2">
                              <a:lumMod val="75000"/>
                            </a:schemeClr>
                          </a:solidFill>
                          <a:latin typeface="Cambria Math" panose="02040503050406030204" pitchFamily="18" charset="0"/>
                          <a:cs typeface="Times New Roman" panose="02020603050405020304" pitchFamily="18" charset="0"/>
                        </a:rPr>
                        <m:t>= </m:t>
                      </m:r>
                      <m:f>
                        <m:fPr>
                          <m:ctrlPr>
                            <a:rPr lang="en-GB" b="0" i="1" smtClean="0">
                              <a:solidFill>
                                <a:schemeClr val="bg2">
                                  <a:lumMod val="75000"/>
                                </a:schemeClr>
                              </a:solidFill>
                              <a:latin typeface="Cambria Math" panose="02040503050406030204" pitchFamily="18" charset="0"/>
                              <a:cs typeface="Times New Roman" panose="02020603050405020304" pitchFamily="18" charset="0"/>
                            </a:rPr>
                          </m:ctrlPr>
                        </m:fPr>
                        <m:num>
                          <m:sSup>
                            <m:sSupPr>
                              <m:ctrlPr>
                                <a:rPr lang="en-GB" i="1" smtClean="0">
                                  <a:solidFill>
                                    <a:schemeClr val="bg2">
                                      <a:lumMod val="75000"/>
                                    </a:schemeClr>
                                  </a:solidFill>
                                  <a:latin typeface="Cambria Math" panose="02040503050406030204" pitchFamily="18" charset="0"/>
                                  <a:cs typeface="Times New Roman" panose="02020603050405020304" pitchFamily="18" charset="0"/>
                                </a:rPr>
                              </m:ctrlPr>
                            </m:sSupPr>
                            <m:e>
                              <m:d>
                                <m:dPr>
                                  <m:ctrlPr>
                                    <a:rPr lang="en-GB" i="1">
                                      <a:solidFill>
                                        <a:schemeClr val="bg2">
                                          <a:lumMod val="75000"/>
                                        </a:schemeClr>
                                      </a:solidFill>
                                      <a:latin typeface="Cambria Math" panose="02040503050406030204" pitchFamily="18" charset="0"/>
                                      <a:cs typeface="Times New Roman" panose="02020603050405020304" pitchFamily="18" charset="0"/>
                                    </a:rPr>
                                  </m:ctrlPr>
                                </m:dPr>
                                <m:e>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e>
                              </m:d>
                            </m:e>
                            <m:sup>
                              <m:r>
                                <a:rPr lang="en-GB" i="1">
                                  <a:solidFill>
                                    <a:schemeClr val="bg2">
                                      <a:lumMod val="75000"/>
                                    </a:schemeClr>
                                  </a:solidFill>
                                  <a:latin typeface="Cambria Math" panose="02040503050406030204" pitchFamily="18" charset="0"/>
                                  <a:cs typeface="Times New Roman" panose="02020603050405020304" pitchFamily="18" charset="0"/>
                                </a:rPr>
                                <m:t>2</m:t>
                              </m:r>
                            </m:sup>
                          </m:sSup>
                          <m:r>
                            <a:rPr lang="en-GB" b="0" i="1" smtClean="0">
                              <a:solidFill>
                                <a:schemeClr val="bg2">
                                  <a:lumMod val="75000"/>
                                </a:schemeClr>
                              </a:solidFill>
                              <a:latin typeface="Cambria Math" panose="02040503050406030204" pitchFamily="18" charset="0"/>
                              <a:cs typeface="Times New Roman" panose="02020603050405020304" pitchFamily="18" charset="0"/>
                            </a:rPr>
                            <m:t>𝑝</m:t>
                          </m:r>
                          <m:r>
                            <a:rPr lang="en-GB" b="0" i="1" smtClean="0">
                              <a:solidFill>
                                <a:schemeClr val="bg2">
                                  <a:lumMod val="75000"/>
                                </a:schemeClr>
                              </a:solidFill>
                              <a:latin typeface="Cambria Math" panose="02040503050406030204" pitchFamily="18" charset="0"/>
                              <a:cs typeface="Times New Roman" panose="02020603050405020304" pitchFamily="18" charset="0"/>
                            </a:rPr>
                            <m:t>(1−</m:t>
                          </m:r>
                          <m:r>
                            <a:rPr lang="en-GB" b="0" i="1" smtClean="0">
                              <a:solidFill>
                                <a:schemeClr val="bg2">
                                  <a:lumMod val="75000"/>
                                </a:schemeClr>
                              </a:solidFill>
                              <a:latin typeface="Cambria Math" panose="02040503050406030204" pitchFamily="18" charset="0"/>
                              <a:cs typeface="Times New Roman" panose="02020603050405020304" pitchFamily="18" charset="0"/>
                            </a:rPr>
                            <m:t>𝑝</m:t>
                          </m:r>
                          <m:r>
                            <a:rPr lang="en-GB" b="0" i="1" smtClean="0">
                              <a:solidFill>
                                <a:schemeClr val="bg2">
                                  <a:lumMod val="75000"/>
                                </a:schemeClr>
                              </a:solidFill>
                              <a:latin typeface="Cambria Math" panose="02040503050406030204" pitchFamily="18" charset="0"/>
                              <a:cs typeface="Times New Roman" panose="02020603050405020304" pitchFamily="18" charset="0"/>
                            </a:rPr>
                            <m:t>)</m:t>
                          </m:r>
                        </m:num>
                        <m:den>
                          <m:sSup>
                            <m:sSupPr>
                              <m:ctrlPr>
                                <a:rPr lang="en-GB" b="0" i="1" smtClean="0">
                                  <a:solidFill>
                                    <a:schemeClr val="bg2">
                                      <a:lumMod val="75000"/>
                                    </a:schemeClr>
                                  </a:solidFill>
                                  <a:latin typeface="Cambria Math" panose="02040503050406030204" pitchFamily="18" charset="0"/>
                                  <a:cs typeface="Times New Roman" panose="02020603050405020304" pitchFamily="18" charset="0"/>
                                </a:rPr>
                              </m:ctrlPr>
                            </m:sSupPr>
                            <m:e>
                              <m:r>
                                <a:rPr lang="en-GB" b="0" i="1" smtClean="0">
                                  <a:solidFill>
                                    <a:schemeClr val="bg2">
                                      <a:lumMod val="75000"/>
                                    </a:schemeClr>
                                  </a:solidFill>
                                  <a:latin typeface="Cambria Math" panose="02040503050406030204" pitchFamily="18" charset="0"/>
                                  <a:cs typeface="Times New Roman" panose="02020603050405020304" pitchFamily="18" charset="0"/>
                                </a:rPr>
                                <m:t>𝐸</m:t>
                              </m:r>
                            </m:e>
                            <m:sup>
                              <m:r>
                                <a:rPr lang="en-GB" b="0" i="1" smtClean="0">
                                  <a:solidFill>
                                    <a:schemeClr val="bg2">
                                      <a:lumMod val="75000"/>
                                    </a:schemeClr>
                                  </a:solidFill>
                                  <a:latin typeface="Cambria Math" panose="02040503050406030204" pitchFamily="18" charset="0"/>
                                  <a:cs typeface="Times New Roman" panose="02020603050405020304" pitchFamily="18" charset="0"/>
                                </a:rPr>
                                <m:t>2</m:t>
                              </m:r>
                            </m:sup>
                          </m:sSup>
                        </m:den>
                      </m:f>
                    </m:oMath>
                  </m:oMathPara>
                </a14:m>
                <a:endParaRPr lang="en-IN" dirty="0">
                  <a:latin typeface="Times New Roman" panose="02020603050405020304" pitchFamily="18" charset="0"/>
                  <a:cs typeface="Times New Roman" panose="02020603050405020304" pitchFamily="18" charset="0"/>
                </a:endParaRPr>
              </a:p>
              <a:p>
                <a:pPr marL="0" indent="0" algn="just">
                  <a:buNone/>
                </a:pPr>
                <a:r>
                  <a:rPr lang="en-IN" sz="2800" dirty="0">
                    <a:latin typeface="Times New Roman" panose="02020603050405020304" pitchFamily="18" charset="0"/>
                    <a:cs typeface="Times New Roman" panose="02020603050405020304" pitchFamily="18" charset="0"/>
                  </a:rPr>
                  <a:t>This formula can be used for a given confidence level and at a fixed allowable margin of error. </a:t>
                </a:r>
              </a:p>
              <a:p>
                <a:pPr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Value of p can be used as 0.5 whenever it is not known through similar studies already done or from an expert in the area of study. </a:t>
                </a:r>
              </a:p>
              <a:p>
                <a:pPr algn="just">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If an interval about the values of p is known, the value is   closest to 0.5 in the interval is used.</a:t>
                </a:r>
                <a:endParaRPr lang="en-GB" sz="2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8014" y="541283"/>
                <a:ext cx="8229600" cy="3886200"/>
              </a:xfrm>
              <a:blipFill>
                <a:blip r:embed="rId2"/>
                <a:stretch>
                  <a:fillRect l="-1926" t="-1413" r="-1852" b="-50235"/>
                </a:stretch>
              </a:blipFill>
            </p:spPr>
            <p:txBody>
              <a:bodyPr/>
              <a:lstStyle/>
              <a:p>
                <a:r>
                  <a:rPr lang="en-NZ">
                    <a:noFill/>
                  </a:rPr>
                  <a:t> </a:t>
                </a:r>
              </a:p>
            </p:txBody>
          </p:sp>
        </mc:Fallback>
      </mc:AlternateContent>
      <p:sp>
        <p:nvSpPr>
          <p:cNvPr id="5" name="Footer Placeholder 4">
            <a:extLst>
              <a:ext uri="{FF2B5EF4-FFF2-40B4-BE49-F238E27FC236}">
                <a16:creationId xmlns:a16="http://schemas.microsoft.com/office/drawing/2014/main" id="{6663271F-7681-43C8-9F29-071B72B36547}"/>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AF9463C2-E79B-4B82-9A0C-A334F07A0E87}"/>
              </a:ext>
            </a:extLst>
          </p:cNvPr>
          <p:cNvSpPr>
            <a:spLocks noGrp="1"/>
          </p:cNvSpPr>
          <p:nvPr>
            <p:ph type="dt" sz="half" idx="12"/>
          </p:nvPr>
        </p:nvSpPr>
        <p:spPr/>
        <p:txBody>
          <a:bodyPr/>
          <a:lstStyle/>
          <a:p>
            <a:fld id="{140E2C68-7441-497C-AB16-5C06D4DC2365}"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609A6CC5-6A63-4D21-B7C4-8FEA11C1E2D8}"/>
              </a:ext>
            </a:extLst>
          </p:cNvPr>
          <p:cNvSpPr>
            <a:spLocks noGrp="1"/>
          </p:cNvSpPr>
          <p:nvPr>
            <p:ph type="sldNum" sz="quarter" idx="11"/>
          </p:nvPr>
        </p:nvSpPr>
        <p:spPr/>
        <p:txBody>
          <a:bodyPr/>
          <a:lstStyle/>
          <a:p>
            <a:fld id="{E6D38F6D-B68C-43EA-8D93-D9BC679B8240}" type="slidenum">
              <a:rPr lang="en-US" altLang="en-US" smtClean="0"/>
              <a:pPr/>
              <a:t>39</a:t>
            </a:fld>
            <a:endParaRPr lang="en-US" altLang="en-US"/>
          </a:p>
        </p:txBody>
      </p:sp>
    </p:spTree>
    <p:extLst>
      <p:ext uri="{BB962C8B-B14F-4D97-AF65-F5344CB8AC3E}">
        <p14:creationId xmlns:p14="http://schemas.microsoft.com/office/powerpoint/2010/main" val="3719647768"/>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p Arrow 2"/>
          <p:cNvSpPr/>
          <p:nvPr/>
        </p:nvSpPr>
        <p:spPr>
          <a:xfrm rot="7131062">
            <a:off x="1609848" y="2773592"/>
            <a:ext cx="2391001" cy="4349811"/>
          </a:xfrm>
          <a:prstGeom prst="upArrow">
            <a:avLst>
              <a:gd name="adj1" fmla="val 50000"/>
              <a:gd name="adj2" fmla="val 28079"/>
            </a:avLst>
          </a:prstGeom>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en-NZ"/>
          </a:p>
        </p:txBody>
      </p:sp>
      <p:pic>
        <p:nvPicPr>
          <p:cNvPr id="1026" name="Picture 2"/>
          <p:cNvPicPr>
            <a:picLocks noChangeAspect="1" noChangeArrowheads="1"/>
          </p:cNvPicPr>
          <p:nvPr/>
        </p:nvPicPr>
        <p:blipFill>
          <a:blip r:embed="rId3"/>
          <a:srcRect/>
          <a:stretch>
            <a:fillRect/>
          </a:stretch>
        </p:blipFill>
        <p:spPr bwMode="auto">
          <a:xfrm>
            <a:off x="4716493" y="836712"/>
            <a:ext cx="3747569" cy="3325974"/>
          </a:xfrm>
          <a:prstGeom prst="rect">
            <a:avLst/>
          </a:prstGeom>
          <a:ln/>
        </p:spPr>
        <p:style>
          <a:lnRef idx="2">
            <a:schemeClr val="accent2"/>
          </a:lnRef>
          <a:fillRef idx="1">
            <a:schemeClr val="lt1"/>
          </a:fillRef>
          <a:effectRef idx="0">
            <a:schemeClr val="accent2"/>
          </a:effectRef>
          <a:fontRef idx="minor">
            <a:schemeClr val="dk1"/>
          </a:fontRef>
        </p:style>
      </p:pic>
      <p:sp>
        <p:nvSpPr>
          <p:cNvPr id="8" name="Line Callout 1 7"/>
          <p:cNvSpPr/>
          <p:nvPr/>
        </p:nvSpPr>
        <p:spPr>
          <a:xfrm>
            <a:off x="4765390" y="4306800"/>
            <a:ext cx="4239357" cy="2564904"/>
          </a:xfrm>
          <a:prstGeom prst="borderCallout1">
            <a:avLst>
              <a:gd name="adj1" fmla="val -917"/>
              <a:gd name="adj2" fmla="val 20728"/>
              <a:gd name="adj3" fmla="val -17510"/>
              <a:gd name="adj4" fmla="val 9255"/>
            </a:avLst>
          </a:prstGeom>
          <a:ln w="73025"/>
        </p:spPr>
        <p:style>
          <a:lnRef idx="1">
            <a:schemeClr val="accent1"/>
          </a:lnRef>
          <a:fillRef idx="2">
            <a:schemeClr val="accent1"/>
          </a:fillRef>
          <a:effectRef idx="1">
            <a:schemeClr val="accent1"/>
          </a:effectRef>
          <a:fontRef idx="minor">
            <a:schemeClr val="dk1"/>
          </a:fontRef>
        </p:style>
        <p:txBody>
          <a:bodyPr lIns="91431" tIns="45715" rIns="91431" bIns="45715" anchor="ctr"/>
          <a:lstStyle/>
          <a:p>
            <a:pPr marL="363503" indent="-363503">
              <a:spcBef>
                <a:spcPct val="40000"/>
              </a:spcBef>
              <a:buClr>
                <a:srgbClr val="CC66FF"/>
              </a:buClr>
              <a:defRPr/>
            </a:pPr>
            <a:r>
              <a:rPr lang="en-NZ" sz="2800" kern="0" dirty="0">
                <a:solidFill>
                  <a:srgbClr val="5347F1"/>
                </a:solidFill>
                <a:latin typeface="Times New Roman" panose="02020603050405020304" pitchFamily="18" charset="0"/>
                <a:ea typeface="ＭＳ Ｐゴシック" pitchFamily="34" charset="-128"/>
                <a:cs typeface="Times New Roman" panose="02020603050405020304" pitchFamily="18" charset="0"/>
              </a:rPr>
              <a:t>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A </a:t>
            </a:r>
            <a:r>
              <a:rPr lang="en-NZ" sz="2400" b="1" u="sng"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parameter</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is a value associated with a population.  It is fixed and unchanging: </a:t>
            </a:r>
            <a:r>
              <a:rPr lang="en-NZ" sz="2400" kern="0" dirty="0" err="1">
                <a:solidFill>
                  <a:schemeClr val="tx1"/>
                </a:solidFill>
                <a:latin typeface="Times New Roman" panose="02020603050405020304" pitchFamily="18" charset="0"/>
                <a:ea typeface="ＭＳ Ｐゴシック" pitchFamily="34" charset="-128"/>
                <a:cs typeface="Times New Roman" panose="02020603050405020304" pitchFamily="18" charset="0"/>
              </a:rPr>
              <a:t>eg</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a:t>
            </a:r>
            <a:b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b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population mean,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sym typeface="Symbol" pitchFamily="18" charset="2"/>
              </a:rPr>
              <a:t></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standard deviation,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sym typeface="Symbol" pitchFamily="18" charset="2"/>
              </a:rPr>
              <a:t></a:t>
            </a:r>
            <a:endPar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Line Callout 1 5"/>
              <p:cNvSpPr/>
              <p:nvPr/>
            </p:nvSpPr>
            <p:spPr>
              <a:xfrm>
                <a:off x="457199" y="1526947"/>
                <a:ext cx="3682753" cy="2879590"/>
              </a:xfrm>
              <a:prstGeom prst="borderCallout1">
                <a:avLst>
                  <a:gd name="adj1" fmla="val 20426"/>
                  <a:gd name="adj2" fmla="val 99572"/>
                  <a:gd name="adj3" fmla="val 27554"/>
                  <a:gd name="adj4" fmla="val 123866"/>
                </a:avLst>
              </a:prstGeom>
              <a:ln w="73025"/>
            </p:spPr>
            <p:style>
              <a:lnRef idx="1">
                <a:schemeClr val="accent1"/>
              </a:lnRef>
              <a:fillRef idx="2">
                <a:schemeClr val="accent1"/>
              </a:fillRef>
              <a:effectRef idx="1">
                <a:schemeClr val="accent1"/>
              </a:effectRef>
              <a:fontRef idx="minor">
                <a:schemeClr val="dk1"/>
              </a:fontRef>
            </p:style>
            <p:txBody>
              <a:bodyPr lIns="91431" tIns="45715" rIns="91431" bIns="45715" anchor="ctr"/>
              <a:lstStyle/>
              <a:p>
                <a:pPr marL="363503" indent="-363503" algn="just">
                  <a:spcBef>
                    <a:spcPct val="40000"/>
                  </a:spcBef>
                  <a:buClr>
                    <a:srgbClr val="CC66FF"/>
                  </a:buClr>
                  <a:defRPr/>
                </a:pPr>
                <a:r>
                  <a:rPr lang="en-NZ" sz="28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A </a:t>
                </a:r>
                <a:r>
                  <a:rPr lang="en-NZ" sz="2400" b="1" u="sng"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statistic </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is a value calculated from a sample.  Its value may differ for different samples: </a:t>
                </a:r>
                <a:r>
                  <a:rPr lang="en-NZ" sz="2400" kern="0" dirty="0" err="1">
                    <a:solidFill>
                      <a:schemeClr val="tx1"/>
                    </a:solidFill>
                    <a:latin typeface="Times New Roman" panose="02020603050405020304" pitchFamily="18" charset="0"/>
                    <a:ea typeface="ＭＳ Ｐゴシック" pitchFamily="34" charset="-128"/>
                    <a:cs typeface="Times New Roman" panose="02020603050405020304" pitchFamily="18" charset="0"/>
                  </a:rPr>
                  <a:t>eg</a:t>
                </a: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 </a:t>
                </a:r>
                <a:b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b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sample mean, </a:t>
                </a:r>
                <a14:m>
                  <m:oMath xmlns:m="http://schemas.openxmlformats.org/officeDocument/2006/math">
                    <m:acc>
                      <m:accPr>
                        <m:chr m:val="̅"/>
                        <m:ctrlPr>
                          <a:rPr lang="en-NZ" sz="2400" i="1">
                            <a:latin typeface="Cambria Math" panose="02040503050406030204" pitchFamily="18" charset="0"/>
                          </a:rPr>
                        </m:ctrlPr>
                      </m:accPr>
                      <m:e>
                        <m:r>
                          <a:rPr lang="en-NZ" sz="2400" i="1">
                            <a:latin typeface="Cambria Math"/>
                          </a:rPr>
                          <m:t>𝑥</m:t>
                        </m:r>
                      </m:e>
                    </m:acc>
                  </m:oMath>
                </a14:m>
                <a:br>
                  <a:rPr lang="en-NZ" sz="2400" dirty="0">
                    <a:latin typeface="Times New Roman" panose="02020603050405020304" pitchFamily="18" charset="0"/>
                    <a:cs typeface="Times New Roman" panose="02020603050405020304" pitchFamily="18" charset="0"/>
                  </a:rPr>
                </a:br>
                <a:r>
                  <a:rPr lang="en-NZ" sz="2400" kern="0" dirty="0">
                    <a:solidFill>
                      <a:schemeClr val="tx1"/>
                    </a:solidFill>
                    <a:latin typeface="Times New Roman" panose="02020603050405020304" pitchFamily="18" charset="0"/>
                    <a:ea typeface="ＭＳ Ｐゴシック" pitchFamily="34" charset="-128"/>
                    <a:cs typeface="Times New Roman" panose="02020603050405020304" pitchFamily="18" charset="0"/>
                  </a:rPr>
                  <a:t>standard deviation, s</a:t>
                </a:r>
              </a:p>
            </p:txBody>
          </p:sp>
        </mc:Choice>
        <mc:Fallback xmlns="">
          <p:sp>
            <p:nvSpPr>
              <p:cNvPr id="6" name="Line Callout 1 5"/>
              <p:cNvSpPr>
                <a:spLocks noRot="1" noChangeAspect="1" noMove="1" noResize="1" noEditPoints="1" noAdjustHandles="1" noChangeArrowheads="1" noChangeShapeType="1" noTextEdit="1"/>
              </p:cNvSpPr>
              <p:nvPr/>
            </p:nvSpPr>
            <p:spPr>
              <a:xfrm>
                <a:off x="457199" y="1526947"/>
                <a:ext cx="3682753" cy="2879590"/>
              </a:xfrm>
              <a:prstGeom prst="borderCallout1">
                <a:avLst>
                  <a:gd name="adj1" fmla="val 20426"/>
                  <a:gd name="adj2" fmla="val 99572"/>
                  <a:gd name="adj3" fmla="val 27554"/>
                  <a:gd name="adj4" fmla="val 123866"/>
                </a:avLst>
              </a:prstGeom>
              <a:blipFill>
                <a:blip r:embed="rId4"/>
                <a:stretch>
                  <a:fillRect/>
                </a:stretch>
              </a:blipFill>
              <a:ln w="73025"/>
            </p:spPr>
            <p:txBody>
              <a:bodyPr/>
              <a:lstStyle/>
              <a:p>
                <a:r>
                  <a:rPr lang="en-NZ">
                    <a:noFill/>
                  </a:rPr>
                  <a:t> </a:t>
                </a:r>
              </a:p>
            </p:txBody>
          </p:sp>
        </mc:Fallback>
      </mc:AlternateContent>
      <p:sp>
        <p:nvSpPr>
          <p:cNvPr id="5" name="TextBox 4"/>
          <p:cNvSpPr txBox="1"/>
          <p:nvPr/>
        </p:nvSpPr>
        <p:spPr>
          <a:xfrm rot="1672465">
            <a:off x="2081453" y="4853679"/>
            <a:ext cx="2674723" cy="830987"/>
          </a:xfrm>
          <a:prstGeom prst="rect">
            <a:avLst/>
          </a:prstGeom>
          <a:noFill/>
        </p:spPr>
        <p:txBody>
          <a:bodyPr wrap="square" lIns="91431" tIns="45715" rIns="91431" bIns="45715" rtlCol="0">
            <a:spAutoFit/>
          </a:bodyPr>
          <a:lstStyle/>
          <a:p>
            <a:pPr algn="ctr"/>
            <a:r>
              <a:rPr lang="en-NZ" sz="2400" dirty="0">
                <a:solidFill>
                  <a:srgbClr val="000000"/>
                </a:solidFill>
                <a:latin typeface="Times New Roman" panose="02020603050405020304" pitchFamily="18" charset="0"/>
                <a:cs typeface="Times New Roman" panose="02020603050405020304" pitchFamily="18" charset="0"/>
              </a:rPr>
              <a:t>We use statistics to estimate parameters</a:t>
            </a:r>
          </a:p>
        </p:txBody>
      </p:sp>
      <p:sp>
        <p:nvSpPr>
          <p:cNvPr id="2" name="Title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en-NZ" dirty="0"/>
              <a:t>Statistics estimate Parameters</a:t>
            </a:r>
          </a:p>
        </p:txBody>
      </p:sp>
      <p:sp>
        <p:nvSpPr>
          <p:cNvPr id="9" name="Footer Placeholder 8">
            <a:extLst>
              <a:ext uri="{FF2B5EF4-FFF2-40B4-BE49-F238E27FC236}">
                <a16:creationId xmlns:a16="http://schemas.microsoft.com/office/drawing/2014/main" id="{74E0D242-FBB9-411F-8224-2EDC72D2E611}"/>
              </a:ext>
            </a:extLst>
          </p:cNvPr>
          <p:cNvSpPr>
            <a:spLocks noGrp="1"/>
          </p:cNvSpPr>
          <p:nvPr>
            <p:ph type="ftr" sz="quarter" idx="10"/>
          </p:nvPr>
        </p:nvSpPr>
        <p:spPr/>
        <p:txBody>
          <a:bodyPr/>
          <a:lstStyle/>
          <a:p>
            <a:r>
              <a:rPr lang="en-US" altLang="en-US"/>
              <a:t>MC3020-2023</a:t>
            </a:r>
          </a:p>
        </p:txBody>
      </p:sp>
      <p:sp>
        <p:nvSpPr>
          <p:cNvPr id="10" name="Date Placeholder 9">
            <a:extLst>
              <a:ext uri="{FF2B5EF4-FFF2-40B4-BE49-F238E27FC236}">
                <a16:creationId xmlns:a16="http://schemas.microsoft.com/office/drawing/2014/main" id="{5289E77C-990A-4FCC-AE68-28B3AC39256D}"/>
              </a:ext>
            </a:extLst>
          </p:cNvPr>
          <p:cNvSpPr>
            <a:spLocks noGrp="1"/>
          </p:cNvSpPr>
          <p:nvPr>
            <p:ph type="dt" sz="half" idx="12"/>
          </p:nvPr>
        </p:nvSpPr>
        <p:spPr/>
        <p:txBody>
          <a:bodyPr/>
          <a:lstStyle/>
          <a:p>
            <a:fld id="{9226AD2D-FABE-41A2-8C98-1A6530B2ABF2}" type="datetime5">
              <a:rPr lang="en-NZ" altLang="en-US" smtClean="0"/>
              <a:t>16-Jun-23</a:t>
            </a:fld>
            <a:endParaRPr lang="en-US" altLang="en-US"/>
          </a:p>
        </p:txBody>
      </p:sp>
      <p:sp>
        <p:nvSpPr>
          <p:cNvPr id="11" name="Slide Number Placeholder 10">
            <a:extLst>
              <a:ext uri="{FF2B5EF4-FFF2-40B4-BE49-F238E27FC236}">
                <a16:creationId xmlns:a16="http://schemas.microsoft.com/office/drawing/2014/main" id="{A1C7BFB9-833B-4EAF-9AC6-804E6FA9F9ED}"/>
              </a:ext>
            </a:extLst>
          </p:cNvPr>
          <p:cNvSpPr>
            <a:spLocks noGrp="1"/>
          </p:cNvSpPr>
          <p:nvPr>
            <p:ph type="sldNum" sz="quarter" idx="11"/>
          </p:nvPr>
        </p:nvSpPr>
        <p:spPr/>
        <p:txBody>
          <a:bodyPr/>
          <a:lstStyle/>
          <a:p>
            <a:fld id="{E6D38F6D-B68C-43EA-8D93-D9BC679B8240}" type="slidenum">
              <a:rPr lang="en-US" altLang="en-US" smtClean="0"/>
              <a:pPr/>
              <a:t>4</a:t>
            </a:fld>
            <a:endParaRPr lang="en-US" altLang="en-US"/>
          </a:p>
        </p:txBody>
      </p:sp>
    </p:spTree>
    <p:extLst>
      <p:ext uri="{BB962C8B-B14F-4D97-AF65-F5344CB8AC3E}">
        <p14:creationId xmlns:p14="http://schemas.microsoft.com/office/powerpoint/2010/main" val="4246937279"/>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51"/>
            <a:ext cx="8229600" cy="1371600"/>
          </a:xfrm>
        </p:spPr>
        <p:txBody>
          <a:bodyPr/>
          <a:lstStyle/>
          <a:p>
            <a:r>
              <a:rPr lang="en-GB"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endParaRPr lang="en-GB" dirty="0"/>
          </a:p>
        </p:txBody>
      </p:sp>
      <p:sp>
        <p:nvSpPr>
          <p:cNvPr id="3" name="Content Placeholder 2"/>
          <p:cNvSpPr>
            <a:spLocks noGrp="1"/>
          </p:cNvSpPr>
          <p:nvPr>
            <p:ph idx="1"/>
          </p:nvPr>
        </p:nvSpPr>
        <p:spPr>
          <a:xfrm>
            <a:off x="320570" y="930164"/>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Let us consider that we want to find out the proportion of college graduates in 2008 has obtained jobs related to their areas of studies, we want to be 95% confident on our estimate and also we want to make sure that our estimate is not off by more than 0.02 from the true value of the desired proportion. Our very first objective is that the sample size to be considered. Here, we will answer the question for three different situations.</a:t>
            </a:r>
            <a:endParaRPr lang="en-GB"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865FA94A-2A80-4E75-9ECA-DC9506F3000A}"/>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EB694D89-60B8-411C-963C-D291117BCCC2}"/>
              </a:ext>
            </a:extLst>
          </p:cNvPr>
          <p:cNvSpPr>
            <a:spLocks noGrp="1"/>
          </p:cNvSpPr>
          <p:nvPr>
            <p:ph type="dt" sz="half" idx="12"/>
          </p:nvPr>
        </p:nvSpPr>
        <p:spPr/>
        <p:txBody>
          <a:bodyPr/>
          <a:lstStyle/>
          <a:p>
            <a:fld id="{C422707A-99A4-49E4-A4DE-F651D35DD66F}" type="datetime5">
              <a:rPr lang="en-NZ" altLang="en-US" smtClean="0"/>
              <a:t>16-Jun-23</a:t>
            </a:fld>
            <a:endParaRPr lang="en-US" altLang="en-US"/>
          </a:p>
        </p:txBody>
      </p:sp>
      <p:sp>
        <p:nvSpPr>
          <p:cNvPr id="8" name="Slide Number Placeholder 7">
            <a:extLst>
              <a:ext uri="{FF2B5EF4-FFF2-40B4-BE49-F238E27FC236}">
                <a16:creationId xmlns:a16="http://schemas.microsoft.com/office/drawing/2014/main" id="{87AA9EA9-45A0-4DDE-AEDC-17257A85C233}"/>
              </a:ext>
            </a:extLst>
          </p:cNvPr>
          <p:cNvSpPr>
            <a:spLocks noGrp="1"/>
          </p:cNvSpPr>
          <p:nvPr>
            <p:ph type="sldNum" sz="quarter" idx="11"/>
          </p:nvPr>
        </p:nvSpPr>
        <p:spPr/>
        <p:txBody>
          <a:bodyPr/>
          <a:lstStyle/>
          <a:p>
            <a:fld id="{E6D38F6D-B68C-43EA-8D93-D9BC679B8240}" type="slidenum">
              <a:rPr lang="en-US" altLang="en-US" smtClean="0"/>
              <a:pPr/>
              <a:t>40</a:t>
            </a:fld>
            <a:endParaRPr lang="en-US" altLang="en-US"/>
          </a:p>
        </p:txBody>
      </p:sp>
    </p:spTree>
    <p:extLst>
      <p:ext uri="{BB962C8B-B14F-4D97-AF65-F5344CB8AC3E}">
        <p14:creationId xmlns:p14="http://schemas.microsoft.com/office/powerpoint/2010/main" val="4291332400"/>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4204" y="572529"/>
                <a:ext cx="8571471" cy="3886200"/>
              </a:xfrm>
            </p:spPr>
            <p:txBody>
              <a:bodyPr/>
              <a:lstStyle/>
              <a:p>
                <a:pPr marL="0" indent="0" algn="just">
                  <a:buNone/>
                </a:pPr>
                <a:r>
                  <a:rPr lang="en-US" dirty="0">
                    <a:solidFill>
                      <a:schemeClr val="bg2">
                        <a:lumMod val="60000"/>
                        <a:lumOff val="40000"/>
                      </a:schemeClr>
                    </a:solidFill>
                    <a:latin typeface="Times New Roman" panose="02020603050405020304" pitchFamily="18" charset="0"/>
                    <a:cs typeface="Times New Roman" panose="02020603050405020304" pitchFamily="18" charset="0"/>
                  </a:rPr>
                  <a:t>Situation 1: </a:t>
                </a:r>
                <a:r>
                  <a:rPr lang="en-US" dirty="0">
                    <a:solidFill>
                      <a:srgbClr val="7030A0"/>
                    </a:solidFill>
                    <a:latin typeface="Times New Roman" panose="02020603050405020304" pitchFamily="18" charset="0"/>
                    <a:cs typeface="Times New Roman" panose="02020603050405020304" pitchFamily="18" charset="0"/>
                  </a:rPr>
                  <a:t>It is known that in the past, </a:t>
                </a:r>
                <a:r>
                  <a:rPr lang="en-US" dirty="0">
                    <a:latin typeface="Times New Roman" panose="02020603050405020304" pitchFamily="18" charset="0"/>
                    <a:cs typeface="Times New Roman" panose="02020603050405020304" pitchFamily="18" charset="0"/>
                  </a:rPr>
                  <a:t>54% college graduates get their first jobs related to their areas of studies. So,</a:t>
                </a:r>
              </a:p>
              <a:p>
                <a:pPr marL="0" indent="0" algn="just">
                  <a:buNone/>
                </a:pPr>
                <a14:m>
                  <m:oMathPara xmlns:m="http://schemas.openxmlformats.org/officeDocument/2006/math">
                    <m:oMathParaPr>
                      <m:jc m:val="centerGroup"/>
                    </m:oMathParaPr>
                    <m:oMath xmlns:m="http://schemas.openxmlformats.org/officeDocument/2006/math">
                      <m:r>
                        <a:rPr lang="en-GB" i="1" smtClean="0">
                          <a:solidFill>
                            <a:schemeClr val="bg2">
                              <a:lumMod val="75000"/>
                            </a:schemeClr>
                          </a:solidFill>
                          <a:latin typeface="Cambria Math" panose="02040503050406030204" pitchFamily="18" charset="0"/>
                          <a:cs typeface="Times New Roman" panose="02020603050405020304" pitchFamily="18" charset="0"/>
                        </a:rPr>
                        <m:t>𝑛</m:t>
                      </m:r>
                      <m:r>
                        <a:rPr lang="en-GB" i="1" smtClean="0">
                          <a:solidFill>
                            <a:schemeClr val="bg2">
                              <a:lumMod val="75000"/>
                            </a:schemeClr>
                          </a:solidFill>
                          <a:latin typeface="Cambria Math" panose="02040503050406030204" pitchFamily="18" charset="0"/>
                          <a:cs typeface="Times New Roman" panose="02020603050405020304" pitchFamily="18" charset="0"/>
                        </a:rPr>
                        <m:t>= </m:t>
                      </m:r>
                      <m:f>
                        <m:fPr>
                          <m:ctrlPr>
                            <a:rPr lang="en-GB" i="1">
                              <a:solidFill>
                                <a:schemeClr val="bg2">
                                  <a:lumMod val="75000"/>
                                </a:schemeClr>
                              </a:solidFill>
                              <a:latin typeface="Cambria Math" panose="02040503050406030204" pitchFamily="18" charset="0"/>
                              <a:cs typeface="Times New Roman" panose="02020603050405020304" pitchFamily="18" charset="0"/>
                            </a:rPr>
                          </m:ctrlPr>
                        </m:fPr>
                        <m:num>
                          <m:sSup>
                            <m:sSupPr>
                              <m:ctrlPr>
                                <a:rPr lang="en-GB" i="1">
                                  <a:solidFill>
                                    <a:schemeClr val="bg2">
                                      <a:lumMod val="75000"/>
                                    </a:schemeClr>
                                  </a:solidFill>
                                  <a:latin typeface="Cambria Math" panose="02040503050406030204" pitchFamily="18" charset="0"/>
                                  <a:cs typeface="Times New Roman" panose="02020603050405020304" pitchFamily="18" charset="0"/>
                                </a:rPr>
                              </m:ctrlPr>
                            </m:sSupPr>
                            <m:e>
                              <m:d>
                                <m:dPr>
                                  <m:ctrlPr>
                                    <a:rPr lang="en-GB" i="1">
                                      <a:solidFill>
                                        <a:schemeClr val="bg2">
                                          <a:lumMod val="75000"/>
                                        </a:schemeClr>
                                      </a:solidFill>
                                      <a:latin typeface="Cambria Math" panose="02040503050406030204" pitchFamily="18" charset="0"/>
                                      <a:cs typeface="Times New Roman" panose="02020603050405020304" pitchFamily="18" charset="0"/>
                                    </a:rPr>
                                  </m:ctrlPr>
                                </m:dPr>
                                <m:e>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e>
                              </m:d>
                            </m:e>
                            <m:sup>
                              <m:r>
                                <a:rPr lang="en-GB" i="1">
                                  <a:solidFill>
                                    <a:schemeClr val="bg2">
                                      <a:lumMod val="75000"/>
                                    </a:schemeClr>
                                  </a:solidFill>
                                  <a:latin typeface="Cambria Math" panose="02040503050406030204" pitchFamily="18" charset="0"/>
                                  <a:cs typeface="Times New Roman" panose="02020603050405020304" pitchFamily="18" charset="0"/>
                                </a:rPr>
                                <m:t>2</m:t>
                              </m:r>
                            </m:sup>
                          </m:sSup>
                          <m:r>
                            <a:rPr lang="en-GB" i="1">
                              <a:solidFill>
                                <a:schemeClr val="bg2">
                                  <a:lumMod val="75000"/>
                                </a:schemeClr>
                              </a:solidFill>
                              <a:latin typeface="Cambria Math" panose="02040503050406030204" pitchFamily="18" charset="0"/>
                              <a:cs typeface="Times New Roman" panose="02020603050405020304" pitchFamily="18" charset="0"/>
                            </a:rPr>
                            <m:t>𝑝</m:t>
                          </m:r>
                          <m:r>
                            <a:rPr lang="en-GB" i="1">
                              <a:solidFill>
                                <a:schemeClr val="bg2">
                                  <a:lumMod val="75000"/>
                                </a:schemeClr>
                              </a:solidFill>
                              <a:latin typeface="Cambria Math" panose="02040503050406030204" pitchFamily="18" charset="0"/>
                              <a:cs typeface="Times New Roman" panose="02020603050405020304" pitchFamily="18" charset="0"/>
                            </a:rPr>
                            <m:t>(1−</m:t>
                          </m:r>
                          <m:r>
                            <a:rPr lang="en-GB" i="1">
                              <a:solidFill>
                                <a:schemeClr val="bg2">
                                  <a:lumMod val="75000"/>
                                </a:schemeClr>
                              </a:solidFill>
                              <a:latin typeface="Cambria Math" panose="02040503050406030204" pitchFamily="18" charset="0"/>
                              <a:cs typeface="Times New Roman" panose="02020603050405020304" pitchFamily="18" charset="0"/>
                            </a:rPr>
                            <m:t>𝑝</m:t>
                          </m:r>
                          <m:r>
                            <a:rPr lang="en-GB" i="1">
                              <a:solidFill>
                                <a:schemeClr val="bg2">
                                  <a:lumMod val="75000"/>
                                </a:schemeClr>
                              </a:solidFill>
                              <a:latin typeface="Cambria Math" panose="02040503050406030204" pitchFamily="18" charset="0"/>
                              <a:cs typeface="Times New Roman" panose="02020603050405020304" pitchFamily="18" charset="0"/>
                            </a:rPr>
                            <m:t>)</m:t>
                          </m:r>
                        </m:num>
                        <m:den>
                          <m:sSup>
                            <m:sSupPr>
                              <m:ctrlPr>
                                <a:rPr lang="en-GB" i="1">
                                  <a:solidFill>
                                    <a:schemeClr val="bg2">
                                      <a:lumMod val="75000"/>
                                    </a:schemeClr>
                                  </a:solidFill>
                                  <a:latin typeface="Cambria Math" panose="02040503050406030204" pitchFamily="18" charset="0"/>
                                  <a:cs typeface="Times New Roman" panose="02020603050405020304" pitchFamily="18" charset="0"/>
                                </a:rPr>
                              </m:ctrlPr>
                            </m:sSupPr>
                            <m:e>
                              <m:r>
                                <a:rPr lang="en-GB" i="1">
                                  <a:solidFill>
                                    <a:schemeClr val="bg2">
                                      <a:lumMod val="75000"/>
                                    </a:schemeClr>
                                  </a:solidFill>
                                  <a:latin typeface="Cambria Math" panose="02040503050406030204" pitchFamily="18" charset="0"/>
                                  <a:cs typeface="Times New Roman" panose="02020603050405020304" pitchFamily="18" charset="0"/>
                                </a:rPr>
                                <m:t>𝐸</m:t>
                              </m:r>
                            </m:e>
                            <m:sup>
                              <m:r>
                                <a:rPr lang="en-GB" i="1">
                                  <a:solidFill>
                                    <a:schemeClr val="bg2">
                                      <a:lumMod val="75000"/>
                                    </a:schemeClr>
                                  </a:solidFill>
                                  <a:latin typeface="Cambria Math" panose="02040503050406030204" pitchFamily="18" charset="0"/>
                                  <a:cs typeface="Times New Roman" panose="02020603050405020304" pitchFamily="18" charset="0"/>
                                </a:rPr>
                                <m:t>2</m:t>
                              </m:r>
                            </m:sup>
                          </m:sSup>
                        </m:den>
                      </m:f>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1.96</m:t>
                              </m:r>
                            </m:e>
                            <m:sup>
                              <m:r>
                                <a:rPr lang="en-US" b="0" i="1" smtClean="0">
                                  <a:latin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cs typeface="Times New Roman" panose="02020603050405020304" pitchFamily="18" charset="0"/>
                            </a:rPr>
                            <m:t>(0.54)(1−0.54)</m:t>
                          </m:r>
                        </m:num>
                        <m:den>
                          <m:sSup>
                            <m:sSupPr>
                              <m:ctrlPr>
                                <a:rPr lang="en-US" b="0" i="1" smtClean="0">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0.02</m:t>
                              </m:r>
                            </m:e>
                            <m:sup>
                              <m:r>
                                <a:rPr lang="en-US" b="0" i="1" smtClean="0">
                                  <a:latin typeface="Cambria Math" panose="02040503050406030204" pitchFamily="18" charset="0"/>
                                  <a:cs typeface="Times New Roman" panose="02020603050405020304" pitchFamily="18" charset="0"/>
                                </a:rPr>
                                <m:t>2</m:t>
                              </m:r>
                            </m:sup>
                          </m:sSup>
                        </m:den>
                      </m:f>
                    </m:oMath>
                  </m:oMathPara>
                </a14:m>
                <a:endParaRPr lang="en-US" b="0" i="1" dirty="0">
                  <a:latin typeface="Cambria Math" panose="02040503050406030204" pitchFamily="18" charset="0"/>
                  <a:cs typeface="Times New Roman" panose="02020603050405020304" pitchFamily="18" charset="0"/>
                </a:endParaRPr>
              </a:p>
              <a:p>
                <a:pPr marL="0" indent="0" algn="just">
                  <a:buNone/>
                </a:pPr>
                <a14:m>
                  <m:oMath xmlns:m="http://schemas.openxmlformats.org/officeDocument/2006/math">
                    <m:r>
                      <a:rPr lang="en-US" b="0" i="1" smtClean="0">
                        <a:latin typeface="Cambria Math" panose="02040503050406030204" pitchFamily="18" charset="0"/>
                        <a:cs typeface="Times New Roman" panose="02020603050405020304" pitchFamily="18" charset="0"/>
                      </a:rPr>
                      <m:t>=2385.6336</m:t>
                    </m:r>
                    <m:r>
                      <a:rPr lang="en-US" b="0" i="1" smtClean="0">
                        <a:latin typeface="Cambria Math" panose="02040503050406030204" pitchFamily="18" charset="0"/>
                        <a:ea typeface="Cambria Math" panose="02040503050406030204" pitchFamily="18" charset="0"/>
                        <a:cs typeface="Times New Roman" panose="02020603050405020304" pitchFamily="18" charset="0"/>
                      </a:rPr>
                      <m:t>≅2386</m:t>
                    </m:r>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the final number always should be rounded up as we need at least that many sample items to ensure the conditions are satisfied.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4204" y="572529"/>
                <a:ext cx="8571471" cy="3886200"/>
              </a:xfrm>
              <a:blipFill rotWithShape="0">
                <a:blip r:embed="rId2"/>
                <a:stretch>
                  <a:fillRect l="-1849" t="-2198" r="-1778" b="-3343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6DC2ACFD-F044-4743-9293-7E390EC12D0E}"/>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D27F654-BB4D-4E16-9284-FF6F5445154C}"/>
              </a:ext>
            </a:extLst>
          </p:cNvPr>
          <p:cNvSpPr>
            <a:spLocks noGrp="1"/>
          </p:cNvSpPr>
          <p:nvPr>
            <p:ph type="dt" sz="half" idx="12"/>
          </p:nvPr>
        </p:nvSpPr>
        <p:spPr/>
        <p:txBody>
          <a:bodyPr/>
          <a:lstStyle/>
          <a:p>
            <a:fld id="{8058670C-0577-4430-AAB6-44095F708DE0}"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85ABCBC0-33B3-4061-87CD-29D1DD82B78B}"/>
              </a:ext>
            </a:extLst>
          </p:cNvPr>
          <p:cNvSpPr>
            <a:spLocks noGrp="1"/>
          </p:cNvSpPr>
          <p:nvPr>
            <p:ph type="sldNum" sz="quarter" idx="11"/>
          </p:nvPr>
        </p:nvSpPr>
        <p:spPr/>
        <p:txBody>
          <a:bodyPr/>
          <a:lstStyle/>
          <a:p>
            <a:fld id="{E6D38F6D-B68C-43EA-8D93-D9BC679B8240}" type="slidenum">
              <a:rPr lang="en-US" altLang="en-US" smtClean="0"/>
              <a:pPr/>
              <a:t>41</a:t>
            </a:fld>
            <a:endParaRPr lang="en-US" altLang="en-US"/>
          </a:p>
        </p:txBody>
      </p:sp>
    </p:spTree>
    <p:extLst>
      <p:ext uri="{BB962C8B-B14F-4D97-AF65-F5344CB8AC3E}">
        <p14:creationId xmlns:p14="http://schemas.microsoft.com/office/powerpoint/2010/main" val="3929180245"/>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8" y="556053"/>
                <a:ext cx="8571470" cy="6017741"/>
              </a:xfrm>
            </p:spPr>
            <p:txBody>
              <a:bodyPr/>
              <a:lstStyle/>
              <a:p>
                <a:pPr marL="0" indent="0">
                  <a:buNone/>
                </a:pPr>
                <a:r>
                  <a:rPr lang="en-US" dirty="0">
                    <a:solidFill>
                      <a:schemeClr val="bg2">
                        <a:lumMod val="60000"/>
                        <a:lumOff val="40000"/>
                      </a:schemeClr>
                    </a:solidFill>
                    <a:latin typeface="Times New Roman" panose="02020603050405020304" pitchFamily="18" charset="0"/>
                    <a:cs typeface="Times New Roman" panose="02020603050405020304" pitchFamily="18" charset="0"/>
                  </a:rPr>
                  <a:t>Situation 2: </a:t>
                </a:r>
                <a:r>
                  <a:rPr lang="en-US" dirty="0">
                    <a:solidFill>
                      <a:srgbClr val="7030A0"/>
                    </a:solidFill>
                    <a:latin typeface="Times New Roman" panose="02020603050405020304" pitchFamily="18" charset="0"/>
                    <a:cs typeface="Times New Roman" panose="02020603050405020304" pitchFamily="18" charset="0"/>
                  </a:rPr>
                  <a:t>We do not have any information </a:t>
                </a:r>
                <a:r>
                  <a:rPr lang="en-US" dirty="0">
                    <a:latin typeface="Times New Roman" panose="02020603050405020304" pitchFamily="18" charset="0"/>
                    <a:cs typeface="Times New Roman" panose="02020603050405020304" pitchFamily="18" charset="0"/>
                  </a:rPr>
                  <a:t>about the desired proportion. So,</a:t>
                </a:r>
              </a:p>
              <a:p>
                <a:pPr marL="0" indent="0" algn="just">
                  <a:buNone/>
                </a:pPr>
                <a14:m>
                  <m:oMathPara xmlns:m="http://schemas.openxmlformats.org/officeDocument/2006/math">
                    <m:oMathParaPr>
                      <m:jc m:val="left"/>
                    </m:oMathParaPr>
                    <m:oMath xmlns:m="http://schemas.openxmlformats.org/officeDocument/2006/math">
                      <m:r>
                        <a:rPr lang="en-GB" sz="2200" i="1" smtClean="0">
                          <a:solidFill>
                            <a:schemeClr val="bg2">
                              <a:lumMod val="75000"/>
                            </a:schemeClr>
                          </a:solidFill>
                          <a:latin typeface="Cambria Math" panose="02040503050406030204" pitchFamily="18" charset="0"/>
                          <a:cs typeface="Times New Roman" panose="02020603050405020304" pitchFamily="18" charset="0"/>
                        </a:rPr>
                        <m:t>𝑛</m:t>
                      </m:r>
                      <m:r>
                        <a:rPr lang="en-GB" sz="2200" i="1" smtClean="0">
                          <a:solidFill>
                            <a:schemeClr val="bg2">
                              <a:lumMod val="75000"/>
                            </a:schemeClr>
                          </a:solidFill>
                          <a:latin typeface="Cambria Math" panose="02040503050406030204" pitchFamily="18" charset="0"/>
                          <a:cs typeface="Times New Roman" panose="02020603050405020304" pitchFamily="18" charset="0"/>
                        </a:rPr>
                        <m:t>= </m:t>
                      </m:r>
                      <m:f>
                        <m:fPr>
                          <m:ctrlPr>
                            <a:rPr lang="en-GB" sz="2200" i="1">
                              <a:solidFill>
                                <a:schemeClr val="bg2">
                                  <a:lumMod val="75000"/>
                                </a:schemeClr>
                              </a:solidFill>
                              <a:latin typeface="Cambria Math" panose="02040503050406030204" pitchFamily="18" charset="0"/>
                              <a:cs typeface="Times New Roman" panose="02020603050405020304" pitchFamily="18" charset="0"/>
                            </a:rPr>
                          </m:ctrlPr>
                        </m:fPr>
                        <m:num>
                          <m:sSup>
                            <m:sSupPr>
                              <m:ctrlPr>
                                <a:rPr lang="en-GB" sz="2200" i="1">
                                  <a:solidFill>
                                    <a:schemeClr val="bg2">
                                      <a:lumMod val="75000"/>
                                    </a:schemeClr>
                                  </a:solidFill>
                                  <a:latin typeface="Cambria Math" panose="02040503050406030204" pitchFamily="18" charset="0"/>
                                  <a:cs typeface="Times New Roman" panose="02020603050405020304" pitchFamily="18" charset="0"/>
                                </a:rPr>
                              </m:ctrlPr>
                            </m:sSupPr>
                            <m:e>
                              <m:d>
                                <m:dPr>
                                  <m:ctrlPr>
                                    <a:rPr lang="en-GB" sz="2200" i="1">
                                      <a:solidFill>
                                        <a:schemeClr val="bg2">
                                          <a:lumMod val="75000"/>
                                        </a:schemeClr>
                                      </a:solidFill>
                                      <a:latin typeface="Cambria Math" panose="02040503050406030204" pitchFamily="18" charset="0"/>
                                      <a:cs typeface="Times New Roman" panose="02020603050405020304" pitchFamily="18" charset="0"/>
                                    </a:rPr>
                                  </m:ctrlPr>
                                </m:dPr>
                                <m:e>
                                  <m:sSub>
                                    <m:sSubPr>
                                      <m:ctrlPr>
                                        <a:rPr lang="en-GB" sz="2200" i="1">
                                          <a:solidFill>
                                            <a:schemeClr val="bg2">
                                              <a:lumMod val="75000"/>
                                            </a:schemeClr>
                                          </a:solidFill>
                                          <a:latin typeface="Cambria Math" panose="02040503050406030204" pitchFamily="18" charset="0"/>
                                          <a:cs typeface="Times New Roman" panose="02020603050405020304" pitchFamily="18" charset="0"/>
                                        </a:rPr>
                                      </m:ctrlPr>
                                    </m:sSubPr>
                                    <m:e>
                                      <m:r>
                                        <a:rPr lang="en-GB" sz="2200"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sz="2200" i="1">
                                              <a:solidFill>
                                                <a:schemeClr val="bg2">
                                                  <a:lumMod val="75000"/>
                                                </a:schemeClr>
                                              </a:solidFill>
                                              <a:latin typeface="Cambria Math" panose="02040503050406030204" pitchFamily="18" charset="0"/>
                                              <a:cs typeface="Times New Roman" panose="02020603050405020304" pitchFamily="18" charset="0"/>
                                            </a:rPr>
                                          </m:ctrlPr>
                                        </m:fPr>
                                        <m:num>
                                          <m:r>
                                            <a:rPr lang="en-GB" sz="22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2200" i="1">
                                              <a:solidFill>
                                                <a:schemeClr val="bg2">
                                                  <a:lumMod val="75000"/>
                                                </a:schemeClr>
                                              </a:solidFill>
                                              <a:latin typeface="Cambria Math" panose="02040503050406030204" pitchFamily="18" charset="0"/>
                                              <a:cs typeface="Times New Roman" panose="02020603050405020304" pitchFamily="18" charset="0"/>
                                            </a:rPr>
                                            <m:t>2</m:t>
                                          </m:r>
                                        </m:den>
                                      </m:f>
                                    </m:sub>
                                  </m:sSub>
                                </m:e>
                              </m:d>
                            </m:e>
                            <m:sup>
                              <m:r>
                                <a:rPr lang="en-GB" sz="2200" i="1">
                                  <a:solidFill>
                                    <a:schemeClr val="bg2">
                                      <a:lumMod val="75000"/>
                                    </a:schemeClr>
                                  </a:solidFill>
                                  <a:latin typeface="Cambria Math" panose="02040503050406030204" pitchFamily="18" charset="0"/>
                                  <a:cs typeface="Times New Roman" panose="02020603050405020304" pitchFamily="18" charset="0"/>
                                </a:rPr>
                                <m:t>2</m:t>
                              </m:r>
                            </m:sup>
                          </m:sSup>
                          <m:r>
                            <a:rPr lang="en-GB" sz="2200" i="1">
                              <a:solidFill>
                                <a:schemeClr val="bg2">
                                  <a:lumMod val="75000"/>
                                </a:schemeClr>
                              </a:solidFill>
                              <a:latin typeface="Cambria Math" panose="02040503050406030204" pitchFamily="18" charset="0"/>
                              <a:cs typeface="Times New Roman" panose="02020603050405020304" pitchFamily="18" charset="0"/>
                            </a:rPr>
                            <m:t>𝑝</m:t>
                          </m:r>
                          <m:r>
                            <a:rPr lang="en-GB" sz="2200" i="1">
                              <a:solidFill>
                                <a:schemeClr val="bg2">
                                  <a:lumMod val="75000"/>
                                </a:schemeClr>
                              </a:solidFill>
                              <a:latin typeface="Cambria Math" panose="02040503050406030204" pitchFamily="18" charset="0"/>
                              <a:cs typeface="Times New Roman" panose="02020603050405020304" pitchFamily="18" charset="0"/>
                            </a:rPr>
                            <m:t>(1−</m:t>
                          </m:r>
                          <m:r>
                            <a:rPr lang="en-GB" sz="2200" i="1">
                              <a:solidFill>
                                <a:schemeClr val="bg2">
                                  <a:lumMod val="75000"/>
                                </a:schemeClr>
                              </a:solidFill>
                              <a:latin typeface="Cambria Math" panose="02040503050406030204" pitchFamily="18" charset="0"/>
                              <a:cs typeface="Times New Roman" panose="02020603050405020304" pitchFamily="18" charset="0"/>
                            </a:rPr>
                            <m:t>𝑝</m:t>
                          </m:r>
                          <m:r>
                            <a:rPr lang="en-GB" sz="2200" i="1">
                              <a:solidFill>
                                <a:schemeClr val="bg2">
                                  <a:lumMod val="75000"/>
                                </a:schemeClr>
                              </a:solidFill>
                              <a:latin typeface="Cambria Math" panose="02040503050406030204" pitchFamily="18" charset="0"/>
                              <a:cs typeface="Times New Roman" panose="02020603050405020304" pitchFamily="18" charset="0"/>
                            </a:rPr>
                            <m:t>)</m:t>
                          </m:r>
                        </m:num>
                        <m:den>
                          <m:sSup>
                            <m:sSupPr>
                              <m:ctrlPr>
                                <a:rPr lang="en-GB" sz="2200" i="1">
                                  <a:solidFill>
                                    <a:schemeClr val="bg2">
                                      <a:lumMod val="75000"/>
                                    </a:schemeClr>
                                  </a:solidFill>
                                  <a:latin typeface="Cambria Math" panose="02040503050406030204" pitchFamily="18" charset="0"/>
                                  <a:cs typeface="Times New Roman" panose="02020603050405020304" pitchFamily="18" charset="0"/>
                                </a:rPr>
                              </m:ctrlPr>
                            </m:sSupPr>
                            <m:e>
                              <m:r>
                                <a:rPr lang="en-GB" sz="2200" i="1">
                                  <a:solidFill>
                                    <a:schemeClr val="bg2">
                                      <a:lumMod val="75000"/>
                                    </a:schemeClr>
                                  </a:solidFill>
                                  <a:latin typeface="Cambria Math" panose="02040503050406030204" pitchFamily="18" charset="0"/>
                                  <a:cs typeface="Times New Roman" panose="02020603050405020304" pitchFamily="18" charset="0"/>
                                </a:rPr>
                                <m:t>𝐸</m:t>
                              </m:r>
                            </m:e>
                            <m:sup>
                              <m:r>
                                <a:rPr lang="en-GB" sz="2200" i="1">
                                  <a:solidFill>
                                    <a:schemeClr val="bg2">
                                      <a:lumMod val="75000"/>
                                    </a:schemeClr>
                                  </a:solidFill>
                                  <a:latin typeface="Cambria Math" panose="02040503050406030204" pitchFamily="18" charset="0"/>
                                  <a:cs typeface="Times New Roman" panose="02020603050405020304" pitchFamily="18" charset="0"/>
                                </a:rPr>
                                <m:t>2</m:t>
                              </m:r>
                            </m:sup>
                          </m:sSup>
                        </m:den>
                      </m:f>
                      <m:r>
                        <a:rPr lang="en-US" sz="2200" i="1">
                          <a:latin typeface="Cambria Math" panose="02040503050406030204" pitchFamily="18" charset="0"/>
                          <a:cs typeface="Times New Roman" panose="02020603050405020304" pitchFamily="18" charset="0"/>
                        </a:rPr>
                        <m:t>=</m:t>
                      </m:r>
                      <m:f>
                        <m:fPr>
                          <m:ctrlPr>
                            <a:rPr lang="en-US" sz="2200" i="1">
                              <a:latin typeface="Cambria Math" panose="02040503050406030204" pitchFamily="18" charset="0"/>
                              <a:cs typeface="Times New Roman" panose="02020603050405020304" pitchFamily="18" charset="0"/>
                            </a:rPr>
                          </m:ctrlPr>
                        </m:fPr>
                        <m:num>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1.</m:t>
                              </m:r>
                              <m:r>
                                <a:rPr lang="en-US" sz="2200" b="0" i="1" smtClean="0">
                                  <a:latin typeface="Cambria Math" panose="02040503050406030204" pitchFamily="18" charset="0"/>
                                  <a:cs typeface="Times New Roman" panose="02020603050405020304" pitchFamily="18" charset="0"/>
                                </a:rPr>
                                <m:t>96</m:t>
                              </m:r>
                            </m:e>
                            <m:sup>
                              <m:r>
                                <a:rPr lang="en-US" sz="2200" i="1">
                                  <a:latin typeface="Cambria Math" panose="02040503050406030204" pitchFamily="18" charset="0"/>
                                  <a:cs typeface="Times New Roman" panose="02020603050405020304" pitchFamily="18" charset="0"/>
                                </a:rPr>
                                <m:t>2</m:t>
                              </m:r>
                            </m:sup>
                          </m:sSup>
                          <m:r>
                            <a:rPr lang="en-US" sz="2200" i="1">
                              <a:latin typeface="Cambria Math" panose="02040503050406030204" pitchFamily="18" charset="0"/>
                              <a:cs typeface="Times New Roman" panose="02020603050405020304" pitchFamily="18" charset="0"/>
                            </a:rPr>
                            <m:t>(0.5)(1−0.5)</m:t>
                          </m:r>
                        </m:num>
                        <m:den>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0.02</m:t>
                              </m:r>
                            </m:e>
                            <m:sup>
                              <m:r>
                                <a:rPr lang="en-US" sz="2200" i="1">
                                  <a:latin typeface="Cambria Math" panose="02040503050406030204" pitchFamily="18" charset="0"/>
                                  <a:cs typeface="Times New Roman" panose="02020603050405020304" pitchFamily="18" charset="0"/>
                                </a:rPr>
                                <m:t>2</m:t>
                              </m:r>
                            </m:sup>
                          </m:sSup>
                        </m:den>
                      </m:f>
                      <m:r>
                        <a:rPr lang="en-US" sz="2200" b="0" i="1" smtClean="0">
                          <a:latin typeface="Cambria Math" panose="02040503050406030204" pitchFamily="18" charset="0"/>
                          <a:cs typeface="Times New Roman" panose="02020603050405020304" pitchFamily="18" charset="0"/>
                        </a:rPr>
                        <m:t>=2401</m:t>
                      </m:r>
                    </m:oMath>
                  </m:oMathPara>
                </a14:m>
                <a:endParaRPr lang="en-US" sz="2200" i="1" dirty="0">
                  <a:latin typeface="Cambria Math" panose="02040503050406030204" pitchFamily="18" charset="0"/>
                  <a:cs typeface="Times New Roman" panose="02020603050405020304" pitchFamily="18" charset="0"/>
                </a:endParaRPr>
              </a:p>
              <a:p>
                <a:pPr marL="0" indent="0" algn="just">
                  <a:buNone/>
                </a:pPr>
                <a:endParaRPr lang="en-US" sz="2200" i="1" dirty="0">
                  <a:latin typeface="Cambria Math" panose="02040503050406030204" pitchFamily="18" charset="0"/>
                  <a:cs typeface="Times New Roman" panose="02020603050405020304" pitchFamily="18" charset="0"/>
                </a:endParaRPr>
              </a:p>
              <a:p>
                <a:pPr marL="0" indent="0" algn="just">
                  <a:buNone/>
                </a:pPr>
                <a:r>
                  <a:rPr lang="en-US" dirty="0">
                    <a:solidFill>
                      <a:schemeClr val="bg2">
                        <a:lumMod val="60000"/>
                        <a:lumOff val="40000"/>
                      </a:schemeClr>
                    </a:solidFill>
                    <a:latin typeface="Times New Roman" panose="02020603050405020304" pitchFamily="18" charset="0"/>
                    <a:cs typeface="Times New Roman" panose="02020603050405020304" pitchFamily="18" charset="0"/>
                  </a:rPr>
                  <a:t>Situation 3: </a:t>
                </a:r>
                <a:r>
                  <a:rPr lang="en-US" dirty="0">
                    <a:solidFill>
                      <a:srgbClr val="7030A0"/>
                    </a:solidFill>
                    <a:latin typeface="Times New Roman" panose="02020603050405020304" pitchFamily="18" charset="0"/>
                    <a:cs typeface="Times New Roman" panose="02020603050405020304" pitchFamily="18" charset="0"/>
                  </a:rPr>
                  <a:t>If it is known that p is at least 0.75</a:t>
                </a:r>
                <a:r>
                  <a:rPr lang="en-US" dirty="0">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left"/>
                    </m:oMathParaPr>
                    <m:oMath xmlns:m="http://schemas.openxmlformats.org/officeDocument/2006/math">
                      <m:r>
                        <a:rPr lang="en-GB" sz="2200" i="1" smtClean="0">
                          <a:solidFill>
                            <a:schemeClr val="bg2">
                              <a:lumMod val="75000"/>
                            </a:schemeClr>
                          </a:solidFill>
                          <a:latin typeface="Cambria Math" panose="02040503050406030204" pitchFamily="18" charset="0"/>
                          <a:cs typeface="Times New Roman" panose="02020603050405020304" pitchFamily="18" charset="0"/>
                        </a:rPr>
                        <m:t>𝑛</m:t>
                      </m:r>
                      <m:r>
                        <a:rPr lang="en-GB" sz="2200" i="1" smtClean="0">
                          <a:solidFill>
                            <a:schemeClr val="bg2">
                              <a:lumMod val="75000"/>
                            </a:schemeClr>
                          </a:solidFill>
                          <a:latin typeface="Cambria Math" panose="02040503050406030204" pitchFamily="18" charset="0"/>
                          <a:cs typeface="Times New Roman" panose="02020603050405020304" pitchFamily="18" charset="0"/>
                        </a:rPr>
                        <m:t>= </m:t>
                      </m:r>
                      <m:f>
                        <m:fPr>
                          <m:ctrlPr>
                            <a:rPr lang="en-GB" sz="2200" i="1">
                              <a:solidFill>
                                <a:schemeClr val="bg2">
                                  <a:lumMod val="75000"/>
                                </a:schemeClr>
                              </a:solidFill>
                              <a:latin typeface="Cambria Math" panose="02040503050406030204" pitchFamily="18" charset="0"/>
                              <a:cs typeface="Times New Roman" panose="02020603050405020304" pitchFamily="18" charset="0"/>
                            </a:rPr>
                          </m:ctrlPr>
                        </m:fPr>
                        <m:num>
                          <m:sSup>
                            <m:sSupPr>
                              <m:ctrlPr>
                                <a:rPr lang="en-GB" sz="2200" i="1">
                                  <a:solidFill>
                                    <a:schemeClr val="bg2">
                                      <a:lumMod val="75000"/>
                                    </a:schemeClr>
                                  </a:solidFill>
                                  <a:latin typeface="Cambria Math" panose="02040503050406030204" pitchFamily="18" charset="0"/>
                                  <a:cs typeface="Times New Roman" panose="02020603050405020304" pitchFamily="18" charset="0"/>
                                </a:rPr>
                              </m:ctrlPr>
                            </m:sSupPr>
                            <m:e>
                              <m:d>
                                <m:dPr>
                                  <m:ctrlPr>
                                    <a:rPr lang="en-GB" sz="2200" i="1">
                                      <a:solidFill>
                                        <a:schemeClr val="bg2">
                                          <a:lumMod val="75000"/>
                                        </a:schemeClr>
                                      </a:solidFill>
                                      <a:latin typeface="Cambria Math" panose="02040503050406030204" pitchFamily="18" charset="0"/>
                                      <a:cs typeface="Times New Roman" panose="02020603050405020304" pitchFamily="18" charset="0"/>
                                    </a:rPr>
                                  </m:ctrlPr>
                                </m:dPr>
                                <m:e>
                                  <m:sSub>
                                    <m:sSubPr>
                                      <m:ctrlPr>
                                        <a:rPr lang="en-GB" sz="2200" i="1">
                                          <a:solidFill>
                                            <a:schemeClr val="bg2">
                                              <a:lumMod val="75000"/>
                                            </a:schemeClr>
                                          </a:solidFill>
                                          <a:latin typeface="Cambria Math" panose="02040503050406030204" pitchFamily="18" charset="0"/>
                                          <a:cs typeface="Times New Roman" panose="02020603050405020304" pitchFamily="18" charset="0"/>
                                        </a:rPr>
                                      </m:ctrlPr>
                                    </m:sSubPr>
                                    <m:e>
                                      <m:r>
                                        <a:rPr lang="en-GB" sz="2200"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sz="2200" i="1">
                                              <a:solidFill>
                                                <a:schemeClr val="bg2">
                                                  <a:lumMod val="75000"/>
                                                </a:schemeClr>
                                              </a:solidFill>
                                              <a:latin typeface="Cambria Math" panose="02040503050406030204" pitchFamily="18" charset="0"/>
                                              <a:cs typeface="Times New Roman" panose="02020603050405020304" pitchFamily="18" charset="0"/>
                                            </a:rPr>
                                          </m:ctrlPr>
                                        </m:fPr>
                                        <m:num>
                                          <m:r>
                                            <a:rPr lang="en-GB" sz="22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2200" i="1">
                                              <a:solidFill>
                                                <a:schemeClr val="bg2">
                                                  <a:lumMod val="75000"/>
                                                </a:schemeClr>
                                              </a:solidFill>
                                              <a:latin typeface="Cambria Math" panose="02040503050406030204" pitchFamily="18" charset="0"/>
                                              <a:cs typeface="Times New Roman" panose="02020603050405020304" pitchFamily="18" charset="0"/>
                                            </a:rPr>
                                            <m:t>2</m:t>
                                          </m:r>
                                        </m:den>
                                      </m:f>
                                    </m:sub>
                                  </m:sSub>
                                </m:e>
                              </m:d>
                            </m:e>
                            <m:sup>
                              <m:r>
                                <a:rPr lang="en-GB" sz="2200" i="1">
                                  <a:solidFill>
                                    <a:schemeClr val="bg2">
                                      <a:lumMod val="75000"/>
                                    </a:schemeClr>
                                  </a:solidFill>
                                  <a:latin typeface="Cambria Math" panose="02040503050406030204" pitchFamily="18" charset="0"/>
                                  <a:cs typeface="Times New Roman" panose="02020603050405020304" pitchFamily="18" charset="0"/>
                                </a:rPr>
                                <m:t>2</m:t>
                              </m:r>
                            </m:sup>
                          </m:sSup>
                          <m:r>
                            <a:rPr lang="en-GB" sz="2200" i="1">
                              <a:solidFill>
                                <a:schemeClr val="bg2">
                                  <a:lumMod val="75000"/>
                                </a:schemeClr>
                              </a:solidFill>
                              <a:latin typeface="Cambria Math" panose="02040503050406030204" pitchFamily="18" charset="0"/>
                              <a:cs typeface="Times New Roman" panose="02020603050405020304" pitchFamily="18" charset="0"/>
                            </a:rPr>
                            <m:t>𝑝</m:t>
                          </m:r>
                          <m:r>
                            <a:rPr lang="en-GB" sz="2200" i="1">
                              <a:solidFill>
                                <a:schemeClr val="bg2">
                                  <a:lumMod val="75000"/>
                                </a:schemeClr>
                              </a:solidFill>
                              <a:latin typeface="Cambria Math" panose="02040503050406030204" pitchFamily="18" charset="0"/>
                              <a:cs typeface="Times New Roman" panose="02020603050405020304" pitchFamily="18" charset="0"/>
                            </a:rPr>
                            <m:t>(1−</m:t>
                          </m:r>
                          <m:r>
                            <a:rPr lang="en-GB" sz="2200" i="1">
                              <a:solidFill>
                                <a:schemeClr val="bg2">
                                  <a:lumMod val="75000"/>
                                </a:schemeClr>
                              </a:solidFill>
                              <a:latin typeface="Cambria Math" panose="02040503050406030204" pitchFamily="18" charset="0"/>
                              <a:cs typeface="Times New Roman" panose="02020603050405020304" pitchFamily="18" charset="0"/>
                            </a:rPr>
                            <m:t>𝑝</m:t>
                          </m:r>
                          <m:r>
                            <a:rPr lang="en-GB" sz="2200" i="1">
                              <a:solidFill>
                                <a:schemeClr val="bg2">
                                  <a:lumMod val="75000"/>
                                </a:schemeClr>
                              </a:solidFill>
                              <a:latin typeface="Cambria Math" panose="02040503050406030204" pitchFamily="18" charset="0"/>
                              <a:cs typeface="Times New Roman" panose="02020603050405020304" pitchFamily="18" charset="0"/>
                            </a:rPr>
                            <m:t>)</m:t>
                          </m:r>
                        </m:num>
                        <m:den>
                          <m:sSup>
                            <m:sSupPr>
                              <m:ctrlPr>
                                <a:rPr lang="en-GB" sz="2200" i="1">
                                  <a:solidFill>
                                    <a:schemeClr val="bg2">
                                      <a:lumMod val="75000"/>
                                    </a:schemeClr>
                                  </a:solidFill>
                                  <a:latin typeface="Cambria Math" panose="02040503050406030204" pitchFamily="18" charset="0"/>
                                  <a:cs typeface="Times New Roman" panose="02020603050405020304" pitchFamily="18" charset="0"/>
                                </a:rPr>
                              </m:ctrlPr>
                            </m:sSupPr>
                            <m:e>
                              <m:r>
                                <a:rPr lang="en-GB" sz="2200" i="1">
                                  <a:solidFill>
                                    <a:schemeClr val="bg2">
                                      <a:lumMod val="75000"/>
                                    </a:schemeClr>
                                  </a:solidFill>
                                  <a:latin typeface="Cambria Math" panose="02040503050406030204" pitchFamily="18" charset="0"/>
                                  <a:cs typeface="Times New Roman" panose="02020603050405020304" pitchFamily="18" charset="0"/>
                                </a:rPr>
                                <m:t>𝐸</m:t>
                              </m:r>
                            </m:e>
                            <m:sup>
                              <m:r>
                                <a:rPr lang="en-GB" sz="2200" i="1">
                                  <a:solidFill>
                                    <a:schemeClr val="bg2">
                                      <a:lumMod val="75000"/>
                                    </a:schemeClr>
                                  </a:solidFill>
                                  <a:latin typeface="Cambria Math" panose="02040503050406030204" pitchFamily="18" charset="0"/>
                                  <a:cs typeface="Times New Roman" panose="02020603050405020304" pitchFamily="18" charset="0"/>
                                </a:rPr>
                                <m:t>2</m:t>
                              </m:r>
                            </m:sup>
                          </m:sSup>
                        </m:den>
                      </m:f>
                      <m:r>
                        <a:rPr lang="en-US" sz="2200" i="1">
                          <a:latin typeface="Cambria Math" panose="02040503050406030204" pitchFamily="18" charset="0"/>
                          <a:cs typeface="Times New Roman" panose="02020603050405020304" pitchFamily="18" charset="0"/>
                        </a:rPr>
                        <m:t>=</m:t>
                      </m:r>
                      <m:f>
                        <m:fPr>
                          <m:ctrlPr>
                            <a:rPr lang="en-US" sz="2200" i="1">
                              <a:latin typeface="Cambria Math" panose="02040503050406030204" pitchFamily="18" charset="0"/>
                              <a:cs typeface="Times New Roman" panose="02020603050405020304" pitchFamily="18" charset="0"/>
                            </a:rPr>
                          </m:ctrlPr>
                        </m:fPr>
                        <m:num>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1.645</m:t>
                              </m:r>
                            </m:e>
                            <m:sup>
                              <m:r>
                                <a:rPr lang="en-US" sz="2200" i="1">
                                  <a:latin typeface="Cambria Math" panose="02040503050406030204" pitchFamily="18" charset="0"/>
                                  <a:cs typeface="Times New Roman" panose="02020603050405020304" pitchFamily="18" charset="0"/>
                                </a:rPr>
                                <m:t>2</m:t>
                              </m:r>
                            </m:sup>
                          </m:sSup>
                          <m:r>
                            <a:rPr lang="en-US" sz="2200" i="1">
                              <a:latin typeface="Cambria Math" panose="02040503050406030204" pitchFamily="18" charset="0"/>
                              <a:cs typeface="Times New Roman" panose="02020603050405020304" pitchFamily="18" charset="0"/>
                            </a:rPr>
                            <m:t>(0.</m:t>
                          </m:r>
                          <m:r>
                            <a:rPr lang="en-US" sz="2200" b="0" i="1" smtClean="0">
                              <a:latin typeface="Cambria Math" panose="02040503050406030204" pitchFamily="18" charset="0"/>
                              <a:cs typeface="Times New Roman" panose="02020603050405020304" pitchFamily="18" charset="0"/>
                            </a:rPr>
                            <m:t>7</m:t>
                          </m:r>
                          <m:r>
                            <a:rPr lang="en-US" sz="2200" i="1">
                              <a:latin typeface="Cambria Math" panose="02040503050406030204" pitchFamily="18" charset="0"/>
                              <a:cs typeface="Times New Roman" panose="02020603050405020304" pitchFamily="18" charset="0"/>
                            </a:rPr>
                            <m:t>5)(1−0.</m:t>
                          </m:r>
                          <m:r>
                            <a:rPr lang="en-US" sz="2200" b="0" i="1" smtClean="0">
                              <a:latin typeface="Cambria Math" panose="02040503050406030204" pitchFamily="18" charset="0"/>
                              <a:cs typeface="Times New Roman" panose="02020603050405020304" pitchFamily="18" charset="0"/>
                            </a:rPr>
                            <m:t>2</m:t>
                          </m:r>
                          <m:r>
                            <a:rPr lang="en-US" sz="2200" i="1">
                              <a:latin typeface="Cambria Math" panose="02040503050406030204" pitchFamily="18" charset="0"/>
                              <a:cs typeface="Times New Roman" panose="02020603050405020304" pitchFamily="18" charset="0"/>
                            </a:rPr>
                            <m:t>5)</m:t>
                          </m:r>
                        </m:num>
                        <m:den>
                          <m:sSup>
                            <m:sSupPr>
                              <m:ctrlPr>
                                <a:rPr lang="en-US" sz="2200" i="1">
                                  <a:latin typeface="Cambria Math" panose="02040503050406030204" pitchFamily="18" charset="0"/>
                                  <a:cs typeface="Times New Roman" panose="02020603050405020304" pitchFamily="18" charset="0"/>
                                </a:rPr>
                              </m:ctrlPr>
                            </m:sSupPr>
                            <m:e>
                              <m:r>
                                <a:rPr lang="en-US" sz="2200" i="1">
                                  <a:latin typeface="Cambria Math" panose="02040503050406030204" pitchFamily="18" charset="0"/>
                                  <a:cs typeface="Times New Roman" panose="02020603050405020304" pitchFamily="18" charset="0"/>
                                </a:rPr>
                                <m:t>0.02</m:t>
                              </m:r>
                            </m:e>
                            <m:sup>
                              <m:r>
                                <a:rPr lang="en-US" sz="2200" i="1">
                                  <a:latin typeface="Cambria Math" panose="02040503050406030204" pitchFamily="18" charset="0"/>
                                  <a:cs typeface="Times New Roman" panose="02020603050405020304" pitchFamily="18" charset="0"/>
                                </a:rPr>
                                <m:t>2</m:t>
                              </m:r>
                            </m:sup>
                          </m:sSup>
                        </m:den>
                      </m:f>
                      <m:r>
                        <a:rPr lang="en-US" sz="2200" b="0" i="1" smtClean="0">
                          <a:latin typeface="Cambria Math" panose="02040503050406030204" pitchFamily="18" charset="0"/>
                          <a:cs typeface="Times New Roman" panose="02020603050405020304" pitchFamily="18" charset="0"/>
                        </a:rPr>
                        <m:t>=1800.75=1801</m:t>
                      </m:r>
                    </m:oMath>
                  </m:oMathPara>
                </a14:m>
                <a:endParaRPr lang="en-US" sz="2200" i="1" dirty="0">
                  <a:latin typeface="Cambria Math" panose="02040503050406030204" pitchFamily="18" charset="0"/>
                  <a:cs typeface="Times New Roman" panose="02020603050405020304" pitchFamily="18" charset="0"/>
                </a:endParaRPr>
              </a:p>
              <a:p>
                <a:pPr marL="0" indent="0" algn="just">
                  <a:buNone/>
                </a:pPr>
                <a:endParaRPr lang="en-US" sz="2200" i="1" dirty="0">
                  <a:latin typeface="Cambria Math" panose="020405030504060302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This means the more information we know, the lower sample size is needed to answer the same question.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8" y="556053"/>
                <a:ext cx="8571470" cy="6017741"/>
              </a:xfrm>
              <a:blipFill rotWithShape="0">
                <a:blip r:embed="rId2"/>
                <a:stretch>
                  <a:fillRect l="-1778" t="-1418" r="-1849"/>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32D0D64E-01EF-45C0-A1B6-B897C06EB802}"/>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F940CA32-627A-400F-B1BE-C0EC859BB61C}"/>
              </a:ext>
            </a:extLst>
          </p:cNvPr>
          <p:cNvSpPr>
            <a:spLocks noGrp="1"/>
          </p:cNvSpPr>
          <p:nvPr>
            <p:ph type="dt" sz="half" idx="12"/>
          </p:nvPr>
        </p:nvSpPr>
        <p:spPr/>
        <p:txBody>
          <a:bodyPr/>
          <a:lstStyle/>
          <a:p>
            <a:fld id="{4DE28E13-7EEF-4548-89B0-CA0640AC34C1}"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39EC0FCA-5F63-44D8-8C84-F53099813072}"/>
              </a:ext>
            </a:extLst>
          </p:cNvPr>
          <p:cNvSpPr>
            <a:spLocks noGrp="1"/>
          </p:cNvSpPr>
          <p:nvPr>
            <p:ph type="sldNum" sz="quarter" idx="11"/>
          </p:nvPr>
        </p:nvSpPr>
        <p:spPr/>
        <p:txBody>
          <a:bodyPr/>
          <a:lstStyle/>
          <a:p>
            <a:fld id="{E6D38F6D-B68C-43EA-8D93-D9BC679B8240}" type="slidenum">
              <a:rPr lang="en-US" altLang="en-US" smtClean="0"/>
              <a:pPr/>
              <a:t>42</a:t>
            </a:fld>
            <a:endParaRPr lang="en-US" altLang="en-US"/>
          </a:p>
        </p:txBody>
      </p:sp>
    </p:spTree>
    <p:extLst>
      <p:ext uri="{BB962C8B-B14F-4D97-AF65-F5344CB8AC3E}">
        <p14:creationId xmlns:p14="http://schemas.microsoft.com/office/powerpoint/2010/main" val="2805026080"/>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711" y="545804"/>
            <a:ext cx="8229600" cy="3886200"/>
          </a:xfrm>
        </p:spPr>
        <p:txBody>
          <a:bodyPr/>
          <a:lstStyle/>
          <a:p>
            <a:pPr marL="0" indent="0" algn="just">
              <a:buNone/>
            </a:pPr>
            <a:r>
              <a:rPr lang="en-GB" sz="2800" dirty="0">
                <a:solidFill>
                  <a:srgbClr val="C00000"/>
                </a:solidFill>
                <a:effectLst>
                  <a:outerShdw blurRad="38100" dist="38100" dir="2700000" algn="tl">
                    <a:srgbClr val="000000">
                      <a:alpha val="43137"/>
                    </a:srgbClr>
                  </a:outerShdw>
                </a:effectLst>
                <a:latin typeface="Bookman Old Style" panose="02050604050505020204" pitchFamily="18" charset="0"/>
              </a:rPr>
              <a:t>Exercise:</a:t>
            </a:r>
          </a:p>
          <a:p>
            <a:pPr marL="0" indent="0" algn="just">
              <a:buNone/>
            </a:pPr>
            <a:r>
              <a:rPr lang="en-IN" sz="2400" dirty="0">
                <a:latin typeface="Bookman Old Style" panose="02050604050505020204" pitchFamily="18" charset="0"/>
              </a:rPr>
              <a:t>As this book was being written, former New York City mayor Rudolph Giuliani announced that he was a candidate for the presidency of the United States. If you were a campaign worker and needed to determine the percentage of people that recognized his name, how many people you should have surveyed to estimate that percentage? Assume that you wanted to be 90% confident that the sample percentage was in error by no more than two percentage points, and also assume that a recent survey indicated that Giuliani’s name is recognized by 20% of all adults (based on data from a Gallup poll).</a:t>
            </a:r>
            <a:endParaRPr lang="en-GB" sz="2400" dirty="0">
              <a:latin typeface="Bookman Old Style" panose="02050604050505020204" pitchFamily="18" charset="0"/>
            </a:endParaRPr>
          </a:p>
        </p:txBody>
      </p:sp>
      <p:sp>
        <p:nvSpPr>
          <p:cNvPr id="5" name="Footer Placeholder 4">
            <a:extLst>
              <a:ext uri="{FF2B5EF4-FFF2-40B4-BE49-F238E27FC236}">
                <a16:creationId xmlns:a16="http://schemas.microsoft.com/office/drawing/2014/main" id="{EF87A633-673D-4B31-A9A1-16697A052CC3}"/>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41D08BE2-670E-4C52-93B4-91E2980A6205}"/>
              </a:ext>
            </a:extLst>
          </p:cNvPr>
          <p:cNvSpPr>
            <a:spLocks noGrp="1"/>
          </p:cNvSpPr>
          <p:nvPr>
            <p:ph type="dt" sz="half" idx="12"/>
          </p:nvPr>
        </p:nvSpPr>
        <p:spPr/>
        <p:txBody>
          <a:bodyPr/>
          <a:lstStyle/>
          <a:p>
            <a:fld id="{6407BCB4-A40A-4D2A-90B8-1546A4E6184F}"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8B42B5A6-02D7-4832-B893-37659637BB0E}"/>
              </a:ext>
            </a:extLst>
          </p:cNvPr>
          <p:cNvSpPr>
            <a:spLocks noGrp="1"/>
          </p:cNvSpPr>
          <p:nvPr>
            <p:ph type="sldNum" sz="quarter" idx="11"/>
          </p:nvPr>
        </p:nvSpPr>
        <p:spPr/>
        <p:txBody>
          <a:bodyPr/>
          <a:lstStyle/>
          <a:p>
            <a:fld id="{E6D38F6D-B68C-43EA-8D93-D9BC679B8240}" type="slidenum">
              <a:rPr lang="en-US" altLang="en-US" smtClean="0"/>
              <a:pPr/>
              <a:t>43</a:t>
            </a:fld>
            <a:endParaRPr lang="en-US" altLang="en-US"/>
          </a:p>
        </p:txBody>
      </p:sp>
    </p:spTree>
    <p:extLst>
      <p:ext uri="{BB962C8B-B14F-4D97-AF65-F5344CB8AC3E}">
        <p14:creationId xmlns:p14="http://schemas.microsoft.com/office/powerpoint/2010/main" val="902554692"/>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a:t>
            </a:r>
          </a:p>
        </p:txBody>
      </p:sp>
      <p:sp>
        <p:nvSpPr>
          <p:cNvPr id="3" name="Content Placeholder 2"/>
          <p:cNvSpPr>
            <a:spLocks noGrp="1"/>
          </p:cNvSpPr>
          <p:nvPr>
            <p:ph idx="1"/>
          </p:nvPr>
        </p:nvSpPr>
        <p:spPr>
          <a:xfrm>
            <a:off x="391298" y="1124465"/>
            <a:ext cx="8229600" cy="3886200"/>
          </a:xfrm>
        </p:spPr>
        <p:txBody>
          <a:bodyPr/>
          <a:lstStyle/>
          <a:p>
            <a:pPr marL="0" indent="0">
              <a:buNone/>
            </a:pPr>
            <a:r>
              <a:rPr lang="en-US" sz="3600" dirty="0">
                <a:latin typeface="Times New Roman" panose="02020603050405020304" pitchFamily="18" charset="0"/>
                <a:cs typeface="Times New Roman" panose="02020603050405020304" pitchFamily="18" charset="0"/>
              </a:rPr>
              <a:t>In your course tutorial 4 exercises,</a:t>
            </a:r>
          </a:p>
          <a:p>
            <a:pPr lvl="2"/>
            <a:r>
              <a:rPr lang="en-US" sz="3600" dirty="0">
                <a:latin typeface="Times New Roman" panose="02020603050405020304" pitchFamily="18" charset="0"/>
                <a:cs typeface="Times New Roman" panose="02020603050405020304" pitchFamily="18" charset="0"/>
              </a:rPr>
              <a:t>Question 01</a:t>
            </a:r>
          </a:p>
          <a:p>
            <a:pPr lvl="2"/>
            <a:r>
              <a:rPr lang="en-US" sz="3600" dirty="0">
                <a:latin typeface="Times New Roman" panose="02020603050405020304" pitchFamily="18" charset="0"/>
                <a:cs typeface="Times New Roman" panose="02020603050405020304" pitchFamily="18" charset="0"/>
              </a:rPr>
              <a:t>Question 02</a:t>
            </a:r>
          </a:p>
          <a:p>
            <a:pPr lvl="2"/>
            <a:r>
              <a:rPr lang="en-US" sz="3600" dirty="0">
                <a:latin typeface="Times New Roman" panose="02020603050405020304" pitchFamily="18" charset="0"/>
                <a:cs typeface="Times New Roman" panose="02020603050405020304" pitchFamily="18" charset="0"/>
              </a:rPr>
              <a:t>Question 03</a:t>
            </a:r>
          </a:p>
          <a:p>
            <a:pPr lvl="2"/>
            <a:r>
              <a:rPr lang="en-US" sz="3600" dirty="0">
                <a:latin typeface="Times New Roman" panose="02020603050405020304" pitchFamily="18" charset="0"/>
                <a:cs typeface="Times New Roman" panose="02020603050405020304" pitchFamily="18" charset="0"/>
              </a:rPr>
              <a:t>Question 04</a:t>
            </a:r>
          </a:p>
          <a:p>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3ED96FCE-91E7-4A7E-8B4B-9BDD51518C5D}"/>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C1CF627E-E2D4-4239-B5B1-6A7CB828A628}"/>
              </a:ext>
            </a:extLst>
          </p:cNvPr>
          <p:cNvSpPr>
            <a:spLocks noGrp="1"/>
          </p:cNvSpPr>
          <p:nvPr>
            <p:ph type="dt" sz="half" idx="12"/>
          </p:nvPr>
        </p:nvSpPr>
        <p:spPr/>
        <p:txBody>
          <a:bodyPr/>
          <a:lstStyle/>
          <a:p>
            <a:fld id="{D865DE4A-CAA7-4CC9-AEB0-FE370266C4F4}" type="datetime5">
              <a:rPr lang="en-NZ" altLang="en-US" smtClean="0"/>
              <a:t>16-Jun-23</a:t>
            </a:fld>
            <a:endParaRPr lang="en-US" altLang="en-US"/>
          </a:p>
        </p:txBody>
      </p:sp>
      <p:sp>
        <p:nvSpPr>
          <p:cNvPr id="8" name="Slide Number Placeholder 7">
            <a:extLst>
              <a:ext uri="{FF2B5EF4-FFF2-40B4-BE49-F238E27FC236}">
                <a16:creationId xmlns:a16="http://schemas.microsoft.com/office/drawing/2014/main" id="{018BAA91-36B2-46CC-A798-37BB3B160E86}"/>
              </a:ext>
            </a:extLst>
          </p:cNvPr>
          <p:cNvSpPr>
            <a:spLocks noGrp="1"/>
          </p:cNvSpPr>
          <p:nvPr>
            <p:ph type="sldNum" sz="quarter" idx="11"/>
          </p:nvPr>
        </p:nvSpPr>
        <p:spPr/>
        <p:txBody>
          <a:bodyPr/>
          <a:lstStyle/>
          <a:p>
            <a:fld id="{E6D38F6D-B68C-43EA-8D93-D9BC679B8240}" type="slidenum">
              <a:rPr lang="en-US" altLang="en-US" smtClean="0"/>
              <a:pPr/>
              <a:t>44</a:t>
            </a:fld>
            <a:endParaRPr lang="en-US" altLang="en-US"/>
          </a:p>
        </p:txBody>
      </p:sp>
    </p:spTree>
    <p:extLst>
      <p:ext uri="{BB962C8B-B14F-4D97-AF65-F5344CB8AC3E}">
        <p14:creationId xmlns:p14="http://schemas.microsoft.com/office/powerpoint/2010/main" val="1570766797"/>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568411" y="2681416"/>
                <a:ext cx="8398476"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Inferences about Population Mean </a:t>
                </a:r>
                <a14:m>
                  <m:oMath xmlns:m="http://schemas.openxmlformats.org/officeDocument/2006/math">
                    <m:r>
                      <a:rPr lang="en-US" i="1" smtClean="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68411" y="2681416"/>
                <a:ext cx="8398476" cy="1371600"/>
              </a:xfrm>
              <a:blipFill rotWithShape="0">
                <a:blip r:embed="rId2"/>
                <a:stretch>
                  <a:fillRect l="-3048" b="-2667"/>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7F5FB676-7051-42EF-8EF6-5EC8896CD787}"/>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A68E3665-FF98-4F31-B276-302937E37A7E}"/>
              </a:ext>
            </a:extLst>
          </p:cNvPr>
          <p:cNvSpPr>
            <a:spLocks noGrp="1"/>
          </p:cNvSpPr>
          <p:nvPr>
            <p:ph type="dt" sz="half" idx="12"/>
          </p:nvPr>
        </p:nvSpPr>
        <p:spPr/>
        <p:txBody>
          <a:bodyPr/>
          <a:lstStyle/>
          <a:p>
            <a:fld id="{3FD8542D-15ED-42F6-A844-FDBA1EBECA90}"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1265E4E5-2328-4214-BD50-FDD78AF88063}"/>
              </a:ext>
            </a:extLst>
          </p:cNvPr>
          <p:cNvSpPr>
            <a:spLocks noGrp="1"/>
          </p:cNvSpPr>
          <p:nvPr>
            <p:ph type="sldNum" sz="quarter" idx="11"/>
          </p:nvPr>
        </p:nvSpPr>
        <p:spPr/>
        <p:txBody>
          <a:bodyPr/>
          <a:lstStyle/>
          <a:p>
            <a:fld id="{E6D38F6D-B68C-43EA-8D93-D9BC679B8240}" type="slidenum">
              <a:rPr lang="en-US" altLang="en-US" smtClean="0"/>
              <a:pPr/>
              <a:t>45</a:t>
            </a:fld>
            <a:endParaRPr lang="en-US" altLang="en-US"/>
          </a:p>
        </p:txBody>
      </p:sp>
    </p:spTree>
    <p:extLst>
      <p:ext uri="{BB962C8B-B14F-4D97-AF65-F5344CB8AC3E}">
        <p14:creationId xmlns:p14="http://schemas.microsoft.com/office/powerpoint/2010/main" val="2948125725"/>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7" y="564292"/>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The population mean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latin typeface="Times New Roman" panose="02020603050405020304" pitchFamily="18" charset="0"/>
                    <a:cs typeface="Times New Roman" panose="02020603050405020304" pitchFamily="18" charset="0"/>
                  </a:rPr>
                  <a:t> is estimated using the sample mean </a:t>
                </a:r>
                <a14:m>
                  <m:oMath xmlns:m="http://schemas.openxmlformats.org/officeDocument/2006/math">
                    <m:acc>
                      <m:accPr>
                        <m:chr m:val="̅"/>
                        <m:ctrlPr>
                          <a:rPr lang="en-US" i="1" smtClean="0">
                            <a:latin typeface="Cambria Math" panose="02040503050406030204" pitchFamily="18" charset="0"/>
                            <a:cs typeface="Times New Roman" panose="02020603050405020304" pitchFamily="18" charset="0"/>
                          </a:rPr>
                        </m:ctrlPr>
                      </m:accPr>
                      <m:e>
                        <m:r>
                          <a:rPr lang="en-US" b="0" i="1" smtClean="0">
                            <a:latin typeface="Cambria Math" panose="02040503050406030204" pitchFamily="18" charset="0"/>
                            <a:cs typeface="Times New Roman" panose="02020603050405020304" pitchFamily="18" charset="0"/>
                          </a:rPr>
                          <m:t>𝑋</m:t>
                        </m:r>
                      </m:e>
                    </m:acc>
                  </m:oMath>
                </a14:m>
                <a:r>
                  <a:rPr lang="en-US" dirty="0">
                    <a:latin typeface="Times New Roman" panose="02020603050405020304" pitchFamily="18" charset="0"/>
                    <a:cs typeface="Times New Roman" panose="02020603050405020304" pitchFamily="18" charset="0"/>
                  </a:rPr>
                  <a:t>. Assume that the population variance is </a:t>
                </a:r>
                <a14:m>
                  <m:oMath xmlns:m="http://schemas.openxmlformats.org/officeDocument/2006/math">
                    <m:sSup>
                      <m:sSupPr>
                        <m:ctrlPr>
                          <a:rPr lang="en-US" i="1" smtClean="0">
                            <a:latin typeface="Cambria Math" panose="02040503050406030204" pitchFamily="18" charset="0"/>
                            <a:cs typeface="Times New Roman" panose="02020603050405020304" pitchFamily="18" charset="0"/>
                          </a:rPr>
                        </m:ctrlPr>
                      </m:sSupPr>
                      <m:e>
                        <m:r>
                          <a:rPr lang="en-US"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US" b="0" i="1" smtClean="0">
                            <a:latin typeface="Cambria Math" panose="02040503050406030204" pitchFamily="18" charset="0"/>
                            <a:cs typeface="Times New Roman" panose="02020603050405020304" pitchFamily="18" charset="0"/>
                          </a:rPr>
                          <m:t>2</m:t>
                        </m:r>
                      </m:sup>
                    </m:sSup>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When the population distribution is normal, </a:t>
                </a:r>
                <a:r>
                  <a:rPr lang="en-US" dirty="0">
                    <a:solidFill>
                      <a:srgbClr val="0000FF"/>
                    </a:solidFill>
                    <a:latin typeface="Times New Roman" panose="02020603050405020304" pitchFamily="18" charset="0"/>
                    <a:cs typeface="Times New Roman" panose="02020603050405020304" pitchFamily="18" charset="0"/>
                  </a:rPr>
                  <a:t>the sampling distribution of </a:t>
                </a:r>
                <a14:m>
                  <m:oMath xmlns:m="http://schemas.openxmlformats.org/officeDocument/2006/math">
                    <m:acc>
                      <m:accPr>
                        <m:chr m:val="̅"/>
                        <m:ctrlPr>
                          <a:rPr lang="en-US" i="1">
                            <a:solidFill>
                              <a:srgbClr val="0000FF"/>
                            </a:solidFill>
                            <a:latin typeface="Cambria Math" panose="02040503050406030204" pitchFamily="18" charset="0"/>
                            <a:cs typeface="Times New Roman" panose="02020603050405020304" pitchFamily="18" charset="0"/>
                          </a:rPr>
                        </m:ctrlPr>
                      </m:accPr>
                      <m:e>
                        <m:r>
                          <a:rPr lang="en-US" i="1">
                            <a:solidFill>
                              <a:srgbClr val="0000FF"/>
                            </a:solidFill>
                            <a:latin typeface="Cambria Math" panose="02040503050406030204" pitchFamily="18" charset="0"/>
                            <a:cs typeface="Times New Roman" panose="02020603050405020304" pitchFamily="18" charset="0"/>
                          </a:rPr>
                          <m:t>𝑋</m:t>
                        </m:r>
                      </m:e>
                    </m:acc>
                  </m:oMath>
                </a14:m>
                <a:r>
                  <a:rPr lang="en-US" dirty="0">
                    <a:solidFill>
                      <a:srgbClr val="0000FF"/>
                    </a:solidFill>
                    <a:latin typeface="Times New Roman" panose="02020603050405020304" pitchFamily="18" charset="0"/>
                    <a:cs typeface="Times New Roman" panose="02020603050405020304" pitchFamily="18" charset="0"/>
                  </a:rPr>
                  <a:t> is normal with mean </a:t>
                </a:r>
                <a14:m>
                  <m:oMath xmlns:m="http://schemas.openxmlformats.org/officeDocument/2006/math">
                    <m:r>
                      <m:rPr>
                        <m:sty m:val="p"/>
                      </m:rPr>
                      <a:rPr lang="en-US" b="0" i="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E</m:t>
                    </m:r>
                    <m:d>
                      <m:dPr>
                        <m:ctrlPr>
                          <a:rPr lang="en-US"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en-US" i="1">
                                <a:solidFill>
                                  <a:srgbClr val="0000FF"/>
                                </a:solidFill>
                                <a:latin typeface="Cambria Math" panose="02040503050406030204" pitchFamily="18" charset="0"/>
                                <a:cs typeface="Times New Roman" panose="02020603050405020304" pitchFamily="18" charset="0"/>
                              </a:rPr>
                            </m:ctrlPr>
                          </m:accPr>
                          <m:e>
                            <m:r>
                              <a:rPr lang="en-US" i="1">
                                <a:solidFill>
                                  <a:srgbClr val="0000FF"/>
                                </a:solidFill>
                                <a:latin typeface="Cambria Math" panose="02040503050406030204" pitchFamily="18" charset="0"/>
                                <a:cs typeface="Times New Roman" panose="02020603050405020304" pitchFamily="18" charset="0"/>
                              </a:rPr>
                              <m:t>𝑋</m:t>
                            </m:r>
                          </m:e>
                        </m:acc>
                      </m:e>
                    </m:d>
                    <m:r>
                      <a:rPr lang="en-US"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𝜇</m:t>
                    </m:r>
                    <m:r>
                      <a:rPr lang="en-US" b="0" i="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solidFill>
                      <a:srgbClr val="0000FF"/>
                    </a:solidFill>
                    <a:latin typeface="Times New Roman" panose="02020603050405020304" pitchFamily="18" charset="0"/>
                    <a:cs typeface="Times New Roman" panose="02020603050405020304" pitchFamily="18" charset="0"/>
                  </a:rPr>
                  <a:t> and </a:t>
                </a:r>
                <a14:m>
                  <m:oMath xmlns:m="http://schemas.openxmlformats.org/officeDocument/2006/math">
                    <m:r>
                      <a:rPr lang="en-US" b="0" i="1" smtClean="0">
                        <a:solidFill>
                          <a:srgbClr val="0000FF"/>
                        </a:solidFill>
                        <a:latin typeface="Cambria Math" panose="02040503050406030204" pitchFamily="18" charset="0"/>
                        <a:cs typeface="Times New Roman" panose="02020603050405020304" pitchFamily="18" charset="0"/>
                      </a:rPr>
                      <m:t>𝑉𝑎𝑟</m:t>
                    </m:r>
                    <m:d>
                      <m:dPr>
                        <m:ctrlPr>
                          <a:rPr lang="en-US" b="0" i="1" smtClean="0">
                            <a:solidFill>
                              <a:srgbClr val="0000FF"/>
                            </a:solidFill>
                            <a:latin typeface="Cambria Math" panose="02040503050406030204" pitchFamily="18" charset="0"/>
                            <a:cs typeface="Times New Roman" panose="02020603050405020304" pitchFamily="18" charset="0"/>
                          </a:rPr>
                        </m:ctrlPr>
                      </m:dPr>
                      <m:e>
                        <m:acc>
                          <m:accPr>
                            <m:chr m:val="̅"/>
                            <m:ctrlPr>
                              <a:rPr lang="en-US" i="1">
                                <a:solidFill>
                                  <a:srgbClr val="0000FF"/>
                                </a:solidFill>
                                <a:latin typeface="Cambria Math" panose="02040503050406030204" pitchFamily="18" charset="0"/>
                                <a:cs typeface="Times New Roman" panose="02020603050405020304" pitchFamily="18" charset="0"/>
                              </a:rPr>
                            </m:ctrlPr>
                          </m:accPr>
                          <m:e>
                            <m:r>
                              <a:rPr lang="en-US" i="1">
                                <a:solidFill>
                                  <a:srgbClr val="0000FF"/>
                                </a:solidFill>
                                <a:latin typeface="Cambria Math" panose="02040503050406030204" pitchFamily="18" charset="0"/>
                                <a:cs typeface="Times New Roman" panose="02020603050405020304" pitchFamily="18" charset="0"/>
                              </a:rPr>
                              <m:t>𝑋</m:t>
                            </m:r>
                          </m:e>
                        </m:acc>
                      </m:e>
                    </m:d>
                    <m:r>
                      <a:rPr lang="en-US" b="0" i="1" smtClean="0">
                        <a:solidFill>
                          <a:srgbClr val="0000FF"/>
                        </a:solidFill>
                        <a:latin typeface="Cambria Math" panose="02040503050406030204" pitchFamily="18" charset="0"/>
                        <a:cs typeface="Times New Roman" panose="02020603050405020304" pitchFamily="18" charset="0"/>
                      </a:rPr>
                      <m:t>=</m:t>
                    </m:r>
                    <m:f>
                      <m:fPr>
                        <m:ctrlPr>
                          <a:rPr lang="en-US" b="0" i="1" smtClean="0">
                            <a:solidFill>
                              <a:srgbClr val="0000FF"/>
                            </a:solidFill>
                            <a:latin typeface="Cambria Math" panose="02040503050406030204" pitchFamily="18" charset="0"/>
                            <a:cs typeface="Times New Roman" panose="02020603050405020304" pitchFamily="18" charset="0"/>
                          </a:rPr>
                        </m:ctrlPr>
                      </m:fPr>
                      <m:num>
                        <m:sSup>
                          <m:sSupPr>
                            <m:ctrlPr>
                              <a:rPr lang="en-US" b="0" i="1" smtClean="0">
                                <a:solidFill>
                                  <a:srgbClr val="0000FF"/>
                                </a:solidFill>
                                <a:latin typeface="Cambria Math" panose="02040503050406030204" pitchFamily="18" charset="0"/>
                                <a:cs typeface="Times New Roman" panose="02020603050405020304" pitchFamily="18" charset="0"/>
                              </a:rPr>
                            </m:ctrlPr>
                          </m:sSupPr>
                          <m:e>
                            <m:r>
                              <a:rPr lang="en-US"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US" b="0" i="1" smtClean="0">
                                <a:solidFill>
                                  <a:srgbClr val="0000FF"/>
                                </a:solidFill>
                                <a:latin typeface="Cambria Math" panose="02040503050406030204" pitchFamily="18" charset="0"/>
                                <a:cs typeface="Times New Roman" panose="02020603050405020304" pitchFamily="18" charset="0"/>
                              </a:rPr>
                              <m:t>2</m:t>
                            </m:r>
                          </m:sup>
                        </m:sSup>
                      </m:num>
                      <m:den>
                        <m:r>
                          <a:rPr lang="en-US" b="0" i="1" smtClean="0">
                            <a:solidFill>
                              <a:srgbClr val="0000FF"/>
                            </a:solidFill>
                            <a:latin typeface="Cambria Math" panose="02040503050406030204" pitchFamily="18" charset="0"/>
                            <a:cs typeface="Times New Roman" panose="02020603050405020304" pitchFamily="18" charset="0"/>
                          </a:rPr>
                          <m:t>𝑛</m:t>
                        </m:r>
                      </m:den>
                    </m:f>
                  </m:oMath>
                </a14:m>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Then the confidence interval for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latin typeface="Times New Roman" panose="02020603050405020304" pitchFamily="18" charset="0"/>
                    <a:cs typeface="Times New Roman" panose="02020603050405020304" pitchFamily="18" charset="0"/>
                  </a:rPr>
                  <a:t> is computed as,</a:t>
                </a:r>
              </a:p>
              <a:p>
                <a:pPr marL="0" indent="0" algn="ctr">
                  <a:buNone/>
                </a:pPr>
                <a14:m>
                  <m:oMath xmlns:m="http://schemas.openxmlformats.org/officeDocument/2006/math">
                    <m:d>
                      <m:dPr>
                        <m:ctrlPr>
                          <a:rPr lang="en-US" i="1" smtClean="0">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b="0" i="1" smtClean="0">
                            <a:solidFill>
                              <a:schemeClr val="bg2">
                                <a:lumMod val="75000"/>
                              </a:schemeClr>
                            </a:solidFill>
                            <a:latin typeface="Cambria Math" panose="02040503050406030204" pitchFamily="18" charset="0"/>
                            <a:cs typeface="Times New Roman" panose="02020603050405020304" pitchFamily="18" charset="0"/>
                          </a:rPr>
                          <m:t>∗</m:t>
                        </m:r>
                        <m:f>
                          <m:fPr>
                            <m:ctrlPr>
                              <a:rPr lang="en-US" b="0" i="1" smtClean="0">
                                <a:solidFill>
                                  <a:schemeClr val="bg2">
                                    <a:lumMod val="75000"/>
                                  </a:schemeClr>
                                </a:solidFill>
                                <a:latin typeface="Cambria Math" panose="02040503050406030204" pitchFamily="18" charset="0"/>
                                <a:cs typeface="Times New Roman" panose="02020603050405020304" pitchFamily="18" charset="0"/>
                              </a:rPr>
                            </m:ctrlPr>
                          </m:fPr>
                          <m:num>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b="0" i="1" smtClean="0">
                                    <a:solidFill>
                                      <a:schemeClr val="bg2">
                                        <a:lumMod val="75000"/>
                                      </a:schemeClr>
                                    </a:solidFill>
                                    <a:latin typeface="Cambria Math" panose="02040503050406030204" pitchFamily="18" charset="0"/>
                                    <a:cs typeface="Times New Roman" panose="02020603050405020304" pitchFamily="18" charset="0"/>
                                  </a:rPr>
                                </m:ctrlPr>
                              </m:radPr>
                              <m:deg/>
                              <m:e>
                                <m:r>
                                  <a:rPr lang="en-US" b="0" i="1" smtClean="0">
                                    <a:solidFill>
                                      <a:schemeClr val="bg2">
                                        <a:lumMod val="75000"/>
                                      </a:schemeClr>
                                    </a:solidFill>
                                    <a:latin typeface="Cambria Math" panose="02040503050406030204" pitchFamily="18" charset="0"/>
                                    <a:cs typeface="Times New Roman" panose="02020603050405020304" pitchFamily="18" charset="0"/>
                                  </a:rPr>
                                  <m:t>𝑛</m:t>
                                </m:r>
                              </m:e>
                            </m:rad>
                          </m:den>
                        </m:f>
                        <m:r>
                          <a:rPr lang="en-US" b="0" i="1" smtClean="0">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b="0" i="1" smtClean="0">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solidFill>
                      <a:srgbClr val="0000FF"/>
                    </a:solidFill>
                    <a:latin typeface="Times New Roman" panose="02020603050405020304" pitchFamily="18" charset="0"/>
                    <a:cs typeface="Times New Roman" panose="02020603050405020304" pitchFamily="18" charset="0"/>
                  </a:rPr>
                  <a:t>when</a:t>
                </a:r>
                <a14:m>
                  <m:oMath xmlns:m="http://schemas.openxmlformats.org/officeDocument/2006/math">
                    <m:r>
                      <a:rPr lang="en-US" b="0" i="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r>
                      <a:rPr lang="en-US"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𝜎</m:t>
                    </m:r>
                    <m:r>
                      <a:rPr lang="en-US"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solidFill>
                      <a:srgbClr val="0000FF"/>
                    </a:solidFill>
                    <a:latin typeface="Times New Roman" panose="02020603050405020304" pitchFamily="18" charset="0"/>
                    <a:cs typeface="Times New Roman" panose="02020603050405020304" pitchFamily="18" charset="0"/>
                  </a:rPr>
                  <a:t>is known </a:t>
                </a:r>
                <a:r>
                  <a:rPr lang="en-US" dirty="0">
                    <a:solidFill>
                      <a:srgbClr val="FF0000"/>
                    </a:solidFill>
                    <a:latin typeface="Times New Roman" panose="02020603050405020304" pitchFamily="18" charset="0"/>
                    <a:cs typeface="Times New Roman" panose="02020603050405020304" pitchFamily="18" charset="0"/>
                  </a:rPr>
                  <a:t>(Case 1)</a:t>
                </a:r>
              </a:p>
              <a:p>
                <a:pPr marL="0" indent="0" algn="just">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7" y="564292"/>
                <a:ext cx="8229600" cy="3886200"/>
              </a:xfrm>
              <a:blipFill rotWithShape="0">
                <a:blip r:embed="rId2"/>
                <a:stretch>
                  <a:fillRect l="-1852" t="-2198" r="-1926" b="-58713"/>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EA581F44-F46C-4582-9F12-3B9510565AC5}"/>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1F8F856E-9678-482E-9033-EEA7D8FCC886}"/>
              </a:ext>
            </a:extLst>
          </p:cNvPr>
          <p:cNvSpPr>
            <a:spLocks noGrp="1"/>
          </p:cNvSpPr>
          <p:nvPr>
            <p:ph type="dt" sz="half" idx="12"/>
          </p:nvPr>
        </p:nvSpPr>
        <p:spPr/>
        <p:txBody>
          <a:bodyPr/>
          <a:lstStyle/>
          <a:p>
            <a:fld id="{F6EA30C4-AB24-4601-9144-992C57F34A64}"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581163C4-06CC-41F9-B7E1-08ED02D3F2E5}"/>
              </a:ext>
            </a:extLst>
          </p:cNvPr>
          <p:cNvSpPr>
            <a:spLocks noGrp="1"/>
          </p:cNvSpPr>
          <p:nvPr>
            <p:ph type="sldNum" sz="quarter" idx="11"/>
          </p:nvPr>
        </p:nvSpPr>
        <p:spPr/>
        <p:txBody>
          <a:bodyPr/>
          <a:lstStyle/>
          <a:p>
            <a:fld id="{E6D38F6D-B68C-43EA-8D93-D9BC679B8240}" type="slidenum">
              <a:rPr lang="en-US" altLang="en-US" smtClean="0"/>
              <a:pPr/>
              <a:t>46</a:t>
            </a:fld>
            <a:endParaRPr lang="en-US" altLang="en-US"/>
          </a:p>
        </p:txBody>
      </p:sp>
    </p:spTree>
    <p:extLst>
      <p:ext uri="{BB962C8B-B14F-4D97-AF65-F5344CB8AC3E}">
        <p14:creationId xmlns:p14="http://schemas.microsoft.com/office/powerpoint/2010/main" val="3764955218"/>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4205" y="556054"/>
                <a:ext cx="8229600" cy="3886200"/>
              </a:xfrm>
            </p:spPr>
            <p:txBody>
              <a:bodyPr/>
              <a:lstStyle/>
              <a:p>
                <a:pPr marL="0" indent="0">
                  <a:buNone/>
                </a:pPr>
                <a:r>
                  <a:rPr lang="en-US" dirty="0">
                    <a:solidFill>
                      <a:srgbClr val="C00000"/>
                    </a:solidFill>
                    <a:latin typeface="Times New Roman" panose="02020603050405020304" pitchFamily="18" charset="0"/>
                    <a:cs typeface="Times New Roman" panose="02020603050405020304" pitchFamily="18" charset="0"/>
                  </a:rPr>
                  <a:t>Example:</a:t>
                </a:r>
              </a:p>
              <a:p>
                <a:pPr marL="0" indent="0" algn="just">
                  <a:buNone/>
                </a:pPr>
                <a:r>
                  <a:rPr lang="en-IN" dirty="0">
                    <a:latin typeface="Times New Roman" panose="02020603050405020304" pitchFamily="18" charset="0"/>
                    <a:cs typeface="Times New Roman" panose="02020603050405020304" pitchFamily="18" charset="0"/>
                  </a:rPr>
                  <a:t>If </a:t>
                </a: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r>
                      <a:rPr lang="en-GB" b="0" i="1" smtClean="0">
                        <a:latin typeface="Cambria Math" panose="02040503050406030204" pitchFamily="18" charset="0"/>
                        <a:ea typeface="Cambria Math" panose="02040503050406030204" pitchFamily="18" charset="0"/>
                        <a:cs typeface="Times New Roman" panose="02020603050405020304" pitchFamily="18" charset="0"/>
                      </a:rPr>
                      <m:t>=3.0, </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𝑛</m:t>
                    </m:r>
                    <m:r>
                      <a:rPr lang="en-GB" b="0" i="1" smtClean="0">
                        <a:latin typeface="Cambria Math" panose="02040503050406030204" pitchFamily="18" charset="0"/>
                        <a:ea typeface="Cambria Math" panose="02040503050406030204" pitchFamily="18" charset="0"/>
                        <a:cs typeface="Times New Roman" panose="02020603050405020304" pitchFamily="18" charset="0"/>
                      </a:rPr>
                      <m:t>=36 </m:t>
                    </m:r>
                    <m:r>
                      <a:rPr lang="en-GB" b="0" i="1" smtClean="0">
                        <a:latin typeface="Cambria Math" panose="02040503050406030204" pitchFamily="18" charset="0"/>
                        <a:ea typeface="Cambria Math" panose="02040503050406030204" pitchFamily="18" charset="0"/>
                        <a:cs typeface="Times New Roman" panose="02020603050405020304" pitchFamily="18" charset="0"/>
                      </a:rPr>
                      <m:t>𝑎𝑛𝑑</m:t>
                    </m:r>
                    <m:r>
                      <a:rPr lang="en-GB" b="0" i="1" smtClean="0">
                        <a:latin typeface="Cambria Math" panose="02040503050406030204" pitchFamily="18" charset="0"/>
                        <a:ea typeface="Cambria Math" panose="02040503050406030204" pitchFamily="18" charset="0"/>
                        <a:cs typeface="Times New Roman" panose="02020603050405020304" pitchFamily="18" charset="0"/>
                      </a:rPr>
                      <m:t> </m:t>
                    </m:r>
                    <m:acc>
                      <m:accPr>
                        <m:chr m:val="̅"/>
                        <m:ctrlPr>
                          <a:rPr lang="en-GB" b="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n-GB" b="0" i="1" smtClean="0">
                            <a:latin typeface="Cambria Math" panose="02040503050406030204" pitchFamily="18" charset="0"/>
                            <a:ea typeface="Cambria Math" panose="02040503050406030204" pitchFamily="18" charset="0"/>
                            <a:cs typeface="Times New Roman" panose="02020603050405020304" pitchFamily="18" charset="0"/>
                          </a:rPr>
                          <m:t>𝑋</m:t>
                        </m:r>
                      </m:e>
                    </m:acc>
                    <m:r>
                      <a:rPr lang="en-GB" b="0" i="1" smtClean="0">
                        <a:latin typeface="Cambria Math" panose="02040503050406030204" pitchFamily="18" charset="0"/>
                        <a:ea typeface="Cambria Math" panose="02040503050406030204" pitchFamily="18" charset="0"/>
                        <a:cs typeface="Times New Roman" panose="02020603050405020304" pitchFamily="18" charset="0"/>
                      </a:rPr>
                      <m:t>=9.5</m:t>
                    </m:r>
                  </m:oMath>
                </a14:m>
                <a:r>
                  <a:rPr lang="en-IN" dirty="0">
                    <a:latin typeface="Times New Roman" panose="02020603050405020304" pitchFamily="18" charset="0"/>
                    <a:cs typeface="Times New Roman" panose="02020603050405020304" pitchFamily="18" charset="0"/>
                  </a:rPr>
                  <a:t> then </a:t>
                </a:r>
              </a:p>
              <a:p>
                <a:pPr algn="just"/>
                <a:r>
                  <a:rPr lang="en-IN" dirty="0">
                    <a:latin typeface="Times New Roman" panose="02020603050405020304" pitchFamily="18" charset="0"/>
                    <a:cs typeface="Times New Roman" panose="02020603050405020304" pitchFamily="18" charset="0"/>
                  </a:rPr>
                  <a:t>Find the 95% confidence interval for 𝜇 ?</a:t>
                </a:r>
              </a:p>
              <a:p>
                <a:pPr marL="0" indent="0" algn="just">
                  <a:buNone/>
                </a:pP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Find the 90% confidence interval for 𝜇 ?</a:t>
                </a: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4205" y="556054"/>
                <a:ext cx="8229600" cy="3886200"/>
              </a:xfrm>
              <a:blipFill rotWithShape="0">
                <a:blip r:embed="rId2"/>
                <a:stretch>
                  <a:fillRect l="-1926" t="-2194"/>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E674070A-96FD-4C15-B106-2D3E97D0C4A1}"/>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0C5E825-3C2E-4AEF-B34C-26C385A11900}"/>
              </a:ext>
            </a:extLst>
          </p:cNvPr>
          <p:cNvSpPr>
            <a:spLocks noGrp="1"/>
          </p:cNvSpPr>
          <p:nvPr>
            <p:ph type="dt" sz="half" idx="12"/>
          </p:nvPr>
        </p:nvSpPr>
        <p:spPr/>
        <p:txBody>
          <a:bodyPr/>
          <a:lstStyle/>
          <a:p>
            <a:fld id="{ACB547D8-4732-431A-9006-B918CE1439B3}"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B0CAC57E-760C-4192-9A2F-F788E47E5878}"/>
              </a:ext>
            </a:extLst>
          </p:cNvPr>
          <p:cNvSpPr>
            <a:spLocks noGrp="1"/>
          </p:cNvSpPr>
          <p:nvPr>
            <p:ph type="sldNum" sz="quarter" idx="11"/>
          </p:nvPr>
        </p:nvSpPr>
        <p:spPr/>
        <p:txBody>
          <a:bodyPr/>
          <a:lstStyle/>
          <a:p>
            <a:fld id="{E6D38F6D-B68C-43EA-8D93-D9BC679B8240}" type="slidenum">
              <a:rPr lang="en-US" altLang="en-US" smtClean="0"/>
              <a:pPr/>
              <a:t>47</a:t>
            </a:fld>
            <a:endParaRPr lang="en-US" altLang="en-US"/>
          </a:p>
        </p:txBody>
      </p:sp>
    </p:spTree>
    <p:extLst>
      <p:ext uri="{BB962C8B-B14F-4D97-AF65-F5344CB8AC3E}">
        <p14:creationId xmlns:p14="http://schemas.microsoft.com/office/powerpoint/2010/main" val="3480040691"/>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7" y="556054"/>
                <a:ext cx="8229600" cy="3886200"/>
              </a:xfrm>
            </p:spPr>
            <p:txBody>
              <a:bodyPr/>
              <a:lstStyle/>
              <a:p>
                <a:pPr marL="0" indent="0" algn="just">
                  <a:buNone/>
                </a:pPr>
                <a:r>
                  <a:rPr lang="en-US" sz="3000" dirty="0">
                    <a:solidFill>
                      <a:srgbClr val="FF0000"/>
                    </a:solidFill>
                    <a:latin typeface="Times New Roman" panose="02020603050405020304" pitchFamily="18" charset="0"/>
                    <a:cs typeface="Times New Roman" panose="02020603050405020304" pitchFamily="18" charset="0"/>
                  </a:rPr>
                  <a:t>(Case 2)</a:t>
                </a:r>
                <a:r>
                  <a:rPr lang="en-US" sz="3000" dirty="0">
                    <a:latin typeface="Times New Roman" panose="02020603050405020304" pitchFamily="18" charset="0"/>
                    <a:cs typeface="Times New Roman" panose="02020603050405020304" pitchFamily="18" charset="0"/>
                  </a:rPr>
                  <a:t> For</a:t>
                </a:r>
                <a14:m>
                  <m:oMath xmlns:m="http://schemas.openxmlformats.org/officeDocument/2006/math">
                    <m:r>
                      <a:rPr lang="en-US" sz="3000" b="0" i="0" smtClean="0">
                        <a:latin typeface="Cambria Math" panose="02040503050406030204" pitchFamily="18" charset="0"/>
                        <a:ea typeface="Cambria Math" panose="02040503050406030204" pitchFamily="18" charset="0"/>
                        <a:cs typeface="Times New Roman" panose="02020603050405020304" pitchFamily="18" charset="0"/>
                      </a:rPr>
                      <m:t> </m:t>
                    </m:r>
                    <m:r>
                      <a:rPr lang="en-US" sz="300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𝜎</m:t>
                    </m:r>
                  </m:oMath>
                </a14:m>
                <a:r>
                  <a:rPr lang="en-US" sz="3000" dirty="0">
                    <a:solidFill>
                      <a:srgbClr val="0000FF"/>
                    </a:solidFill>
                    <a:latin typeface="Times New Roman" panose="02020603050405020304" pitchFamily="18" charset="0"/>
                    <a:cs typeface="Times New Roman" panose="02020603050405020304" pitchFamily="18" charset="0"/>
                  </a:rPr>
                  <a:t> unknown</a:t>
                </a:r>
                <a:r>
                  <a:rPr lang="en-US" sz="3000" dirty="0">
                    <a:latin typeface="Times New Roman" panose="02020603050405020304" pitchFamily="18" charset="0"/>
                    <a:cs typeface="Times New Roman" panose="02020603050405020304" pitchFamily="18" charset="0"/>
                  </a:rPr>
                  <a:t>, it is replaced by</a:t>
                </a:r>
              </a:p>
              <a:p>
                <a:pPr marL="0" indent="0" algn="just">
                  <a:buNone/>
                </a:pPr>
                <a14:m>
                  <m:oMathPara xmlns:m="http://schemas.openxmlformats.org/officeDocument/2006/math">
                    <m:oMathParaPr>
                      <m:jc m:val="centerGroup"/>
                    </m:oMathParaPr>
                    <m:oMath xmlns:m="http://schemas.openxmlformats.org/officeDocument/2006/math">
                      <m:r>
                        <a:rPr lang="en-US" sz="3000" b="0" i="1" smtClean="0">
                          <a:solidFill>
                            <a:schemeClr val="bg2">
                              <a:lumMod val="75000"/>
                            </a:schemeClr>
                          </a:solidFill>
                          <a:latin typeface="Cambria Math" panose="02040503050406030204" pitchFamily="18" charset="0"/>
                          <a:cs typeface="Times New Roman" panose="02020603050405020304" pitchFamily="18" charset="0"/>
                        </a:rPr>
                        <m:t>𝑠</m:t>
                      </m:r>
                      <m:r>
                        <a:rPr lang="en-US" sz="3000" b="0" i="1" smtClean="0">
                          <a:solidFill>
                            <a:schemeClr val="bg2">
                              <a:lumMod val="75000"/>
                            </a:schemeClr>
                          </a:solidFill>
                          <a:latin typeface="Cambria Math" panose="02040503050406030204" pitchFamily="18" charset="0"/>
                          <a:cs typeface="Times New Roman" panose="02020603050405020304" pitchFamily="18" charset="0"/>
                        </a:rPr>
                        <m:t>=</m:t>
                      </m:r>
                      <m:rad>
                        <m:radPr>
                          <m:deg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radPr>
                        <m:deg/>
                        <m:e>
                          <m:f>
                            <m:f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fPr>
                            <m:num>
                              <m:nary>
                                <m:naryPr>
                                  <m:chr m:val="∑"/>
                                  <m:subHide m:val="on"/>
                                  <m:sup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naryPr>
                                <m:sub/>
                                <m:sup/>
                                <m:e>
                                  <m:sSup>
                                    <m:sSup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sSupPr>
                                    <m:e>
                                      <m:d>
                                        <m:dPr>
                                          <m:ctrlPr>
                                            <a:rPr lang="en-US" sz="3000" i="1">
                                              <a:solidFill>
                                                <a:schemeClr val="bg2">
                                                  <a:lumMod val="75000"/>
                                                </a:schemeClr>
                                              </a:solidFill>
                                              <a:latin typeface="Cambria Math" panose="02040503050406030204" pitchFamily="18" charset="0"/>
                                              <a:cs typeface="Times New Roman" panose="02020603050405020304" pitchFamily="18" charset="0"/>
                                            </a:rPr>
                                          </m:ctrlPr>
                                        </m:d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𝑋</m:t>
                                          </m:r>
                                          <m:r>
                                            <a:rPr lang="en-US" sz="3000" b="0" i="1" smtClean="0">
                                              <a:solidFill>
                                                <a:schemeClr val="bg2">
                                                  <a:lumMod val="75000"/>
                                                </a:schemeClr>
                                              </a:solidFill>
                                              <a:latin typeface="Cambria Math" panose="02040503050406030204" pitchFamily="18" charset="0"/>
                                              <a:cs typeface="Times New Roman" panose="02020603050405020304" pitchFamily="18" charset="0"/>
                                            </a:rPr>
                                            <m:t>−</m:t>
                                          </m:r>
                                          <m:acc>
                                            <m:accPr>
                                              <m:chr m:val="̅"/>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acc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𝑋</m:t>
                                              </m:r>
                                            </m:e>
                                          </m:acc>
                                        </m:e>
                                      </m:d>
                                    </m:e>
                                    <m:sup>
                                      <m:r>
                                        <a:rPr lang="en-US" sz="3000" b="0" i="1" smtClean="0">
                                          <a:solidFill>
                                            <a:schemeClr val="bg2">
                                              <a:lumMod val="75000"/>
                                            </a:schemeClr>
                                          </a:solidFill>
                                          <a:latin typeface="Cambria Math" panose="02040503050406030204" pitchFamily="18" charset="0"/>
                                          <a:cs typeface="Times New Roman" panose="02020603050405020304" pitchFamily="18" charset="0"/>
                                        </a:rPr>
                                        <m:t>2</m:t>
                                      </m:r>
                                    </m:sup>
                                  </m:sSup>
                                </m:e>
                              </m:nary>
                            </m:num>
                            <m:den>
                              <m:r>
                                <a:rPr lang="en-US" sz="3000" b="0" i="1" smtClean="0">
                                  <a:solidFill>
                                    <a:schemeClr val="bg2">
                                      <a:lumMod val="75000"/>
                                    </a:schemeClr>
                                  </a:solidFill>
                                  <a:latin typeface="Cambria Math" panose="02040503050406030204" pitchFamily="18" charset="0"/>
                                  <a:cs typeface="Times New Roman" panose="02020603050405020304" pitchFamily="18" charset="0"/>
                                </a:rPr>
                                <m:t>𝑛</m:t>
                              </m:r>
                              <m:r>
                                <a:rPr lang="en-US" sz="3000" b="0" i="1" smtClean="0">
                                  <a:solidFill>
                                    <a:schemeClr val="bg2">
                                      <a:lumMod val="75000"/>
                                    </a:schemeClr>
                                  </a:solidFill>
                                  <a:latin typeface="Cambria Math" panose="02040503050406030204" pitchFamily="18" charset="0"/>
                                  <a:cs typeface="Times New Roman" panose="02020603050405020304" pitchFamily="18" charset="0"/>
                                </a:rPr>
                                <m:t>−1</m:t>
                              </m:r>
                            </m:den>
                          </m:f>
                          <m:r>
                            <a:rPr lang="en-US" sz="3000" b="0" i="1" smtClean="0">
                              <a:solidFill>
                                <a:schemeClr val="bg2">
                                  <a:lumMod val="75000"/>
                                </a:schemeClr>
                              </a:solidFill>
                              <a:latin typeface="Cambria Math" panose="02040503050406030204" pitchFamily="18" charset="0"/>
                              <a:cs typeface="Times New Roman" panose="02020603050405020304" pitchFamily="18" charset="0"/>
                            </a:rPr>
                            <m:t> </m:t>
                          </m:r>
                        </m:e>
                      </m:rad>
                      <m:r>
                        <a:rPr lang="en-US" sz="3000" b="0" i="1" smtClean="0">
                          <a:solidFill>
                            <a:schemeClr val="bg2">
                              <a:lumMod val="75000"/>
                            </a:schemeClr>
                          </a:solidFill>
                          <a:latin typeface="Cambria Math" panose="02040503050406030204" pitchFamily="18" charset="0"/>
                          <a:cs typeface="Times New Roman" panose="02020603050405020304" pitchFamily="18" charset="0"/>
                        </a:rPr>
                        <m:t> = </m:t>
                      </m:r>
                      <m:rad>
                        <m:radPr>
                          <m:deg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radPr>
                        <m:deg/>
                        <m:e>
                          <m:f>
                            <m:f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fPr>
                            <m:num>
                              <m:r>
                                <a:rPr lang="en-US" sz="3000" b="0" i="1" smtClean="0">
                                  <a:solidFill>
                                    <a:schemeClr val="bg2">
                                      <a:lumMod val="75000"/>
                                    </a:schemeClr>
                                  </a:solidFill>
                                  <a:latin typeface="Cambria Math" panose="02040503050406030204" pitchFamily="18" charset="0"/>
                                  <a:cs typeface="Times New Roman" panose="02020603050405020304" pitchFamily="18" charset="0"/>
                                </a:rPr>
                                <m:t>𝑛</m:t>
                              </m:r>
                              <m:nary>
                                <m:naryPr>
                                  <m:chr m:val="∑"/>
                                  <m:subHide m:val="on"/>
                                  <m:sup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naryPr>
                                <m:sub/>
                                <m:sup/>
                                <m:e>
                                  <m:sSup>
                                    <m:sSup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sSup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𝑋</m:t>
                                      </m:r>
                                    </m:e>
                                    <m:sup>
                                      <m:r>
                                        <a:rPr lang="en-US" sz="3000" b="0" i="1" smtClean="0">
                                          <a:solidFill>
                                            <a:schemeClr val="bg2">
                                              <a:lumMod val="75000"/>
                                            </a:schemeClr>
                                          </a:solidFill>
                                          <a:latin typeface="Cambria Math" panose="02040503050406030204" pitchFamily="18" charset="0"/>
                                          <a:cs typeface="Times New Roman" panose="02020603050405020304" pitchFamily="18" charset="0"/>
                                        </a:rPr>
                                        <m:t>2</m:t>
                                      </m:r>
                                    </m:sup>
                                  </m:sSup>
                                  <m:r>
                                    <a:rPr lang="en-US" sz="3000" b="0" i="1" smtClean="0">
                                      <a:solidFill>
                                        <a:schemeClr val="bg2">
                                          <a:lumMod val="75000"/>
                                        </a:schemeClr>
                                      </a:solidFill>
                                      <a:latin typeface="Cambria Math" panose="02040503050406030204" pitchFamily="18" charset="0"/>
                                      <a:cs typeface="Times New Roman" panose="02020603050405020304" pitchFamily="18" charset="0"/>
                                    </a:rPr>
                                    <m:t> − </m:t>
                                  </m:r>
                                  <m:sSup>
                                    <m:sSup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sSupPr>
                                    <m:e>
                                      <m:d>
                                        <m:dPr>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dPr>
                                        <m:e>
                                          <m:nary>
                                            <m:naryPr>
                                              <m:chr m:val="∑"/>
                                              <m:subHide m:val="on"/>
                                              <m:supHide m:val="on"/>
                                              <m:ctrlPr>
                                                <a:rPr lang="en-US" sz="3000" b="0" i="1" smtClean="0">
                                                  <a:solidFill>
                                                    <a:schemeClr val="bg2">
                                                      <a:lumMod val="75000"/>
                                                    </a:schemeClr>
                                                  </a:solidFill>
                                                  <a:latin typeface="Cambria Math" panose="02040503050406030204" pitchFamily="18" charset="0"/>
                                                  <a:cs typeface="Times New Roman" panose="02020603050405020304" pitchFamily="18" charset="0"/>
                                                </a:rPr>
                                              </m:ctrlPr>
                                            </m:naryPr>
                                            <m:sub/>
                                            <m:sup/>
                                            <m:e>
                                              <m:r>
                                                <a:rPr lang="en-US" sz="3000" b="0" i="1" smtClean="0">
                                                  <a:solidFill>
                                                    <a:schemeClr val="bg2">
                                                      <a:lumMod val="75000"/>
                                                    </a:schemeClr>
                                                  </a:solidFill>
                                                  <a:latin typeface="Cambria Math" panose="02040503050406030204" pitchFamily="18" charset="0"/>
                                                  <a:cs typeface="Times New Roman" panose="02020603050405020304" pitchFamily="18" charset="0"/>
                                                </a:rPr>
                                                <m:t>𝑋</m:t>
                                              </m:r>
                                            </m:e>
                                          </m:nary>
                                        </m:e>
                                      </m:d>
                                    </m:e>
                                    <m:sup>
                                      <m:r>
                                        <a:rPr lang="en-US" sz="3000" b="0" i="1" smtClean="0">
                                          <a:solidFill>
                                            <a:schemeClr val="bg2">
                                              <a:lumMod val="75000"/>
                                            </a:schemeClr>
                                          </a:solidFill>
                                          <a:latin typeface="Cambria Math" panose="02040503050406030204" pitchFamily="18" charset="0"/>
                                          <a:cs typeface="Times New Roman" panose="02020603050405020304" pitchFamily="18" charset="0"/>
                                        </a:rPr>
                                        <m:t>2</m:t>
                                      </m:r>
                                    </m:sup>
                                  </m:sSup>
                                </m:e>
                              </m:nary>
                            </m:num>
                            <m:den>
                              <m:r>
                                <a:rPr lang="en-GB" sz="3000" b="0" i="1" smtClean="0">
                                  <a:solidFill>
                                    <a:schemeClr val="bg2">
                                      <a:lumMod val="75000"/>
                                    </a:schemeClr>
                                  </a:solidFill>
                                  <a:latin typeface="Cambria Math" panose="02040503050406030204" pitchFamily="18" charset="0"/>
                                  <a:cs typeface="Times New Roman" panose="02020603050405020304" pitchFamily="18" charset="0"/>
                                </a:rPr>
                                <m:t>𝑛</m:t>
                              </m:r>
                              <m:r>
                                <a:rPr lang="en-GB" sz="3000" b="0" i="1" smtClean="0">
                                  <a:solidFill>
                                    <a:schemeClr val="bg2">
                                      <a:lumMod val="75000"/>
                                    </a:schemeClr>
                                  </a:solidFill>
                                  <a:latin typeface="Cambria Math" panose="02040503050406030204" pitchFamily="18" charset="0"/>
                                  <a:cs typeface="Times New Roman" panose="02020603050405020304" pitchFamily="18" charset="0"/>
                                </a:rPr>
                                <m:t>(</m:t>
                              </m:r>
                              <m:r>
                                <a:rPr lang="en-US" sz="3000" b="0" i="1" smtClean="0">
                                  <a:solidFill>
                                    <a:schemeClr val="bg2">
                                      <a:lumMod val="75000"/>
                                    </a:schemeClr>
                                  </a:solidFill>
                                  <a:latin typeface="Cambria Math" panose="02040503050406030204" pitchFamily="18" charset="0"/>
                                  <a:cs typeface="Times New Roman" panose="02020603050405020304" pitchFamily="18" charset="0"/>
                                </a:rPr>
                                <m:t>𝑛</m:t>
                              </m:r>
                              <m:r>
                                <a:rPr lang="en-US" sz="3000" b="0" i="1" smtClean="0">
                                  <a:solidFill>
                                    <a:schemeClr val="bg2">
                                      <a:lumMod val="75000"/>
                                    </a:schemeClr>
                                  </a:solidFill>
                                  <a:latin typeface="Cambria Math" panose="02040503050406030204" pitchFamily="18" charset="0"/>
                                  <a:cs typeface="Times New Roman" panose="02020603050405020304" pitchFamily="18" charset="0"/>
                                </a:rPr>
                                <m:t>−1)</m:t>
                              </m:r>
                            </m:den>
                          </m:f>
                        </m:e>
                      </m:rad>
                    </m:oMath>
                  </m:oMathPara>
                </a14:m>
                <a:endParaRPr lang="en-US" sz="3000" dirty="0">
                  <a:latin typeface="Times New Roman" panose="02020603050405020304" pitchFamily="18" charset="0"/>
                  <a:cs typeface="Times New Roman" panose="02020603050405020304" pitchFamily="18" charset="0"/>
                </a:endParaRPr>
              </a:p>
              <a:p>
                <a:pPr marL="0" indent="0" algn="just">
                  <a:buNone/>
                </a:pPr>
                <a:r>
                  <a:rPr lang="en-US" sz="3000" dirty="0">
                    <a:latin typeface="Times New Roman" panose="02020603050405020304" pitchFamily="18" charset="0"/>
                    <a:cs typeface="Times New Roman" panose="02020603050405020304" pitchFamily="18" charset="0"/>
                  </a:rPr>
                  <a:t>(the sample standard deviation) and the </a:t>
                </a:r>
                <a14:m>
                  <m:oMath xmlns:m="http://schemas.openxmlformats.org/officeDocument/2006/math">
                    <m:d>
                      <m:dPr>
                        <m:ctrlPr>
                          <a:rPr lang="en-US" sz="3000" i="1" smtClean="0">
                            <a:latin typeface="Cambria Math" panose="02040503050406030204" pitchFamily="18" charset="0"/>
                            <a:cs typeface="Times New Roman" panose="02020603050405020304" pitchFamily="18" charset="0"/>
                          </a:rPr>
                        </m:ctrlPr>
                      </m:dPr>
                      <m:e>
                        <m:r>
                          <a:rPr lang="en-US" sz="3000" b="0" i="1" smtClean="0">
                            <a:latin typeface="Cambria Math" panose="02040503050406030204" pitchFamily="18" charset="0"/>
                            <a:cs typeface="Times New Roman" panose="02020603050405020304" pitchFamily="18" charset="0"/>
                          </a:rPr>
                          <m:t>1−</m:t>
                        </m:r>
                        <m:r>
                          <a:rPr lang="en-US" sz="3000" b="0" i="1" smtClean="0">
                            <a:latin typeface="Cambria Math" panose="02040503050406030204" pitchFamily="18" charset="0"/>
                            <a:ea typeface="Cambria Math" panose="02040503050406030204" pitchFamily="18" charset="0"/>
                            <a:cs typeface="Times New Roman" panose="02020603050405020304" pitchFamily="18" charset="0"/>
                          </a:rPr>
                          <m:t>𝛼</m:t>
                        </m:r>
                      </m:e>
                    </m:d>
                    <m:r>
                      <a:rPr lang="en-US" sz="3000" b="0" i="1" smtClean="0">
                        <a:latin typeface="Cambria Math" panose="02040503050406030204" pitchFamily="18" charset="0"/>
                        <a:cs typeface="Times New Roman" panose="02020603050405020304" pitchFamily="18" charset="0"/>
                      </a:rPr>
                      <m:t>∗100 %</m:t>
                    </m:r>
                  </m:oMath>
                </a14:m>
                <a:r>
                  <a:rPr lang="en-US" sz="3000" dirty="0">
                    <a:latin typeface="Times New Roman" panose="02020603050405020304" pitchFamily="18" charset="0"/>
                    <a:cs typeface="Times New Roman" panose="02020603050405020304" pitchFamily="18" charset="0"/>
                  </a:rPr>
                  <a:t>confidence interval for </a:t>
                </a:r>
                <a14:m>
                  <m:oMath xmlns:m="http://schemas.openxmlformats.org/officeDocument/2006/math">
                    <m:r>
                      <a:rPr lang="en-US" sz="3000"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3000" dirty="0">
                    <a:latin typeface="Times New Roman" panose="02020603050405020304" pitchFamily="18" charset="0"/>
                    <a:cs typeface="Times New Roman" panose="02020603050405020304" pitchFamily="18" charset="0"/>
                  </a:rPr>
                  <a:t> is computed as,</a:t>
                </a:r>
              </a:p>
              <a:p>
                <a:pPr marL="0" indent="0" algn="ctr">
                  <a:buNone/>
                </a:pPr>
                <a14:m>
                  <m:oMath xmlns:m="http://schemas.openxmlformats.org/officeDocument/2006/math">
                    <m:d>
                      <m:dPr>
                        <m:ctrlPr>
                          <a:rPr lang="en-US" sz="3000" i="1" smtClean="0">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sz="3000" i="1">
                                <a:solidFill>
                                  <a:schemeClr val="bg2">
                                    <a:lumMod val="75000"/>
                                  </a:schemeClr>
                                </a:solidFill>
                                <a:latin typeface="Cambria Math" panose="02040503050406030204" pitchFamily="18" charset="0"/>
                                <a:cs typeface="Times New Roman" panose="02020603050405020304" pitchFamily="18" charset="0"/>
                              </a:rPr>
                            </m:ctrlPr>
                          </m:accPr>
                          <m:e>
                            <m:r>
                              <a:rPr lang="en-US" sz="3000" i="1">
                                <a:solidFill>
                                  <a:schemeClr val="bg2">
                                    <a:lumMod val="75000"/>
                                  </a:schemeClr>
                                </a:solidFill>
                                <a:latin typeface="Cambria Math" panose="02040503050406030204" pitchFamily="18" charset="0"/>
                                <a:cs typeface="Times New Roman" panose="02020603050405020304" pitchFamily="18" charset="0"/>
                              </a:rPr>
                              <m:t>𝑋</m:t>
                            </m:r>
                          </m:e>
                        </m:acc>
                        <m:r>
                          <a:rPr lang="en-US" sz="30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3000" i="1">
                                <a:solidFill>
                                  <a:schemeClr val="bg2">
                                    <a:lumMod val="75000"/>
                                  </a:schemeClr>
                                </a:solidFill>
                                <a:latin typeface="Cambria Math" panose="02040503050406030204" pitchFamily="18" charset="0"/>
                                <a:cs typeface="Times New Roman" panose="02020603050405020304" pitchFamily="18" charset="0"/>
                              </a:rPr>
                            </m:ctrlPr>
                          </m:sSub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𝑡</m:t>
                            </m:r>
                          </m:e>
                          <m:sub>
                            <m:f>
                              <m:fPr>
                                <m:type m:val="skw"/>
                                <m:ctrlPr>
                                  <a:rPr lang="en-GB" sz="3000" i="1">
                                    <a:solidFill>
                                      <a:schemeClr val="bg2">
                                        <a:lumMod val="75000"/>
                                      </a:schemeClr>
                                    </a:solidFill>
                                    <a:latin typeface="Cambria Math" panose="02040503050406030204" pitchFamily="18" charset="0"/>
                                    <a:cs typeface="Times New Roman" panose="02020603050405020304" pitchFamily="18" charset="0"/>
                                  </a:rPr>
                                </m:ctrlPr>
                              </m:fPr>
                              <m:num>
                                <m:r>
                                  <a:rPr lang="en-GB" sz="30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solidFill>
                                      <a:schemeClr val="bg2">
                                        <a:lumMod val="75000"/>
                                      </a:schemeClr>
                                    </a:solidFill>
                                    <a:latin typeface="Cambria Math" panose="02040503050406030204" pitchFamily="18" charset="0"/>
                                    <a:cs typeface="Times New Roman" panose="02020603050405020304" pitchFamily="18" charset="0"/>
                                  </a:rPr>
                                  <m:t>2</m:t>
                                </m:r>
                              </m:den>
                            </m:f>
                          </m:sub>
                        </m:sSub>
                        <m:r>
                          <a:rPr lang="en-US" sz="3000" i="1">
                            <a:solidFill>
                              <a:schemeClr val="bg2">
                                <a:lumMod val="75000"/>
                              </a:schemeClr>
                            </a:solidFill>
                            <a:latin typeface="Cambria Math" panose="02040503050406030204" pitchFamily="18" charset="0"/>
                            <a:cs typeface="Times New Roman" panose="02020603050405020304" pitchFamily="18" charset="0"/>
                          </a:rPr>
                          <m:t>∗</m:t>
                        </m:r>
                        <m:f>
                          <m:fPr>
                            <m:ctrlPr>
                              <a:rPr lang="en-US" sz="3000" i="1">
                                <a:solidFill>
                                  <a:schemeClr val="bg2">
                                    <a:lumMod val="75000"/>
                                  </a:schemeClr>
                                </a:solidFill>
                                <a:latin typeface="Cambria Math" panose="02040503050406030204" pitchFamily="18" charset="0"/>
                                <a:cs typeface="Times New Roman" panose="02020603050405020304" pitchFamily="18" charset="0"/>
                              </a:rPr>
                            </m:ctrlPr>
                          </m:fPr>
                          <m:num>
                            <m:r>
                              <a:rPr lang="en-GB" sz="3000"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𝑠</m:t>
                            </m:r>
                          </m:num>
                          <m:den>
                            <m:rad>
                              <m:radPr>
                                <m:degHide m:val="on"/>
                                <m:ctrlPr>
                                  <a:rPr lang="en-US" sz="3000" i="1">
                                    <a:solidFill>
                                      <a:schemeClr val="bg2">
                                        <a:lumMod val="75000"/>
                                      </a:schemeClr>
                                    </a:solidFill>
                                    <a:latin typeface="Cambria Math" panose="02040503050406030204" pitchFamily="18" charset="0"/>
                                    <a:cs typeface="Times New Roman" panose="02020603050405020304" pitchFamily="18" charset="0"/>
                                  </a:rPr>
                                </m:ctrlPr>
                              </m:radPr>
                              <m:deg/>
                              <m:e>
                                <m:r>
                                  <a:rPr lang="en-US" sz="3000" i="1">
                                    <a:solidFill>
                                      <a:schemeClr val="bg2">
                                        <a:lumMod val="75000"/>
                                      </a:schemeClr>
                                    </a:solidFill>
                                    <a:latin typeface="Cambria Math" panose="02040503050406030204" pitchFamily="18" charset="0"/>
                                    <a:cs typeface="Times New Roman" panose="02020603050405020304" pitchFamily="18" charset="0"/>
                                  </a:rPr>
                                  <m:t>𝑛</m:t>
                                </m:r>
                              </m:e>
                            </m:rad>
                          </m:den>
                        </m:f>
                        <m:r>
                          <a:rPr lang="en-US" sz="3000" i="1">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sz="3000" i="1">
                                <a:solidFill>
                                  <a:schemeClr val="bg2">
                                    <a:lumMod val="75000"/>
                                  </a:schemeClr>
                                </a:solidFill>
                                <a:latin typeface="Cambria Math" panose="02040503050406030204" pitchFamily="18" charset="0"/>
                                <a:cs typeface="Times New Roman" panose="02020603050405020304" pitchFamily="18" charset="0"/>
                              </a:rPr>
                            </m:ctrlPr>
                          </m:accPr>
                          <m:e>
                            <m:r>
                              <a:rPr lang="en-US" sz="3000" i="1">
                                <a:solidFill>
                                  <a:schemeClr val="bg2">
                                    <a:lumMod val="75000"/>
                                  </a:schemeClr>
                                </a:solidFill>
                                <a:latin typeface="Cambria Math" panose="02040503050406030204" pitchFamily="18" charset="0"/>
                                <a:cs typeface="Times New Roman" panose="02020603050405020304" pitchFamily="18" charset="0"/>
                              </a:rPr>
                              <m:t>𝑋</m:t>
                            </m:r>
                          </m:e>
                        </m:acc>
                        <m:r>
                          <a:rPr lang="en-US" sz="30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3000" i="1">
                                <a:solidFill>
                                  <a:schemeClr val="bg2">
                                    <a:lumMod val="75000"/>
                                  </a:schemeClr>
                                </a:solidFill>
                                <a:latin typeface="Cambria Math" panose="02040503050406030204" pitchFamily="18" charset="0"/>
                                <a:cs typeface="Times New Roman" panose="02020603050405020304" pitchFamily="18" charset="0"/>
                              </a:rPr>
                            </m:ctrlPr>
                          </m:sSubPr>
                          <m:e>
                            <m:r>
                              <a:rPr lang="en-US" sz="3000" b="0" i="1" smtClean="0">
                                <a:solidFill>
                                  <a:schemeClr val="bg2">
                                    <a:lumMod val="75000"/>
                                  </a:schemeClr>
                                </a:solidFill>
                                <a:latin typeface="Cambria Math" panose="02040503050406030204" pitchFamily="18" charset="0"/>
                                <a:cs typeface="Times New Roman" panose="02020603050405020304" pitchFamily="18" charset="0"/>
                              </a:rPr>
                              <m:t>𝑡</m:t>
                            </m:r>
                          </m:e>
                          <m:sub>
                            <m:f>
                              <m:fPr>
                                <m:type m:val="skw"/>
                                <m:ctrlPr>
                                  <a:rPr lang="en-GB" sz="3000" i="1">
                                    <a:solidFill>
                                      <a:schemeClr val="bg2">
                                        <a:lumMod val="75000"/>
                                      </a:schemeClr>
                                    </a:solidFill>
                                    <a:latin typeface="Cambria Math" panose="02040503050406030204" pitchFamily="18" charset="0"/>
                                    <a:cs typeface="Times New Roman" panose="02020603050405020304" pitchFamily="18" charset="0"/>
                                  </a:rPr>
                                </m:ctrlPr>
                              </m:fPr>
                              <m:num>
                                <m:r>
                                  <a:rPr lang="en-GB" sz="30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solidFill>
                                      <a:schemeClr val="bg2">
                                        <a:lumMod val="75000"/>
                                      </a:schemeClr>
                                    </a:solidFill>
                                    <a:latin typeface="Cambria Math" panose="02040503050406030204" pitchFamily="18" charset="0"/>
                                    <a:cs typeface="Times New Roman" panose="02020603050405020304" pitchFamily="18" charset="0"/>
                                  </a:rPr>
                                  <m:t>2</m:t>
                                </m:r>
                              </m:den>
                            </m:f>
                          </m:sub>
                        </m:sSub>
                        <m:r>
                          <a:rPr lang="en-US" sz="3000" i="1">
                            <a:solidFill>
                              <a:schemeClr val="bg2">
                                <a:lumMod val="75000"/>
                              </a:schemeClr>
                            </a:solidFill>
                            <a:latin typeface="Cambria Math" panose="02040503050406030204" pitchFamily="18" charset="0"/>
                            <a:cs typeface="Times New Roman" panose="02020603050405020304" pitchFamily="18" charset="0"/>
                          </a:rPr>
                          <m:t>∗</m:t>
                        </m:r>
                        <m:f>
                          <m:fPr>
                            <m:ctrlPr>
                              <a:rPr lang="en-US" sz="3000" i="1">
                                <a:solidFill>
                                  <a:schemeClr val="bg2">
                                    <a:lumMod val="75000"/>
                                  </a:schemeClr>
                                </a:solidFill>
                                <a:latin typeface="Cambria Math" panose="02040503050406030204" pitchFamily="18" charset="0"/>
                                <a:cs typeface="Times New Roman" panose="02020603050405020304" pitchFamily="18" charset="0"/>
                              </a:rPr>
                            </m:ctrlPr>
                          </m:fPr>
                          <m:num>
                            <m:r>
                              <a:rPr lang="en-GB" sz="3000"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𝑠</m:t>
                            </m:r>
                          </m:num>
                          <m:den>
                            <m:rad>
                              <m:radPr>
                                <m:degHide m:val="on"/>
                                <m:ctrlPr>
                                  <a:rPr lang="en-US" sz="3000" i="1">
                                    <a:solidFill>
                                      <a:schemeClr val="bg2">
                                        <a:lumMod val="75000"/>
                                      </a:schemeClr>
                                    </a:solidFill>
                                    <a:latin typeface="Cambria Math" panose="02040503050406030204" pitchFamily="18" charset="0"/>
                                    <a:cs typeface="Times New Roman" panose="02020603050405020304" pitchFamily="18" charset="0"/>
                                  </a:rPr>
                                </m:ctrlPr>
                              </m:radPr>
                              <m:deg/>
                              <m:e>
                                <m:r>
                                  <a:rPr lang="en-US" sz="3000"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r>
                  <a:rPr lang="en-US" sz="3000" dirty="0">
                    <a:latin typeface="Times New Roman" panose="02020603050405020304" pitchFamily="18" charset="0"/>
                    <a:cs typeface="Times New Roman" panose="02020603050405020304" pitchFamily="18" charset="0"/>
                  </a:rPr>
                  <a:t> </a:t>
                </a:r>
              </a:p>
              <a:p>
                <a:pPr marL="0" indent="0" algn="just">
                  <a:buNone/>
                </a:pPr>
                <a:r>
                  <a:rPr lang="en-US" sz="30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GB" sz="3000" i="1">
                            <a:latin typeface="Cambria Math" panose="02040503050406030204" pitchFamily="18" charset="0"/>
                            <a:cs typeface="Times New Roman" panose="02020603050405020304" pitchFamily="18" charset="0"/>
                          </a:rPr>
                        </m:ctrlPr>
                      </m:sSubPr>
                      <m:e>
                        <m:r>
                          <a:rPr lang="en-US" sz="3000" i="1">
                            <a:latin typeface="Cambria Math" panose="02040503050406030204" pitchFamily="18" charset="0"/>
                            <a:cs typeface="Times New Roman" panose="02020603050405020304" pitchFamily="18" charset="0"/>
                          </a:rPr>
                          <m:t>𝑡</m:t>
                        </m:r>
                      </m:e>
                      <m:sub>
                        <m:f>
                          <m:fPr>
                            <m:type m:val="skw"/>
                            <m:ctrlPr>
                              <a:rPr lang="en-GB" sz="3000" i="1">
                                <a:latin typeface="Cambria Math" panose="02040503050406030204" pitchFamily="18" charset="0"/>
                                <a:cs typeface="Times New Roman" panose="02020603050405020304" pitchFamily="18" charset="0"/>
                              </a:rPr>
                            </m:ctrlPr>
                          </m:fPr>
                          <m:num>
                            <m:r>
                              <a:rPr lang="en-GB" sz="30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latin typeface="Cambria Math" panose="02040503050406030204" pitchFamily="18" charset="0"/>
                                <a:cs typeface="Times New Roman" panose="02020603050405020304" pitchFamily="18" charset="0"/>
                              </a:rPr>
                              <m:t>2</m:t>
                            </m:r>
                          </m:den>
                        </m:f>
                      </m:sub>
                    </m:sSub>
                  </m:oMath>
                </a14:m>
                <a:r>
                  <a:rPr lang="en-US" sz="3000" dirty="0">
                    <a:latin typeface="Times New Roman" panose="02020603050405020304" pitchFamily="18" charset="0"/>
                    <a:cs typeface="Times New Roman" panose="02020603050405020304" pitchFamily="18" charset="0"/>
                  </a:rPr>
                  <a:t>is the upper tail value for the t distribution for the degrees of freedom </a:t>
                </a:r>
                <a14:m>
                  <m:oMath xmlns:m="http://schemas.openxmlformats.org/officeDocument/2006/math">
                    <m:r>
                      <a:rPr lang="en-US" sz="3000" b="0" i="1" smtClean="0">
                        <a:latin typeface="Cambria Math" panose="02040503050406030204" pitchFamily="18" charset="0"/>
                        <a:cs typeface="Times New Roman" panose="02020603050405020304" pitchFamily="18" charset="0"/>
                      </a:rPr>
                      <m:t>𝑛</m:t>
                    </m:r>
                    <m:r>
                      <a:rPr lang="en-US" sz="3000" b="0" i="1" smtClean="0">
                        <a:latin typeface="Cambria Math" panose="02040503050406030204" pitchFamily="18" charset="0"/>
                        <a:cs typeface="Times New Roman" panose="02020603050405020304" pitchFamily="18" charset="0"/>
                      </a:rPr>
                      <m:t>−1</m:t>
                    </m:r>
                  </m:oMath>
                </a14:m>
                <a:r>
                  <a:rPr lang="en-US" sz="3000" dirty="0">
                    <a:latin typeface="Times New Roman" panose="02020603050405020304" pitchFamily="18" charset="0"/>
                    <a:cs typeface="Times New Roman" panose="02020603050405020304" pitchFamily="18" charset="0"/>
                  </a:rPr>
                  <a:t> ,so that the right side area of </a:t>
                </a:r>
                <a14:m>
                  <m:oMath xmlns:m="http://schemas.openxmlformats.org/officeDocument/2006/math">
                    <m:sSub>
                      <m:sSubPr>
                        <m:ctrlPr>
                          <a:rPr lang="en-GB" sz="3000" i="1">
                            <a:latin typeface="Cambria Math" panose="02040503050406030204" pitchFamily="18" charset="0"/>
                            <a:cs typeface="Times New Roman" panose="02020603050405020304" pitchFamily="18" charset="0"/>
                          </a:rPr>
                        </m:ctrlPr>
                      </m:sSubPr>
                      <m:e>
                        <m:r>
                          <a:rPr lang="en-US" sz="3000" i="1">
                            <a:latin typeface="Cambria Math" panose="02040503050406030204" pitchFamily="18" charset="0"/>
                            <a:cs typeface="Times New Roman" panose="02020603050405020304" pitchFamily="18" charset="0"/>
                          </a:rPr>
                          <m:t>𝑡</m:t>
                        </m:r>
                      </m:e>
                      <m:sub>
                        <m:f>
                          <m:fPr>
                            <m:type m:val="skw"/>
                            <m:ctrlPr>
                              <a:rPr lang="en-GB" sz="3000" i="1">
                                <a:latin typeface="Cambria Math" panose="02040503050406030204" pitchFamily="18" charset="0"/>
                                <a:cs typeface="Times New Roman" panose="02020603050405020304" pitchFamily="18" charset="0"/>
                              </a:rPr>
                            </m:ctrlPr>
                          </m:fPr>
                          <m:num>
                            <m:r>
                              <a:rPr lang="en-GB" sz="30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latin typeface="Cambria Math" panose="02040503050406030204" pitchFamily="18" charset="0"/>
                                <a:cs typeface="Times New Roman" panose="02020603050405020304" pitchFamily="18" charset="0"/>
                              </a:rPr>
                              <m:t>2</m:t>
                            </m:r>
                          </m:den>
                        </m:f>
                      </m:sub>
                    </m:sSub>
                  </m:oMath>
                </a14:m>
                <a:r>
                  <a:rPr lang="en-US" sz="3000" dirty="0">
                    <a:latin typeface="Times New Roman" panose="02020603050405020304" pitchFamily="18" charset="0"/>
                    <a:cs typeface="Times New Roman" panose="02020603050405020304" pitchFamily="18" charset="0"/>
                  </a:rPr>
                  <a:t>is</a:t>
                </a:r>
                <a14:m>
                  <m:oMath xmlns:m="http://schemas.openxmlformats.org/officeDocument/2006/math">
                    <m:f>
                      <m:fPr>
                        <m:type m:val="skw"/>
                        <m:ctrlPr>
                          <a:rPr lang="en-GB" sz="3000" i="1">
                            <a:latin typeface="Cambria Math" panose="02040503050406030204" pitchFamily="18" charset="0"/>
                            <a:cs typeface="Times New Roman" panose="02020603050405020304" pitchFamily="18" charset="0"/>
                          </a:rPr>
                        </m:ctrlPr>
                      </m:fPr>
                      <m:num>
                        <m:r>
                          <a:rPr lang="en-US" sz="3000" b="0" i="1" smtClean="0">
                            <a:latin typeface="Cambria Math" panose="02040503050406030204" pitchFamily="18" charset="0"/>
                            <a:cs typeface="Times New Roman" panose="02020603050405020304" pitchFamily="18" charset="0"/>
                          </a:rPr>
                          <m:t> </m:t>
                        </m:r>
                        <m:r>
                          <a:rPr lang="en-GB" sz="3000" i="1">
                            <a:latin typeface="Cambria Math" panose="02040503050406030204" pitchFamily="18" charset="0"/>
                            <a:ea typeface="Cambria Math" panose="02040503050406030204" pitchFamily="18" charset="0"/>
                            <a:cs typeface="Times New Roman" panose="02020603050405020304" pitchFamily="18" charset="0"/>
                          </a:rPr>
                          <m:t>𝛼</m:t>
                        </m:r>
                      </m:num>
                      <m:den>
                        <m:r>
                          <a:rPr lang="en-GB" sz="3000" i="1">
                            <a:latin typeface="Cambria Math" panose="02040503050406030204" pitchFamily="18" charset="0"/>
                            <a:cs typeface="Times New Roman" panose="02020603050405020304" pitchFamily="18" charset="0"/>
                          </a:rPr>
                          <m:t>2</m:t>
                        </m:r>
                      </m:den>
                    </m:f>
                  </m:oMath>
                </a14:m>
                <a:r>
                  <a:rPr lang="en-US" sz="3000" dirty="0">
                    <a:latin typeface="Times New Roman" panose="02020603050405020304" pitchFamily="18" charset="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7" y="556054"/>
                <a:ext cx="8229600" cy="3886200"/>
              </a:xfrm>
              <a:blipFill>
                <a:blip r:embed="rId2"/>
                <a:stretch>
                  <a:fillRect l="-1704" t="-2038" r="-1778" b="-42163"/>
                </a:stretch>
              </a:blipFill>
            </p:spPr>
            <p:txBody>
              <a:bodyPr/>
              <a:lstStyle/>
              <a:p>
                <a:r>
                  <a:rPr lang="en-NZ">
                    <a:noFill/>
                  </a:rPr>
                  <a:t> </a:t>
                </a:r>
              </a:p>
            </p:txBody>
          </p:sp>
        </mc:Fallback>
      </mc:AlternateContent>
      <p:sp>
        <p:nvSpPr>
          <p:cNvPr id="5" name="Footer Placeholder 4">
            <a:extLst>
              <a:ext uri="{FF2B5EF4-FFF2-40B4-BE49-F238E27FC236}">
                <a16:creationId xmlns:a16="http://schemas.microsoft.com/office/drawing/2014/main" id="{04FE5F79-9614-45D5-ABA0-B28E5F9305BE}"/>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5B23C5B6-1D90-449B-8256-D6CCC4E835AC}"/>
              </a:ext>
            </a:extLst>
          </p:cNvPr>
          <p:cNvSpPr>
            <a:spLocks noGrp="1"/>
          </p:cNvSpPr>
          <p:nvPr>
            <p:ph type="dt" sz="half" idx="12"/>
          </p:nvPr>
        </p:nvSpPr>
        <p:spPr/>
        <p:txBody>
          <a:bodyPr/>
          <a:lstStyle/>
          <a:p>
            <a:fld id="{C66CF084-095E-4E17-8542-99504F2276D7}"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1035C23D-E28D-46F5-825A-1AE7290E124F}"/>
              </a:ext>
            </a:extLst>
          </p:cNvPr>
          <p:cNvSpPr>
            <a:spLocks noGrp="1"/>
          </p:cNvSpPr>
          <p:nvPr>
            <p:ph type="sldNum" sz="quarter" idx="11"/>
          </p:nvPr>
        </p:nvSpPr>
        <p:spPr/>
        <p:txBody>
          <a:bodyPr/>
          <a:lstStyle/>
          <a:p>
            <a:fld id="{E6D38F6D-B68C-43EA-8D93-D9BC679B8240}" type="slidenum">
              <a:rPr lang="en-US" altLang="en-US" smtClean="0"/>
              <a:pPr/>
              <a:t>48</a:t>
            </a:fld>
            <a:endParaRPr lang="en-US" altLang="en-US"/>
          </a:p>
        </p:txBody>
      </p:sp>
    </p:spTree>
    <p:extLst>
      <p:ext uri="{BB962C8B-B14F-4D97-AF65-F5344CB8AC3E}">
        <p14:creationId xmlns:p14="http://schemas.microsoft.com/office/powerpoint/2010/main" val="578133352"/>
      </p:ext>
    </p:extLst>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0681" y="547816"/>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Note that </a:t>
                </a:r>
                <a:r>
                  <a:rPr lang="en-US" dirty="0">
                    <a:solidFill>
                      <a:srgbClr val="0000FF"/>
                    </a:solidFill>
                    <a:latin typeface="Times New Roman" panose="02020603050405020304" pitchFamily="18" charset="0"/>
                    <a:cs typeface="Times New Roman" panose="02020603050405020304" pitchFamily="18" charset="0"/>
                  </a:rPr>
                  <a:t>when the population distribution is normal</a:t>
                </a:r>
                <a:r>
                  <a:rPr lang="en-US" dirty="0">
                    <a:latin typeface="Times New Roman" panose="02020603050405020304" pitchFamily="18" charset="0"/>
                    <a:cs typeface="Times New Roman" panose="02020603050405020304" pitchFamily="18" charset="0"/>
                  </a:rPr>
                  <a:t>,             </a:t>
                </a:r>
              </a:p>
              <a:p>
                <a:pPr marL="0" indent="0" algn="just">
                  <a:buNone/>
                </a:pPr>
                <a:r>
                  <a:rPr lang="en-US" b="0" dirty="0">
                    <a:solidFill>
                      <a:schemeClr val="bg2">
                        <a:lumMod val="75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US" b="0" i="1" smtClean="0">
                        <a:solidFill>
                          <a:schemeClr val="bg2">
                            <a:lumMod val="75000"/>
                          </a:schemeClr>
                        </a:solidFill>
                        <a:latin typeface="Cambria Math" panose="02040503050406030204" pitchFamily="18" charset="0"/>
                        <a:cs typeface="Times New Roman" panose="02020603050405020304" pitchFamily="18" charset="0"/>
                      </a:rPr>
                      <m:t>𝑇</m:t>
                    </m:r>
                    <m:r>
                      <a:rPr lang="en-GB" i="1">
                        <a:solidFill>
                          <a:schemeClr val="bg2">
                            <a:lumMod val="75000"/>
                          </a:schemeClr>
                        </a:solidFill>
                        <a:latin typeface="Cambria Math" panose="02040503050406030204" pitchFamily="18" charset="0"/>
                        <a:cs typeface="Times New Roman" panose="02020603050405020304" pitchFamily="18" charset="0"/>
                      </a:rPr>
                      <m:t>=</m:t>
                    </m:r>
                    <m:f>
                      <m:fPr>
                        <m:ctrlPr>
                          <a:rPr lang="en-GB"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GB" i="1">
                            <a:solidFill>
                              <a:schemeClr val="bg2">
                                <a:lumMod val="75000"/>
                              </a:schemeClr>
                            </a:solidFill>
                            <a:latin typeface="Cambria Math" panose="02040503050406030204" pitchFamily="18" charset="0"/>
                            <a:cs typeface="Times New Roman" panose="02020603050405020304" pitchFamily="18" charset="0"/>
                          </a:rPr>
                          <m:t>−</m:t>
                        </m:r>
                        <m:r>
                          <a:rPr lang="en-GB"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𝜇</m:t>
                        </m:r>
                      </m:num>
                      <m:den>
                        <m:r>
                          <a:rPr lang="en-US" b="0" i="1" smtClean="0">
                            <a:solidFill>
                              <a:schemeClr val="bg2">
                                <a:lumMod val="75000"/>
                              </a:schemeClr>
                            </a:solidFill>
                            <a:latin typeface="Cambria Math" panose="02040503050406030204" pitchFamily="18" charset="0"/>
                            <a:cs typeface="Times New Roman" panose="02020603050405020304" pitchFamily="18" charset="0"/>
                          </a:rPr>
                          <m:t>(</m:t>
                        </m:r>
                        <m:f>
                          <m:fPr>
                            <m:type m:val="skw"/>
                            <m:ctrlPr>
                              <a:rPr lang="en-GB" i="1" smtClean="0">
                                <a:solidFill>
                                  <a:schemeClr val="bg2">
                                    <a:lumMod val="75000"/>
                                  </a:schemeClr>
                                </a:solidFill>
                                <a:latin typeface="Cambria Math" panose="02040503050406030204" pitchFamily="18" charset="0"/>
                                <a:cs typeface="Times New Roman" panose="02020603050405020304" pitchFamily="18" charset="0"/>
                              </a:rPr>
                            </m:ctrlPr>
                          </m:fPr>
                          <m:num>
                            <m:r>
                              <a:rPr lang="en-US" b="0" i="1" smtClean="0">
                                <a:solidFill>
                                  <a:schemeClr val="bg2">
                                    <a:lumMod val="75000"/>
                                  </a:schemeClr>
                                </a:solidFill>
                                <a:latin typeface="Cambria Math" panose="02040503050406030204" pitchFamily="18" charset="0"/>
                                <a:cs typeface="Times New Roman" panose="02020603050405020304" pitchFamily="18" charset="0"/>
                              </a:rPr>
                              <m:t>𝑆</m:t>
                            </m:r>
                          </m:num>
                          <m:den>
                            <m:rad>
                              <m:radPr>
                                <m:degHide m:val="on"/>
                                <m:ctrlPr>
                                  <a:rPr lang="en-GB"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rPr>
                                  <m:t>𝑛</m:t>
                                </m:r>
                              </m:e>
                            </m:rad>
                          </m:den>
                        </m:f>
                        <m:r>
                          <a:rPr lang="en-US" b="0" i="1" smtClean="0">
                            <a:solidFill>
                              <a:schemeClr val="bg2">
                                <a:lumMod val="75000"/>
                              </a:schemeClr>
                            </a:solidFill>
                            <a:latin typeface="Cambria Math" panose="02040503050406030204" pitchFamily="18" charset="0"/>
                            <a:cs typeface="Times New Roman" panose="02020603050405020304" pitchFamily="18" charset="0"/>
                          </a:rPr>
                          <m:t>)</m:t>
                        </m:r>
                      </m:den>
                    </m:f>
                    <m:r>
                      <a:rPr lang="en-US" b="0"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has t-distribution with </a:t>
                </a:r>
                <a14:m>
                  <m:oMath xmlns:m="http://schemas.openxmlformats.org/officeDocument/2006/math">
                    <m:r>
                      <a:rPr lang="en-US" i="1" dirty="0" smtClean="0">
                        <a:latin typeface="Cambria Math" panose="02040503050406030204" pitchFamily="18" charset="0"/>
                        <a:cs typeface="Times New Roman" panose="02020603050405020304" pitchFamily="18" charset="0"/>
                      </a:rPr>
                      <m:t>(</m:t>
                    </m:r>
                    <m:r>
                      <a:rPr lang="en-US" i="1" dirty="0" smtClean="0">
                        <a:latin typeface="Cambria Math" panose="02040503050406030204" pitchFamily="18" charset="0"/>
                        <a:cs typeface="Times New Roman" panose="02020603050405020304" pitchFamily="18" charset="0"/>
                      </a:rPr>
                      <m:t>𝑛</m:t>
                    </m:r>
                    <m:r>
                      <a:rPr lang="en-US" i="1" dirty="0" smtClean="0">
                        <a:latin typeface="Cambria Math" panose="02040503050406030204" pitchFamily="18" charset="0"/>
                        <a:cs typeface="Times New Roman" panose="02020603050405020304" pitchFamily="18" charset="0"/>
                      </a:rPr>
                      <m:t>−1) </m:t>
                    </m:r>
                  </m:oMath>
                </a14:m>
                <a:r>
                  <a:rPr lang="en-US" dirty="0">
                    <a:latin typeface="Times New Roman" panose="02020603050405020304" pitchFamily="18" charset="0"/>
                    <a:cs typeface="Times New Roman" panose="02020603050405020304" pitchFamily="18" charset="0"/>
                  </a:rPr>
                  <a:t>degrees of freedom (a parameter for the t-distribution).</a:t>
                </a:r>
              </a:p>
              <a:p>
                <a:pPr marL="0" indent="0" algn="just">
                  <a:buNone/>
                </a:pPr>
                <a:r>
                  <a:rPr lang="en-US" dirty="0">
                    <a:latin typeface="Times New Roman" panose="02020603050405020304" pitchFamily="18" charset="0"/>
                    <a:cs typeface="Times New Roman" panose="02020603050405020304" pitchFamily="18" charset="0"/>
                  </a:rPr>
                  <a:t>The t-distribution is also symmetric about zero but tails are heavier than the standard normal distribution. The percentile values are given in the Appendix II as Table 3: t-Distribution Percentiles.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0681" y="547816"/>
                <a:ext cx="8229600" cy="3886200"/>
              </a:xfrm>
              <a:blipFill rotWithShape="0">
                <a:blip r:embed="rId2"/>
                <a:stretch>
                  <a:fillRect l="-1852" t="-2198" r="-1926" b="-53689"/>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E7ACA3ED-4317-49E1-A8F9-FB71D087B5FD}"/>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2C1B4FC3-47A3-4F4F-89AD-9B83BC55CFF0}"/>
              </a:ext>
            </a:extLst>
          </p:cNvPr>
          <p:cNvSpPr>
            <a:spLocks noGrp="1"/>
          </p:cNvSpPr>
          <p:nvPr>
            <p:ph type="dt" sz="half" idx="12"/>
          </p:nvPr>
        </p:nvSpPr>
        <p:spPr/>
        <p:txBody>
          <a:bodyPr/>
          <a:lstStyle/>
          <a:p>
            <a:fld id="{67719B19-4A6F-4009-A4D1-D9B8F460D1B8}"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2BB5E779-F098-4FEC-A4DA-51412A917FB5}"/>
              </a:ext>
            </a:extLst>
          </p:cNvPr>
          <p:cNvSpPr>
            <a:spLocks noGrp="1"/>
          </p:cNvSpPr>
          <p:nvPr>
            <p:ph type="sldNum" sz="quarter" idx="11"/>
          </p:nvPr>
        </p:nvSpPr>
        <p:spPr/>
        <p:txBody>
          <a:bodyPr/>
          <a:lstStyle/>
          <a:p>
            <a:fld id="{E6D38F6D-B68C-43EA-8D93-D9BC679B8240}" type="slidenum">
              <a:rPr lang="en-US" altLang="en-US" smtClean="0"/>
              <a:pPr/>
              <a:t>49</a:t>
            </a:fld>
            <a:endParaRPr lang="en-US" altLang="en-US"/>
          </a:p>
        </p:txBody>
      </p:sp>
    </p:spTree>
    <p:extLst>
      <p:ext uri="{BB962C8B-B14F-4D97-AF65-F5344CB8AC3E}">
        <p14:creationId xmlns:p14="http://schemas.microsoft.com/office/powerpoint/2010/main" val="669182433"/>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EBD1A-2249-4BE8-B069-1EBBC0FFEAC3}"/>
              </a:ext>
            </a:extLst>
          </p:cNvPr>
          <p:cNvSpPr>
            <a:spLocks noGrp="1"/>
          </p:cNvSpPr>
          <p:nvPr>
            <p:ph type="title"/>
          </p:nvPr>
        </p:nvSpPr>
        <p:spPr>
          <a:xfrm>
            <a:off x="457200" y="457200"/>
            <a:ext cx="8229600" cy="740979"/>
          </a:xfrm>
        </p:spPr>
        <p:txBody>
          <a:bodyPr/>
          <a:lstStyle/>
          <a:p>
            <a:r>
              <a:rPr lang="en-US" dirty="0">
                <a:solidFill>
                  <a:srgbClr val="C00000"/>
                </a:solidFill>
                <a:effectLst>
                  <a:outerShdw blurRad="38100" dist="38100" dir="2700000" algn="tl">
                    <a:srgbClr val="000000">
                      <a:alpha val="43137"/>
                    </a:srgbClr>
                  </a:outerShdw>
                </a:effectLst>
                <a:latin typeface="Book Antiqua" panose="02040602050305030304" pitchFamily="18" charset="0"/>
                <a:cs typeface="Times New Roman" panose="02020603050405020304" pitchFamily="18" charset="0"/>
              </a:rPr>
              <a:t>Notations(symbols):</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F066034-9E97-4162-8520-CEEA5B69BF20}"/>
                  </a:ext>
                </a:extLst>
              </p:cNvPr>
              <p:cNvSpPr/>
              <p:nvPr/>
            </p:nvSpPr>
            <p:spPr bwMode="auto">
              <a:xfrm>
                <a:off x="641131" y="1508233"/>
                <a:ext cx="3678621" cy="4426935"/>
              </a:xfrm>
              <a:prstGeom prst="ellipse">
                <a:avLst/>
              </a:prstGeom>
              <a:solidFill>
                <a:schemeClr val="accent2">
                  <a:lumMod val="20000"/>
                  <a:lumOff val="80000"/>
                </a:schemeClr>
              </a:solidFill>
              <a:ln>
                <a:solidFill>
                  <a:srgbClr val="000099"/>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Population Proportion </a:t>
                </a:r>
                <a14:m>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𝒑</m:t>
                    </m:r>
                  </m:oMath>
                </a14:m>
                <a:endParaRPr kumimoji="0" 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r>
                  <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Population Mean </a:t>
                </a:r>
                <a14:m>
                  <m:oMath xmlns:m="http://schemas.openxmlformats.org/officeDocument/2006/math">
                    <m:r>
                      <a:rPr kumimoji="0" lang="en-US" b="1"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𝝁</m:t>
                    </m:r>
                  </m:oMath>
                </a14:m>
                <a:endParaRPr kumimoji="0" 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Population Variance </a:t>
                </a:r>
                <a14:m>
                  <m:oMath xmlns:m="http://schemas.openxmlformats.org/officeDocument/2006/math">
                    <m:sSup>
                      <m:sSupPr>
                        <m:ctrlPr>
                          <a:rPr lang="en-US" b="1" i="1" smtClean="0">
                            <a:solidFill>
                              <a:schemeClr val="tx1"/>
                            </a:solidFill>
                            <a:latin typeface="Cambria Math" panose="02040503050406030204" pitchFamily="18" charset="0"/>
                            <a:cs typeface="Times New Roman" panose="02020603050405020304" pitchFamily="18" charset="0"/>
                          </a:rPr>
                        </m:ctrlPr>
                      </m:sSupPr>
                      <m:e>
                        <m:r>
                          <a:rPr lang="en-US"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e>
                      <m:sup>
                        <m:r>
                          <a:rPr lang="en-US" b="1" i="1" smtClean="0">
                            <a:solidFill>
                              <a:schemeClr val="tx1"/>
                            </a:solidFill>
                            <a:latin typeface="Cambria Math" panose="02040503050406030204" pitchFamily="18" charset="0"/>
                            <a:cs typeface="Times New Roman" panose="02020603050405020304" pitchFamily="18" charset="0"/>
                          </a:rPr>
                          <m:t>𝟐</m:t>
                        </m:r>
                      </m:sup>
                    </m:sSup>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Population St.deviation   </a:t>
                </a:r>
                <a14:m>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𝝈</m:t>
                    </m:r>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sz="1600" dirty="0">
                  <a:solidFill>
                    <a:schemeClr val="tx1"/>
                  </a:solidFill>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Population Size  </a:t>
                </a:r>
                <a14:m>
                  <m:oMath xmlns:m="http://schemas.openxmlformats.org/officeDocument/2006/math">
                    <m:r>
                      <a:rPr lang="en-US" b="1" i="1" smtClean="0">
                        <a:solidFill>
                          <a:schemeClr val="tx1"/>
                        </a:solidFill>
                        <a:latin typeface="Cambria Math" panose="02040503050406030204" pitchFamily="18" charset="0"/>
                        <a:cs typeface="Times New Roman" panose="02020603050405020304" pitchFamily="18" charset="0"/>
                      </a:rPr>
                      <m:t>𝑵</m:t>
                    </m:r>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Arial" panose="020B0604020202020204" pitchFamily="34"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7" name="Oval 6">
                <a:extLst>
                  <a:ext uri="{FF2B5EF4-FFF2-40B4-BE49-F238E27FC236}">
                    <a16:creationId xmlns:a16="http://schemas.microsoft.com/office/drawing/2014/main" id="{DF066034-9E97-4162-8520-CEEA5B69BF20}"/>
                  </a:ext>
                </a:extLst>
              </p:cNvPr>
              <p:cNvSpPr>
                <a:spLocks noRot="1" noChangeAspect="1" noMove="1" noResize="1" noEditPoints="1" noAdjustHandles="1" noChangeArrowheads="1" noChangeShapeType="1" noTextEdit="1"/>
              </p:cNvSpPr>
              <p:nvPr/>
            </p:nvSpPr>
            <p:spPr bwMode="auto">
              <a:xfrm>
                <a:off x="641131" y="1508233"/>
                <a:ext cx="3678621" cy="4426935"/>
              </a:xfrm>
              <a:prstGeom prst="ellipse">
                <a:avLst/>
              </a:prstGeom>
              <a:blipFill>
                <a:blip r:embed="rId2"/>
                <a:stretch>
                  <a:fillRect/>
                </a:stretch>
              </a:blipFill>
              <a:ln>
                <a:solidFill>
                  <a:srgbClr val="000099"/>
                </a:solidFill>
                <a:headEnd type="none" w="med" len="med"/>
                <a:tailEnd type="none" w="med" len="med"/>
              </a:ln>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5DC91F18-7B8E-45C8-B949-93FA9EBA7E9A}"/>
                  </a:ext>
                </a:extLst>
              </p:cNvPr>
              <p:cNvSpPr/>
              <p:nvPr/>
            </p:nvSpPr>
            <p:spPr bwMode="auto">
              <a:xfrm>
                <a:off x="5686097" y="1995131"/>
                <a:ext cx="2648608" cy="3453141"/>
              </a:xfrm>
              <a:prstGeom prst="ellipse">
                <a:avLst/>
              </a:prstGeom>
              <a:solidFill>
                <a:schemeClr val="accent2">
                  <a:lumMod val="20000"/>
                  <a:lumOff val="80000"/>
                </a:schemeClr>
              </a:solidFill>
              <a:ln>
                <a:solidFill>
                  <a:srgbClr val="000099"/>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Proportion </a:t>
                </a:r>
                <a14:m>
                  <m:oMath xmlns:m="http://schemas.openxmlformats.org/officeDocument/2006/math">
                    <m:acc>
                      <m:accPr>
                        <m:chr m:val="̂"/>
                        <m:ctrlPr>
                          <a:rPr lang="en-US" b="1" i="1" smtClean="0">
                            <a:solidFill>
                              <a:schemeClr val="tx1"/>
                            </a:solidFill>
                            <a:latin typeface="Cambria Math" panose="02040503050406030204" pitchFamily="18" charset="0"/>
                            <a:cs typeface="Times New Roman" panose="02020603050405020304" pitchFamily="18" charset="0"/>
                          </a:rPr>
                        </m:ctrlPr>
                      </m:accPr>
                      <m:e>
                        <m:r>
                          <a:rPr lang="en-US" b="1" i="1" smtClean="0">
                            <a:solidFill>
                              <a:schemeClr val="tx1"/>
                            </a:solidFill>
                            <a:latin typeface="Cambria Math" panose="02040503050406030204" pitchFamily="18" charset="0"/>
                            <a:cs typeface="Times New Roman" panose="02020603050405020304" pitchFamily="18" charset="0"/>
                          </a:rPr>
                          <m:t>𝒑</m:t>
                        </m:r>
                      </m:e>
                    </m:acc>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Mean   </a:t>
                </a:r>
                <a14:m>
                  <m:oMath xmlns:m="http://schemas.openxmlformats.org/officeDocument/2006/math">
                    <m:acc>
                      <m:accPr>
                        <m:chr m:val="̅"/>
                        <m:ctrlPr>
                          <a:rPr lang="en-US" sz="1600" b="1" i="1" smtClean="0">
                            <a:solidFill>
                              <a:schemeClr val="tx1"/>
                            </a:solidFill>
                            <a:latin typeface="Cambria Math" panose="02040503050406030204" pitchFamily="18" charset="0"/>
                            <a:cs typeface="Times New Roman" panose="02020603050405020304" pitchFamily="18" charset="0"/>
                          </a:rPr>
                        </m:ctrlPr>
                      </m:accPr>
                      <m:e>
                        <m:r>
                          <a:rPr lang="en-US" sz="1600" b="1" i="1" smtClean="0">
                            <a:solidFill>
                              <a:schemeClr val="tx1"/>
                            </a:solidFill>
                            <a:latin typeface="Cambria Math" panose="02040503050406030204" pitchFamily="18" charset="0"/>
                            <a:cs typeface="Times New Roman" panose="02020603050405020304" pitchFamily="18" charset="0"/>
                          </a:rPr>
                          <m:t>𝑿</m:t>
                        </m:r>
                      </m:e>
                    </m:acc>
                  </m:oMath>
                </a14:m>
                <a:endParaRPr lang="en-US" sz="1600" b="1"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Variance   </a:t>
                </a:r>
                <a14:m>
                  <m:oMath xmlns:m="http://schemas.openxmlformats.org/officeDocument/2006/math">
                    <m:sSup>
                      <m:sSupPr>
                        <m:ctrlPr>
                          <a:rPr lang="en-US" b="1" i="1" smtClean="0">
                            <a:solidFill>
                              <a:schemeClr val="tx1"/>
                            </a:solidFill>
                            <a:latin typeface="Cambria Math" panose="02040503050406030204" pitchFamily="18" charset="0"/>
                            <a:cs typeface="Times New Roman" panose="02020603050405020304" pitchFamily="18" charset="0"/>
                          </a:rPr>
                        </m:ctrlPr>
                      </m:sSupPr>
                      <m:e>
                        <m:r>
                          <a:rPr lang="en-US" b="1" i="1" smtClean="0">
                            <a:solidFill>
                              <a:schemeClr val="tx1"/>
                            </a:solidFill>
                            <a:latin typeface="Cambria Math" panose="02040503050406030204" pitchFamily="18" charset="0"/>
                            <a:cs typeface="Times New Roman" panose="02020603050405020304" pitchFamily="18" charset="0"/>
                          </a:rPr>
                          <m:t>𝑺</m:t>
                        </m:r>
                      </m:e>
                      <m:sup>
                        <m:r>
                          <a:rPr lang="en-US" b="1" i="1" smtClean="0">
                            <a:solidFill>
                              <a:schemeClr val="tx1"/>
                            </a:solidFill>
                            <a:latin typeface="Cambria Math" panose="02040503050406030204" pitchFamily="18" charset="0"/>
                            <a:cs typeface="Times New Roman" panose="02020603050405020304" pitchFamily="18" charset="0"/>
                          </a:rPr>
                          <m:t>𝟐</m:t>
                        </m:r>
                      </m:sup>
                    </m:sSup>
                  </m:oMath>
                </a14:m>
                <a:endParaRPr lang="en-US" b="1"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St.deviation  </a:t>
                </a:r>
                <a14:m>
                  <m:oMath xmlns:m="http://schemas.openxmlformats.org/officeDocument/2006/math">
                    <m:r>
                      <a:rPr lang="en-US" sz="1600" b="1" i="1" smtClean="0">
                        <a:solidFill>
                          <a:schemeClr val="tx1"/>
                        </a:solidFill>
                        <a:latin typeface="Cambria Math" panose="02040503050406030204" pitchFamily="18" charset="0"/>
                        <a:cs typeface="Times New Roman" panose="02020603050405020304" pitchFamily="18" charset="0"/>
                      </a:rPr>
                      <m:t>𝑺</m:t>
                    </m:r>
                  </m:oMath>
                </a14:m>
                <a:endParaRPr lang="en-US" sz="1600" b="1"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latin typeface="Times New Roman" panose="02020603050405020304" pitchFamily="18" charset="0"/>
                    <a:cs typeface="Times New Roman" panose="02020603050405020304" pitchFamily="18" charset="0"/>
                  </a:rPr>
                  <a:t>Sample Size  </a:t>
                </a:r>
                <a14:m>
                  <m:oMath xmlns:m="http://schemas.openxmlformats.org/officeDocument/2006/math">
                    <m:r>
                      <a:rPr lang="en-US" b="1" i="1" smtClean="0">
                        <a:solidFill>
                          <a:schemeClr val="tx1"/>
                        </a:solidFill>
                        <a:latin typeface="Cambria Math" panose="02040503050406030204" pitchFamily="18" charset="0"/>
                        <a:cs typeface="Times New Roman" panose="02020603050405020304" pitchFamily="18" charset="0"/>
                      </a:rPr>
                      <m:t>𝒏</m:t>
                    </m:r>
                  </m:oMath>
                </a14:m>
                <a:endParaRPr lang="en-US" b="1" dirty="0">
                  <a:solidFill>
                    <a:schemeClr val="tx1"/>
                  </a:solidFill>
                  <a:latin typeface="Times New Roman" panose="02020603050405020304" pitchFamily="18" charset="0"/>
                  <a:cs typeface="Times New Roman" panose="02020603050405020304"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8" name="Oval 7">
                <a:extLst>
                  <a:ext uri="{FF2B5EF4-FFF2-40B4-BE49-F238E27FC236}">
                    <a16:creationId xmlns:a16="http://schemas.microsoft.com/office/drawing/2014/main" id="{5DC91F18-7B8E-45C8-B949-93FA9EBA7E9A}"/>
                  </a:ext>
                </a:extLst>
              </p:cNvPr>
              <p:cNvSpPr>
                <a:spLocks noRot="1" noChangeAspect="1" noMove="1" noResize="1" noEditPoints="1" noAdjustHandles="1" noChangeArrowheads="1" noChangeShapeType="1" noTextEdit="1"/>
              </p:cNvSpPr>
              <p:nvPr/>
            </p:nvSpPr>
            <p:spPr bwMode="auto">
              <a:xfrm>
                <a:off x="5686097" y="1995131"/>
                <a:ext cx="2648608" cy="3453141"/>
              </a:xfrm>
              <a:prstGeom prst="ellipse">
                <a:avLst/>
              </a:prstGeom>
              <a:blipFill>
                <a:blip r:embed="rId3"/>
                <a:stretch>
                  <a:fillRect/>
                </a:stretch>
              </a:blipFill>
              <a:ln>
                <a:solidFill>
                  <a:srgbClr val="000099"/>
                </a:solidFill>
                <a:headEnd type="none" w="med" len="med"/>
                <a:tailEnd type="none" w="med" len="med"/>
              </a:ln>
              <a:extLst/>
            </p:spPr>
            <p:txBody>
              <a:bodyPr/>
              <a:lstStyle/>
              <a:p>
                <a:r>
                  <a:rPr lang="en-US">
                    <a:noFill/>
                  </a:rPr>
                  <a:t> </a:t>
                </a:r>
              </a:p>
            </p:txBody>
          </p:sp>
        </mc:Fallback>
      </mc:AlternateContent>
      <p:sp>
        <p:nvSpPr>
          <p:cNvPr id="9" name="TextBox 8">
            <a:extLst>
              <a:ext uri="{FF2B5EF4-FFF2-40B4-BE49-F238E27FC236}">
                <a16:creationId xmlns:a16="http://schemas.microsoft.com/office/drawing/2014/main" id="{3A051ABB-2004-4F09-8148-6975D2C2226D}"/>
              </a:ext>
            </a:extLst>
          </p:cNvPr>
          <p:cNvSpPr txBox="1"/>
          <p:nvPr/>
        </p:nvSpPr>
        <p:spPr>
          <a:xfrm>
            <a:off x="1851791" y="5165101"/>
            <a:ext cx="1257300" cy="369332"/>
          </a:xfrm>
          <a:prstGeom prst="rect">
            <a:avLst/>
          </a:prstGeom>
          <a:noFill/>
        </p:spPr>
        <p:txBody>
          <a:bodyPr wrap="square" rtlCol="0">
            <a:spAutoFit/>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Population</a:t>
            </a:r>
          </a:p>
        </p:txBody>
      </p:sp>
      <p:sp>
        <p:nvSpPr>
          <p:cNvPr id="10" name="TextBox 9">
            <a:extLst>
              <a:ext uri="{FF2B5EF4-FFF2-40B4-BE49-F238E27FC236}">
                <a16:creationId xmlns:a16="http://schemas.microsoft.com/office/drawing/2014/main" id="{6192B4BF-D48C-41E7-B042-6E18757DF4C9}"/>
              </a:ext>
            </a:extLst>
          </p:cNvPr>
          <p:cNvSpPr txBox="1"/>
          <p:nvPr/>
        </p:nvSpPr>
        <p:spPr>
          <a:xfrm>
            <a:off x="6555172" y="4963936"/>
            <a:ext cx="910458" cy="369332"/>
          </a:xfrm>
          <a:prstGeom prst="rect">
            <a:avLst/>
          </a:prstGeom>
          <a:noFill/>
        </p:spPr>
        <p:txBody>
          <a:bodyPr wrap="square" rtlCol="0">
            <a:spAutoFit/>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Sample</a:t>
            </a:r>
          </a:p>
        </p:txBody>
      </p:sp>
      <p:sp>
        <p:nvSpPr>
          <p:cNvPr id="11" name="Arrow: Right 10">
            <a:extLst>
              <a:ext uri="{FF2B5EF4-FFF2-40B4-BE49-F238E27FC236}">
                <a16:creationId xmlns:a16="http://schemas.microsoft.com/office/drawing/2014/main" id="{D6E7E999-DAC7-4CDF-BAA8-AF1BC8DF1553}"/>
              </a:ext>
            </a:extLst>
          </p:cNvPr>
          <p:cNvSpPr/>
          <p:nvPr/>
        </p:nvSpPr>
        <p:spPr bwMode="auto">
          <a:xfrm>
            <a:off x="4572000" y="3631325"/>
            <a:ext cx="851338" cy="457200"/>
          </a:xfrm>
          <a:prstGeom prst="rightArrow">
            <a:avLst/>
          </a:prstGeom>
          <a:solidFill>
            <a:schemeClr val="accent2">
              <a:lumMod val="20000"/>
              <a:lumOff val="80000"/>
            </a:schemeClr>
          </a:solidFill>
          <a:ln w="12700" cap="flat" cmpd="sng" algn="ctr">
            <a:solidFill>
              <a:srgbClr val="0000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2E5ED909-ADAB-4384-86E7-86CDCE3D2928}"/>
              </a:ext>
            </a:extLst>
          </p:cNvPr>
          <p:cNvSpPr>
            <a:spLocks noGrp="1"/>
          </p:cNvSpPr>
          <p:nvPr>
            <p:ph type="ftr" sz="quarter" idx="10"/>
          </p:nvPr>
        </p:nvSpPr>
        <p:spPr/>
        <p:txBody>
          <a:bodyPr/>
          <a:lstStyle/>
          <a:p>
            <a:r>
              <a:rPr lang="en-US" altLang="en-US"/>
              <a:t>MC3020-2023</a:t>
            </a:r>
          </a:p>
        </p:txBody>
      </p:sp>
      <p:sp>
        <p:nvSpPr>
          <p:cNvPr id="4" name="Date Placeholder 3">
            <a:extLst>
              <a:ext uri="{FF2B5EF4-FFF2-40B4-BE49-F238E27FC236}">
                <a16:creationId xmlns:a16="http://schemas.microsoft.com/office/drawing/2014/main" id="{349793B9-6530-490B-A099-FEE6FAAED95C}"/>
              </a:ext>
            </a:extLst>
          </p:cNvPr>
          <p:cNvSpPr>
            <a:spLocks noGrp="1"/>
          </p:cNvSpPr>
          <p:nvPr>
            <p:ph type="dt" sz="half" idx="12"/>
          </p:nvPr>
        </p:nvSpPr>
        <p:spPr/>
        <p:txBody>
          <a:bodyPr/>
          <a:lstStyle/>
          <a:p>
            <a:fld id="{7751EF9F-BBCF-4E55-8B7E-BED9B9CDD6D5}" type="datetime5">
              <a:rPr lang="en-NZ" altLang="en-US" smtClean="0"/>
              <a:t>16-Jun-23</a:t>
            </a:fld>
            <a:endParaRPr lang="en-US" altLang="en-US"/>
          </a:p>
        </p:txBody>
      </p:sp>
      <p:sp>
        <p:nvSpPr>
          <p:cNvPr id="12" name="Slide Number Placeholder 11">
            <a:extLst>
              <a:ext uri="{FF2B5EF4-FFF2-40B4-BE49-F238E27FC236}">
                <a16:creationId xmlns:a16="http://schemas.microsoft.com/office/drawing/2014/main" id="{8BC6BEC0-DA6A-402E-A350-CAC0AEDF30E9}"/>
              </a:ext>
            </a:extLst>
          </p:cNvPr>
          <p:cNvSpPr>
            <a:spLocks noGrp="1"/>
          </p:cNvSpPr>
          <p:nvPr>
            <p:ph type="sldNum" sz="quarter" idx="11"/>
          </p:nvPr>
        </p:nvSpPr>
        <p:spPr/>
        <p:txBody>
          <a:bodyPr/>
          <a:lstStyle/>
          <a:p>
            <a:fld id="{E6D38F6D-B68C-43EA-8D93-D9BC679B8240}" type="slidenum">
              <a:rPr lang="en-US" altLang="en-US" smtClean="0"/>
              <a:pPr/>
              <a:t>5</a:t>
            </a:fld>
            <a:endParaRPr lang="en-US" altLang="en-US"/>
          </a:p>
        </p:txBody>
      </p:sp>
    </p:spTree>
    <p:extLst>
      <p:ext uri="{BB962C8B-B14F-4D97-AF65-F5344CB8AC3E}">
        <p14:creationId xmlns:p14="http://schemas.microsoft.com/office/powerpoint/2010/main" val="2879030718"/>
      </p:ext>
    </p:extLst>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D6C2E66B-5FD4-E9E8-8E1F-C95E29715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284" y="0"/>
            <a:ext cx="5283201" cy="6721758"/>
          </a:xfrm>
          <a:prstGeom prst="rect">
            <a:avLst/>
          </a:prstGeom>
        </p:spPr>
      </p:pic>
      <p:sp>
        <p:nvSpPr>
          <p:cNvPr id="4" name="Footer Placeholder 3">
            <a:extLst>
              <a:ext uri="{FF2B5EF4-FFF2-40B4-BE49-F238E27FC236}">
                <a16:creationId xmlns:a16="http://schemas.microsoft.com/office/drawing/2014/main" id="{95500898-1366-BBC8-2CC8-E2FAE55CF5AD}"/>
              </a:ext>
            </a:extLst>
          </p:cNvPr>
          <p:cNvSpPr>
            <a:spLocks noGrp="1"/>
          </p:cNvSpPr>
          <p:nvPr>
            <p:ph type="ftr" sz="quarter" idx="10"/>
          </p:nvPr>
        </p:nvSpPr>
        <p:spPr/>
        <p:txBody>
          <a:bodyPr/>
          <a:lstStyle/>
          <a:p>
            <a:r>
              <a:rPr lang="en-US" altLang="en-US"/>
              <a:t>MC3020-2023</a:t>
            </a:r>
          </a:p>
        </p:txBody>
      </p:sp>
      <p:sp>
        <p:nvSpPr>
          <p:cNvPr id="5" name="Slide Number Placeholder 4">
            <a:extLst>
              <a:ext uri="{FF2B5EF4-FFF2-40B4-BE49-F238E27FC236}">
                <a16:creationId xmlns:a16="http://schemas.microsoft.com/office/drawing/2014/main" id="{C501427B-DEBE-6CA1-65CE-D94035CC47DD}"/>
              </a:ext>
            </a:extLst>
          </p:cNvPr>
          <p:cNvSpPr>
            <a:spLocks noGrp="1"/>
          </p:cNvSpPr>
          <p:nvPr>
            <p:ph type="sldNum" sz="quarter" idx="11"/>
          </p:nvPr>
        </p:nvSpPr>
        <p:spPr/>
        <p:txBody>
          <a:bodyPr/>
          <a:lstStyle/>
          <a:p>
            <a:fld id="{E6D38F6D-B68C-43EA-8D93-D9BC679B8240}" type="slidenum">
              <a:rPr lang="en-US" altLang="en-US" smtClean="0"/>
              <a:pPr/>
              <a:t>50</a:t>
            </a:fld>
            <a:endParaRPr lang="en-US" altLang="en-US"/>
          </a:p>
        </p:txBody>
      </p:sp>
      <p:sp>
        <p:nvSpPr>
          <p:cNvPr id="6" name="Date Placeholder 5">
            <a:extLst>
              <a:ext uri="{FF2B5EF4-FFF2-40B4-BE49-F238E27FC236}">
                <a16:creationId xmlns:a16="http://schemas.microsoft.com/office/drawing/2014/main" id="{56FD3D45-AE94-92BB-8694-B5EEC74E2AC9}"/>
              </a:ext>
            </a:extLst>
          </p:cNvPr>
          <p:cNvSpPr>
            <a:spLocks noGrp="1"/>
          </p:cNvSpPr>
          <p:nvPr>
            <p:ph type="dt" sz="half" idx="12"/>
          </p:nvPr>
        </p:nvSpPr>
        <p:spPr/>
        <p:txBody>
          <a:bodyPr/>
          <a:lstStyle/>
          <a:p>
            <a:fld id="{77C15F0B-F995-4818-B49F-B8AA085494D2}" type="datetime5">
              <a:rPr lang="en-NZ" altLang="en-US" smtClean="0"/>
              <a:t>16-Jun-23</a:t>
            </a:fld>
            <a:endParaRPr lang="en-US" altLang="en-US"/>
          </a:p>
        </p:txBody>
      </p:sp>
    </p:spTree>
    <p:extLst>
      <p:ext uri="{BB962C8B-B14F-4D97-AF65-F5344CB8AC3E}">
        <p14:creationId xmlns:p14="http://schemas.microsoft.com/office/powerpoint/2010/main" val="3245234092"/>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th.usask.ca/%7Elaverty/t.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72308" y="426832"/>
            <a:ext cx="5604851" cy="56048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81512" y="5150840"/>
            <a:ext cx="7600426" cy="1384995"/>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Red line indicated as standard normal distribution and other line t distribution changing versus degrees of freedom.</a:t>
            </a:r>
          </a:p>
        </p:txBody>
      </p:sp>
      <p:sp>
        <p:nvSpPr>
          <p:cNvPr id="5" name="Footer Placeholder 4">
            <a:extLst>
              <a:ext uri="{FF2B5EF4-FFF2-40B4-BE49-F238E27FC236}">
                <a16:creationId xmlns:a16="http://schemas.microsoft.com/office/drawing/2014/main" id="{8020A1BB-0701-4524-A508-5D6FD577D5FC}"/>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FC4ABB5E-2AF3-45E7-B65E-87B13479FDC0}"/>
              </a:ext>
            </a:extLst>
          </p:cNvPr>
          <p:cNvSpPr>
            <a:spLocks noGrp="1"/>
          </p:cNvSpPr>
          <p:nvPr>
            <p:ph type="dt" sz="half" idx="12"/>
          </p:nvPr>
        </p:nvSpPr>
        <p:spPr/>
        <p:txBody>
          <a:bodyPr/>
          <a:lstStyle/>
          <a:p>
            <a:fld id="{4D955457-5DED-4857-A105-42D858BA96FE}"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3CD647BD-5B8D-4B42-B7C0-0F81D681489E}"/>
              </a:ext>
            </a:extLst>
          </p:cNvPr>
          <p:cNvSpPr>
            <a:spLocks noGrp="1"/>
          </p:cNvSpPr>
          <p:nvPr>
            <p:ph type="sldNum" sz="quarter" idx="11"/>
          </p:nvPr>
        </p:nvSpPr>
        <p:spPr/>
        <p:txBody>
          <a:bodyPr/>
          <a:lstStyle/>
          <a:p>
            <a:fld id="{E6D38F6D-B68C-43EA-8D93-D9BC679B8240}" type="slidenum">
              <a:rPr lang="en-US" altLang="en-US" smtClean="0"/>
              <a:pPr/>
              <a:t>51</a:t>
            </a:fld>
            <a:endParaRPr lang="en-US" altLang="en-US"/>
          </a:p>
        </p:txBody>
      </p:sp>
    </p:spTree>
    <p:extLst>
      <p:ext uri="{BB962C8B-B14F-4D97-AF65-F5344CB8AC3E}">
        <p14:creationId xmlns:p14="http://schemas.microsoft.com/office/powerpoint/2010/main" val="2419979784"/>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175" y="548909"/>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When the population distribution is </a:t>
                </a:r>
                <a:r>
                  <a:rPr lang="en-US" dirty="0">
                    <a:solidFill>
                      <a:schemeClr val="bg2">
                        <a:lumMod val="60000"/>
                        <a:lumOff val="40000"/>
                      </a:schemeClr>
                    </a:solidFill>
                    <a:latin typeface="Times New Roman" panose="02020603050405020304" pitchFamily="18" charset="0"/>
                    <a:cs typeface="Times New Roman" panose="02020603050405020304" pitchFamily="18" charset="0"/>
                  </a:rPr>
                  <a:t>not normal</a:t>
                </a:r>
                <a:r>
                  <a:rPr lang="en-US" dirty="0">
                    <a:latin typeface="Times New Roman" panose="02020603050405020304" pitchFamily="18" charset="0"/>
                    <a:cs typeface="Times New Roman" panose="02020603050405020304" pitchFamily="18" charset="0"/>
                  </a:rPr>
                  <a:t>, for </a:t>
                </a:r>
                <a:r>
                  <a:rPr lang="en-US" u="sng" dirty="0">
                    <a:latin typeface="Times New Roman" panose="02020603050405020304" pitchFamily="18" charset="0"/>
                    <a:cs typeface="Times New Roman" panose="02020603050405020304" pitchFamily="18" charset="0"/>
                  </a:rPr>
                  <a:t>large </a:t>
                </a:r>
                <a14:m>
                  <m:oMath xmlns:m="http://schemas.openxmlformats.org/officeDocument/2006/math">
                    <m:r>
                      <a:rPr lang="en-US" b="0" i="1" u="sng" smtClean="0">
                        <a:latin typeface="Cambria Math" panose="02040503050406030204" pitchFamily="18" charset="0"/>
                        <a:cs typeface="Times New Roman" panose="02020603050405020304" pitchFamily="18" charset="0"/>
                      </a:rPr>
                      <m:t>𝑛</m:t>
                    </m:r>
                  </m:oMath>
                </a14:m>
                <a:r>
                  <a:rPr lang="en-US" dirty="0">
                    <a:latin typeface="Times New Roman" panose="02020603050405020304" pitchFamily="18" charset="0"/>
                    <a:cs typeface="Times New Roman" panose="02020603050405020304" pitchFamily="18" charset="0"/>
                  </a:rPr>
                  <a:t>, the </a:t>
                </a:r>
                <a:r>
                  <a:rPr lang="en-US" dirty="0">
                    <a:solidFill>
                      <a:schemeClr val="bg2">
                        <a:lumMod val="60000"/>
                        <a:lumOff val="40000"/>
                      </a:schemeClr>
                    </a:solidFill>
                    <a:latin typeface="Times New Roman" panose="02020603050405020304" pitchFamily="18" charset="0"/>
                    <a:cs typeface="Times New Roman" panose="02020603050405020304" pitchFamily="18" charset="0"/>
                  </a:rPr>
                  <a:t>central limit theorem</a:t>
                </a:r>
                <a:r>
                  <a:rPr lang="en-US" dirty="0">
                    <a:latin typeface="Times New Roman" panose="02020603050405020304" pitchFamily="18" charset="0"/>
                    <a:cs typeface="Times New Roman" panose="02020603050405020304" pitchFamily="18" charset="0"/>
                  </a:rPr>
                  <a:t> is applicable, the confidence interval for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latin typeface="Times New Roman" panose="02020603050405020304" pitchFamily="18" charset="0"/>
                    <a:cs typeface="Times New Roman" panose="02020603050405020304" pitchFamily="18" charset="0"/>
                  </a:rPr>
                  <a:t> is computed as,</a:t>
                </a:r>
              </a:p>
              <a:p>
                <a:pPr marL="0" indent="0" algn="just">
                  <a:buNone/>
                </a:pPr>
                <a14:m>
                  <m:oMath xmlns:m="http://schemas.openxmlformats.org/officeDocument/2006/math">
                    <m:d>
                      <m:dPr>
                        <m:ctrlPr>
                          <a:rPr lang="en-US" i="1">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i="1">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r>
                          <a:rPr lang="en-US" i="1">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i="1">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r>
                  <a:rPr lang="en-US"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when </a:t>
                </a:r>
                <a14:m>
                  <m:oMath xmlns:m="http://schemas.openxmlformats.org/officeDocument/2006/math">
                    <m:r>
                      <a:rPr lang="en-US"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r>
                      <a:rPr lang="en-US" b="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solidFill>
                      <a:srgbClr val="3333FF"/>
                    </a:solidFill>
                    <a:latin typeface="Times New Roman" panose="02020603050405020304" pitchFamily="18" charset="0"/>
                    <a:cs typeface="Times New Roman" panose="02020603050405020304" pitchFamily="18" charset="0"/>
                  </a:rPr>
                  <a:t>is known </a:t>
                </a:r>
                <a:r>
                  <a:rPr lang="en-US" dirty="0">
                    <a:solidFill>
                      <a:srgbClr val="FF0000"/>
                    </a:solidFill>
                    <a:latin typeface="Times New Roman" panose="02020603050405020304" pitchFamily="18" charset="0"/>
                    <a:cs typeface="Times New Roman" panose="02020603050405020304" pitchFamily="18" charset="0"/>
                  </a:rPr>
                  <a:t>(case 3)</a:t>
                </a:r>
              </a:p>
              <a:p>
                <a:pPr marL="0" indent="0" algn="just">
                  <a:buNone/>
                </a:pPr>
                <a:r>
                  <a:rPr lang="en-US" dirty="0">
                    <a:latin typeface="Times New Roman" panose="02020603050405020304" pitchFamily="18" charset="0"/>
                    <a:cs typeface="Times New Roman" panose="02020603050405020304" pitchFamily="18" charset="0"/>
                  </a:rPr>
                  <a:t>and  </a:t>
                </a:r>
                <a14:m>
                  <m:oMath xmlns:m="http://schemas.openxmlformats.org/officeDocument/2006/math">
                    <m:d>
                      <m:dPr>
                        <m:ctrlPr>
                          <a:rPr lang="en-US" i="1">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i="1">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r>
                          <a:rPr lang="en-US" i="1">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i="1">
                                <a:solidFill>
                                  <a:schemeClr val="bg2">
                                    <a:lumMod val="75000"/>
                                  </a:schemeClr>
                                </a:solidFill>
                                <a:latin typeface="Cambria Math" panose="02040503050406030204" pitchFamily="18" charset="0"/>
                                <a:cs typeface="Times New Roman" panose="02020603050405020304" pitchFamily="18" charset="0"/>
                              </a:rPr>
                            </m:ctrlPr>
                          </m:accPr>
                          <m:e>
                            <m:r>
                              <a:rPr lang="en-US" i="1">
                                <a:solidFill>
                                  <a:schemeClr val="bg2">
                                    <a:lumMod val="75000"/>
                                  </a:schemeClr>
                                </a:solidFill>
                                <a:latin typeface="Cambria Math" panose="02040503050406030204" pitchFamily="18" charset="0"/>
                                <a:cs typeface="Times New Roman" panose="02020603050405020304" pitchFamily="18" charset="0"/>
                              </a:rPr>
                              <m:t>𝑋</m:t>
                            </m:r>
                          </m:e>
                        </m:acc>
                        <m:r>
                          <a:rPr lang="en-US" i="1">
                            <a:solidFill>
                              <a:schemeClr val="bg2">
                                <a:lumMod val="75000"/>
                              </a:schemeClr>
                            </a:solidFill>
                            <a:latin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cs typeface="Times New Roman" panose="02020603050405020304" pitchFamily="18" charset="0"/>
                              </a:rPr>
                            </m:ctrlPr>
                          </m:fPr>
                          <m:num>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US" i="1">
                                    <a:solidFill>
                                      <a:schemeClr val="bg2">
                                        <a:lumMod val="75000"/>
                                      </a:schemeClr>
                                    </a:solidFill>
                                    <a:latin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when </a:t>
                </a:r>
                <a14:m>
                  <m:oMath xmlns:m="http://schemas.openxmlformats.org/officeDocument/2006/math">
                    <m:r>
                      <a:rPr lang="en-US"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r>
                      <a:rPr lang="en-US" i="1">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solidFill>
                      <a:srgbClr val="3333FF"/>
                    </a:solidFill>
                    <a:latin typeface="Times New Roman" panose="02020603050405020304" pitchFamily="18" charset="0"/>
                    <a:cs typeface="Times New Roman" panose="02020603050405020304" pitchFamily="18" charset="0"/>
                  </a:rPr>
                  <a:t>is unknown </a:t>
                </a:r>
                <a:r>
                  <a:rPr lang="en-US" dirty="0">
                    <a:solidFill>
                      <a:srgbClr val="FF0000"/>
                    </a:solidFill>
                    <a:latin typeface="Times New Roman" panose="02020603050405020304" pitchFamily="18" charset="0"/>
                    <a:cs typeface="Times New Roman" panose="02020603050405020304" pitchFamily="18" charset="0"/>
                  </a:rPr>
                  <a:t>(case 4).</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175" y="548909"/>
                <a:ext cx="8229600" cy="3886200"/>
              </a:xfrm>
              <a:blipFill rotWithShape="0">
                <a:blip r:embed="rId2"/>
                <a:stretch>
                  <a:fillRect l="-1926" t="-2194" r="-1852" b="-34953"/>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964DA0C5-8EB7-43B8-A076-576B179C0A0D}"/>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9AED05B0-C393-48BC-91E1-CADEC25E2A14}"/>
              </a:ext>
            </a:extLst>
          </p:cNvPr>
          <p:cNvSpPr>
            <a:spLocks noGrp="1"/>
          </p:cNvSpPr>
          <p:nvPr>
            <p:ph type="dt" sz="half" idx="12"/>
          </p:nvPr>
        </p:nvSpPr>
        <p:spPr/>
        <p:txBody>
          <a:bodyPr/>
          <a:lstStyle/>
          <a:p>
            <a:fld id="{BFD2653C-E769-4918-BDCF-9702EA07980E}"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2ACF2FEB-06F9-4368-90E7-37E04771166D}"/>
              </a:ext>
            </a:extLst>
          </p:cNvPr>
          <p:cNvSpPr>
            <a:spLocks noGrp="1"/>
          </p:cNvSpPr>
          <p:nvPr>
            <p:ph type="sldNum" sz="quarter" idx="11"/>
          </p:nvPr>
        </p:nvSpPr>
        <p:spPr/>
        <p:txBody>
          <a:bodyPr/>
          <a:lstStyle/>
          <a:p>
            <a:fld id="{E6D38F6D-B68C-43EA-8D93-D9BC679B8240}" type="slidenum">
              <a:rPr lang="en-US" altLang="en-US" smtClean="0"/>
              <a:pPr/>
              <a:t>52</a:t>
            </a:fld>
            <a:endParaRPr lang="en-US" altLang="en-US"/>
          </a:p>
        </p:txBody>
      </p:sp>
    </p:spTree>
    <p:extLst>
      <p:ext uri="{BB962C8B-B14F-4D97-AF65-F5344CB8AC3E}">
        <p14:creationId xmlns:p14="http://schemas.microsoft.com/office/powerpoint/2010/main" val="4043653442"/>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7268" y="540818"/>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In estimating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centerGroup"/>
                    </m:oMathParaPr>
                    <m:oMath xmlns:m="http://schemas.openxmlformats.org/officeDocument/2006/math">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𝐸</m:t>
                      </m:r>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radPr>
                            <m:deg/>
                            <m:e>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𝑛</m:t>
                              </m:r>
                            </m:e>
                          </m:rad>
                        </m:den>
                      </m:f>
                    </m:oMath>
                  </m:oMathPara>
                </a14:m>
                <a:endParaRPr lang="en-US" i="1" dirty="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is the margin of error and</a:t>
                </a:r>
              </a:p>
              <a:p>
                <a:pPr marL="0" indent="0" algn="just">
                  <a:buNone/>
                </a:pPr>
                <a14:m>
                  <m:oMathPara xmlns:m="http://schemas.openxmlformats.org/officeDocument/2006/math">
                    <m:oMathParaPr>
                      <m:jc m:val="centerGroup"/>
                    </m:oMathParaPr>
                    <m:oMath xmlns:m="http://schemas.openxmlformats.org/officeDocument/2006/math">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𝑛</m:t>
                      </m:r>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𝑍</m:t>
                                  </m:r>
                                </m:e>
                                <m:sub>
                                  <m:f>
                                    <m:fPr>
                                      <m:type m:val="skw"/>
                                      <m:ctrlP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m:t>
                                      </m:r>
                                    </m:den>
                                  </m:f>
                                </m:sub>
                              </m:sSub>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
                                    <a:rPr lang="en-US"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𝐸</m:t>
                                  </m:r>
                                </m:den>
                              </m:f>
                            </m:e>
                          </m:d>
                        </m:e>
                        <m:sup>
                          <m:r>
                            <a:rPr lang="en-US"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m:t>
                          </m:r>
                        </m:sup>
                      </m:sSup>
                    </m:oMath>
                  </m:oMathPara>
                </a14:m>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is the formula for the sample size required.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𝛼</m:t>
                    </m:r>
                    <m:r>
                      <a:rPr lang="en-GB" b="0" i="1"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GB" b="0" i="0" smtClean="0">
                        <a:latin typeface="Cambria Math" panose="02040503050406030204" pitchFamily="18" charset="0"/>
                        <a:ea typeface="Cambria Math" panose="02040503050406030204" pitchFamily="18" charset="0"/>
                        <a:cs typeface="Times New Roman" panose="02020603050405020304" pitchFamily="18" charset="0"/>
                      </a:rPr>
                      <m:t>a</m:t>
                    </m:r>
                  </m:oMath>
                </a14:m>
                <a:r>
                  <a:rPr lang="en-US" dirty="0">
                    <a:latin typeface="Times New Roman" panose="02020603050405020304" pitchFamily="18" charset="0"/>
                    <a:cs typeface="Times New Roman" panose="02020603050405020304" pitchFamily="18" charset="0"/>
                  </a:rPr>
                  <a:t>nd </a:t>
                </a:r>
                <a14:m>
                  <m:oMath xmlns:m="http://schemas.openxmlformats.org/officeDocument/2006/math">
                    <m:r>
                      <a:rPr lang="en-GB" b="0" i="1" smtClean="0">
                        <a:latin typeface="Cambria Math" panose="02040503050406030204" pitchFamily="18" charset="0"/>
                        <a:cs typeface="Times New Roman" panose="02020603050405020304" pitchFamily="18" charset="0"/>
                      </a:rPr>
                      <m:t>𝐸</m:t>
                    </m:r>
                    <m:r>
                      <a:rPr lang="en-GB" b="0" i="1" smtClean="0">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are usually given (in practice those are set by the researcher based on affordability about time and money, it is like the usual answer to the question ‘how good you want your estimate’ is ‘as much you can afford’.</a:t>
                </a:r>
              </a:p>
              <a:p>
                <a:pPr marL="0" indent="0" algn="just">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7268" y="540818"/>
                <a:ext cx="8229600" cy="3886200"/>
              </a:xfrm>
              <a:blipFill rotWithShape="0">
                <a:blip r:embed="rId2"/>
                <a:stretch>
                  <a:fillRect l="-1852" t="-2198" r="-1926" b="-60597"/>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9E41E620-3D78-4667-8A80-DFF32F298130}"/>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5548FA6C-CDAC-45A9-BEF6-507D386A6DF7}"/>
              </a:ext>
            </a:extLst>
          </p:cNvPr>
          <p:cNvSpPr>
            <a:spLocks noGrp="1"/>
          </p:cNvSpPr>
          <p:nvPr>
            <p:ph type="dt" sz="half" idx="12"/>
          </p:nvPr>
        </p:nvSpPr>
        <p:spPr/>
        <p:txBody>
          <a:bodyPr/>
          <a:lstStyle/>
          <a:p>
            <a:fld id="{EE218F44-2F8E-40E2-8687-8BBF396EA61F}"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1DD21333-3D6F-4E26-8B28-D50813903808}"/>
              </a:ext>
            </a:extLst>
          </p:cNvPr>
          <p:cNvSpPr>
            <a:spLocks noGrp="1"/>
          </p:cNvSpPr>
          <p:nvPr>
            <p:ph type="sldNum" sz="quarter" idx="11"/>
          </p:nvPr>
        </p:nvSpPr>
        <p:spPr/>
        <p:txBody>
          <a:bodyPr/>
          <a:lstStyle/>
          <a:p>
            <a:fld id="{E6D38F6D-B68C-43EA-8D93-D9BC679B8240}" type="slidenum">
              <a:rPr lang="en-US" altLang="en-US" smtClean="0"/>
              <a:pPr/>
              <a:t>53</a:t>
            </a:fld>
            <a:endParaRPr lang="en-US" altLang="en-US"/>
          </a:p>
        </p:txBody>
      </p:sp>
    </p:spTree>
    <p:extLst>
      <p:ext uri="{BB962C8B-B14F-4D97-AF65-F5344CB8AC3E}">
        <p14:creationId xmlns:p14="http://schemas.microsoft.com/office/powerpoint/2010/main" val="183910143"/>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175" y="548909"/>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The choices for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𝜎</m:t>
                    </m:r>
                  </m:oMath>
                </a14:m>
                <a:r>
                  <a:rPr lang="en-US" dirty="0">
                    <a:latin typeface="Times New Roman" panose="02020603050405020304" pitchFamily="18" charset="0"/>
                    <a:cs typeface="Times New Roman" panose="02020603050405020304" pitchFamily="18" charset="0"/>
                  </a:rPr>
                  <a:t> are as follows:</a:t>
                </a:r>
              </a:p>
              <a:p>
                <a:pPr marL="914400" indent="-344488" algn="just">
                  <a:buClrTx/>
                  <a:buSzPct val="100000"/>
                  <a:buFont typeface="+mj-lt"/>
                  <a:buAutoNum type="alphaLcPeriod"/>
                </a:pPr>
                <a:r>
                  <a:rPr lang="en-US" dirty="0">
                    <a:latin typeface="Times New Roman" panose="02020603050405020304" pitchFamily="18" charset="0"/>
                    <a:cs typeface="Times New Roman" panose="02020603050405020304" pitchFamily="18" charset="0"/>
                  </a:rPr>
                  <a:t>Given.</a:t>
                </a:r>
              </a:p>
              <a:p>
                <a:pPr marL="914400" indent="-344488" algn="just">
                  <a:buClrTx/>
                  <a:buSzPct val="100000"/>
                  <a:buFont typeface="+mj-lt"/>
                  <a:buAutoNum type="alphaLcPeriod"/>
                </a:pPr>
                <a:r>
                  <a:rPr lang="en-US" dirty="0">
                    <a:latin typeface="Times New Roman" panose="02020603050405020304" pitchFamily="18" charset="0"/>
                    <a:cs typeface="Times New Roman" panose="02020603050405020304" pitchFamily="18" charset="0"/>
                  </a:rPr>
                  <a:t>Result from a past study.</a:t>
                </a:r>
              </a:p>
              <a:p>
                <a:pPr marL="914400" indent="-344488" algn="just">
                  <a:buClrTx/>
                  <a:buSzPct val="100000"/>
                  <a:buFont typeface="+mj-lt"/>
                  <a:buAutoNum type="alphaLcPeriod"/>
                </a:pPr>
                <a:r>
                  <a:rPr lang="en-US" dirty="0">
                    <a:latin typeface="Times New Roman" panose="02020603050405020304" pitchFamily="18" charset="0"/>
                    <a:cs typeface="Times New Roman" panose="02020603050405020304" pitchFamily="18" charset="0"/>
                  </a:rPr>
                  <a:t>Pilot survey.</a:t>
                </a:r>
              </a:p>
              <a:p>
                <a:pPr marL="914400" indent="-344488" algn="just">
                  <a:buClrTx/>
                  <a:buSzPct val="100000"/>
                  <a:buFont typeface="+mj-lt"/>
                  <a:buAutoNum type="alphaLcPeriod"/>
                </a:pPr>
                <a:r>
                  <a:rPr lang="en-US" dirty="0">
                    <a:latin typeface="Times New Roman" panose="02020603050405020304" pitchFamily="18" charset="0"/>
                    <a:cs typeface="Times New Roman" panose="02020603050405020304" pitchFamily="18" charset="0"/>
                  </a:rPr>
                  <a:t>Expert opinion.</a:t>
                </a:r>
              </a:p>
              <a:p>
                <a:pPr marL="914400" indent="-344488" algn="just">
                  <a:buClrTx/>
                  <a:buSzPct val="100000"/>
                  <a:buFont typeface="+mj-lt"/>
                  <a:buAutoNum type="alphaLcPeriod"/>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𝜎</m:t>
                    </m:r>
                    <m:r>
                      <a:rPr lang="en-US" b="0" i="1"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ea typeface="Cambria Math" panose="02040503050406030204" pitchFamily="18" charset="0"/>
                            <a:cs typeface="Times New Roman" panose="02020603050405020304" pitchFamily="18" charset="0"/>
                          </a:rPr>
                          <m:t>𝑅</m:t>
                        </m:r>
                      </m:num>
                      <m:den>
                        <m:r>
                          <a:rPr lang="en-US" b="0" i="1" smtClean="0">
                            <a:latin typeface="Cambria Math" panose="02040503050406030204" pitchFamily="18" charset="0"/>
                            <a:ea typeface="Cambria Math" panose="02040503050406030204" pitchFamily="18" charset="0"/>
                            <a:cs typeface="Times New Roman" panose="02020603050405020304" pitchFamily="18" charset="0"/>
                          </a:rPr>
                          <m:t>4</m:t>
                        </m:r>
                      </m:den>
                    </m:f>
                  </m:oMath>
                </a14:m>
                <a:r>
                  <a:rPr lang="en-US" dirty="0">
                    <a:latin typeface="Times New Roman" panose="02020603050405020304" pitchFamily="18" charset="0"/>
                    <a:cs typeface="Times New Roman" panose="02020603050405020304" pitchFamily="18" charset="0"/>
                  </a:rPr>
                  <a:t>where is the range of the measurements.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175" y="548909"/>
                <a:ext cx="8229600" cy="3886200"/>
              </a:xfrm>
              <a:blipFill rotWithShape="0">
                <a:blip r:embed="rId2"/>
                <a:stretch>
                  <a:fillRect l="-1926" t="-2194" r="-1852" b="-1395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778F532-3D71-4A4F-96EF-C4DB39271705}"/>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728EA141-BF7D-4ED5-B499-F000481A4CC2}"/>
              </a:ext>
            </a:extLst>
          </p:cNvPr>
          <p:cNvSpPr>
            <a:spLocks noGrp="1"/>
          </p:cNvSpPr>
          <p:nvPr>
            <p:ph type="dt" sz="half" idx="12"/>
          </p:nvPr>
        </p:nvSpPr>
        <p:spPr/>
        <p:txBody>
          <a:bodyPr/>
          <a:lstStyle/>
          <a:p>
            <a:fld id="{70D60191-B7F1-4C40-B57F-D65AB143C335}"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E410E63F-EB54-42F3-83E0-15F0DF44D03B}"/>
              </a:ext>
            </a:extLst>
          </p:cNvPr>
          <p:cNvSpPr>
            <a:spLocks noGrp="1"/>
          </p:cNvSpPr>
          <p:nvPr>
            <p:ph type="sldNum" sz="quarter" idx="11"/>
          </p:nvPr>
        </p:nvSpPr>
        <p:spPr/>
        <p:txBody>
          <a:bodyPr/>
          <a:lstStyle/>
          <a:p>
            <a:fld id="{E6D38F6D-B68C-43EA-8D93-D9BC679B8240}" type="slidenum">
              <a:rPr lang="en-US" altLang="en-US" smtClean="0"/>
              <a:pPr/>
              <a:t>54</a:t>
            </a:fld>
            <a:endParaRPr lang="en-US" altLang="en-US"/>
          </a:p>
        </p:txBody>
      </p:sp>
    </p:spTree>
    <p:extLst>
      <p:ext uri="{BB962C8B-B14F-4D97-AF65-F5344CB8AC3E}">
        <p14:creationId xmlns:p14="http://schemas.microsoft.com/office/powerpoint/2010/main" val="2406960033"/>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2" y="546682"/>
            <a:ext cx="8229600" cy="3886200"/>
          </a:xfrm>
        </p:spPr>
        <p:txBody>
          <a:bodyPr/>
          <a:lstStyle/>
          <a:p>
            <a:pPr marL="0" indent="0" algn="just">
              <a:buNone/>
            </a:pPr>
            <a:r>
              <a:rPr lang="en-US" sz="2800" dirty="0">
                <a:solidFill>
                  <a:srgbClr val="C00000"/>
                </a:solidFill>
                <a:latin typeface="Times New Roman" panose="02020603050405020304" pitchFamily="18" charset="0"/>
                <a:cs typeface="Times New Roman" panose="02020603050405020304" pitchFamily="18" charset="0"/>
              </a:rPr>
              <a:t>Example 3: </a:t>
            </a:r>
          </a:p>
          <a:p>
            <a:pPr marL="0" indent="0" algn="just">
              <a:buNone/>
            </a:pPr>
            <a:r>
              <a:rPr lang="en-US" sz="2800" dirty="0">
                <a:latin typeface="Times New Roman" panose="02020603050405020304" pitchFamily="18" charset="0"/>
                <a:cs typeface="Times New Roman" panose="02020603050405020304" pitchFamily="18" charset="0"/>
              </a:rPr>
              <a:t>A survey is to be conducted to determine the average driving in miles by Faculty of Engineering students at </a:t>
            </a:r>
            <a:r>
              <a:rPr lang="en-US" sz="2800" dirty="0" err="1">
                <a:latin typeface="Times New Roman" panose="02020603050405020304" pitchFamily="18" charset="0"/>
                <a:cs typeface="Times New Roman" panose="02020603050405020304" pitchFamily="18" charset="0"/>
              </a:rPr>
              <a:t>Ariviyal</a:t>
            </a:r>
            <a:r>
              <a:rPr lang="en-US" sz="2800" dirty="0">
                <a:latin typeface="Times New Roman" panose="02020603050405020304" pitchFamily="18" charset="0"/>
                <a:cs typeface="Times New Roman" panose="02020603050405020304" pitchFamily="18" charset="0"/>
              </a:rPr>
              <a:t> Nagar. The investigator wants to know how large the sample should be so that he/she can be 92% confident on the estimate and the estimate is within 1.5 miles of the true average. A similar study was conducted in past and it was found that the standard deviation of the students’ driving distances was 8.2 miles.</a:t>
            </a:r>
          </a:p>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endParaRPr lang="en-US" sz="28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5681F608-DD17-4D8D-A65B-E70DA607592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15543F61-D77B-4FA3-9188-714C2F8A182A}"/>
              </a:ext>
            </a:extLst>
          </p:cNvPr>
          <p:cNvSpPr>
            <a:spLocks noGrp="1"/>
          </p:cNvSpPr>
          <p:nvPr>
            <p:ph type="dt" sz="half" idx="12"/>
          </p:nvPr>
        </p:nvSpPr>
        <p:spPr/>
        <p:txBody>
          <a:bodyPr/>
          <a:lstStyle/>
          <a:p>
            <a:fld id="{4C932842-1E45-40DA-B470-0A44D4880BD9}"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9143B0D6-8BE8-4E04-B587-B67570857D66}"/>
              </a:ext>
            </a:extLst>
          </p:cNvPr>
          <p:cNvSpPr>
            <a:spLocks noGrp="1"/>
          </p:cNvSpPr>
          <p:nvPr>
            <p:ph type="sldNum" sz="quarter" idx="11"/>
          </p:nvPr>
        </p:nvSpPr>
        <p:spPr/>
        <p:txBody>
          <a:bodyPr/>
          <a:lstStyle/>
          <a:p>
            <a:fld id="{E6D38F6D-B68C-43EA-8D93-D9BC679B8240}" type="slidenum">
              <a:rPr lang="en-US" altLang="en-US" smtClean="0"/>
              <a:pPr/>
              <a:t>55</a:t>
            </a:fld>
            <a:endParaRPr lang="en-US" altLang="en-US"/>
          </a:p>
        </p:txBody>
      </p:sp>
    </p:spTree>
    <p:extLst>
      <p:ext uri="{BB962C8B-B14F-4D97-AF65-F5344CB8AC3E}">
        <p14:creationId xmlns:p14="http://schemas.microsoft.com/office/powerpoint/2010/main" val="1683602070"/>
      </p:ext>
    </p:extLst>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9420" y="538293"/>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4: </a:t>
            </a:r>
          </a:p>
          <a:p>
            <a:pPr marL="0" indent="0" algn="just">
              <a:buNone/>
            </a:pPr>
            <a:r>
              <a:rPr lang="en-US" sz="2800" dirty="0">
                <a:latin typeface="Times New Roman" panose="02020603050405020304" pitchFamily="18" charset="0"/>
                <a:cs typeface="Times New Roman" panose="02020603050405020304" pitchFamily="18" charset="0"/>
              </a:rPr>
              <a:t>The foreman of a mining company has computed the average (mean) quantity of ore extracted per shift to be 34.6 tons and the sample standard deviation to be 2.8 tons per shift based on a random sample of 62 shifts. Construct a 95% confidence interval estimate of the true average ore extractions for that company.</a:t>
            </a:r>
          </a:p>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endParaRPr lang="en-US" sz="28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626E4372-0DBB-4D42-B23B-C6F4E77D2C9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436F89E2-F6D0-479B-BA96-D490EF4D21F8}"/>
              </a:ext>
            </a:extLst>
          </p:cNvPr>
          <p:cNvSpPr>
            <a:spLocks noGrp="1"/>
          </p:cNvSpPr>
          <p:nvPr>
            <p:ph type="dt" sz="half" idx="12"/>
          </p:nvPr>
        </p:nvSpPr>
        <p:spPr/>
        <p:txBody>
          <a:bodyPr/>
          <a:lstStyle/>
          <a:p>
            <a:fld id="{DD3495A5-A7F9-4DA1-97AC-4FE0C6EEC624}"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17578141-0F82-411D-A9AF-1B97DAFF0CA7}"/>
              </a:ext>
            </a:extLst>
          </p:cNvPr>
          <p:cNvSpPr>
            <a:spLocks noGrp="1"/>
          </p:cNvSpPr>
          <p:nvPr>
            <p:ph type="sldNum" sz="quarter" idx="11"/>
          </p:nvPr>
        </p:nvSpPr>
        <p:spPr/>
        <p:txBody>
          <a:bodyPr/>
          <a:lstStyle/>
          <a:p>
            <a:fld id="{E6D38F6D-B68C-43EA-8D93-D9BC679B8240}" type="slidenum">
              <a:rPr lang="en-US" altLang="en-US" smtClean="0"/>
              <a:pPr/>
              <a:t>56</a:t>
            </a:fld>
            <a:endParaRPr lang="en-US" altLang="en-US"/>
          </a:p>
        </p:txBody>
      </p:sp>
    </p:spTree>
    <p:extLst>
      <p:ext uri="{BB962C8B-B14F-4D97-AF65-F5344CB8AC3E}">
        <p14:creationId xmlns:p14="http://schemas.microsoft.com/office/powerpoint/2010/main" val="1660075958"/>
      </p:ext>
    </p:ext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7809" y="538293"/>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 </a:t>
                </a:r>
              </a:p>
              <a:p>
                <a:pPr marL="0" indent="0" algn="just">
                  <a:buNone/>
                </a:pPr>
                <a:r>
                  <a:rPr lang="en-US" sz="2800" dirty="0">
                    <a:latin typeface="Times New Roman" panose="02020603050405020304" pitchFamily="18" charset="0"/>
                    <a:cs typeface="Times New Roman" panose="02020603050405020304" pitchFamily="18" charset="0"/>
                  </a:rPr>
                  <a:t>Since there is no mention about the population distribution of all shifts’ ore extraction amounts, sample size is 62 (large), and the sample standard deviation is given, we should use the formula:</a:t>
                </a:r>
              </a:p>
              <a:p>
                <a:pPr marL="0" indent="0" algn="just">
                  <a:buNone/>
                </a:pPr>
                <a14:m>
                  <m:oMath xmlns:m="http://schemas.openxmlformats.org/officeDocument/2006/math">
                    <m:d>
                      <m:dPr>
                        <m:ctrlPr>
                          <a:rPr lang="en-US" sz="2800" i="1">
                            <a:solidFill>
                              <a:schemeClr val="bg2">
                                <a:lumMod val="75000"/>
                              </a:schemeClr>
                            </a:solidFill>
                            <a:latin typeface="Cambria Math" panose="02040503050406030204" pitchFamily="18" charset="0"/>
                            <a:cs typeface="Times New Roman" panose="02020603050405020304" pitchFamily="18" charset="0"/>
                          </a:rPr>
                        </m:ctrlPr>
                      </m:dPr>
                      <m:e>
                        <m:acc>
                          <m:accPr>
                            <m:chr m:val="̅"/>
                            <m:ctrlPr>
                              <a:rPr lang="en-US" sz="2800" i="1">
                                <a:solidFill>
                                  <a:schemeClr val="bg2">
                                    <a:lumMod val="75000"/>
                                  </a:schemeClr>
                                </a:solidFill>
                                <a:latin typeface="Cambria Math" panose="02040503050406030204" pitchFamily="18" charset="0"/>
                                <a:cs typeface="Times New Roman" panose="02020603050405020304" pitchFamily="18" charset="0"/>
                              </a:rPr>
                            </m:ctrlPr>
                          </m:accPr>
                          <m:e>
                            <m:r>
                              <a:rPr lang="en-US" sz="2800" i="1">
                                <a:solidFill>
                                  <a:schemeClr val="bg2">
                                    <a:lumMod val="75000"/>
                                  </a:schemeClr>
                                </a:solidFill>
                                <a:latin typeface="Cambria Math" panose="02040503050406030204" pitchFamily="18" charset="0"/>
                                <a:cs typeface="Times New Roman" panose="02020603050405020304" pitchFamily="18" charset="0"/>
                              </a:rPr>
                              <m:t>𝑋</m:t>
                            </m:r>
                          </m:e>
                        </m:acc>
                        <m:r>
                          <a:rPr lang="en-US" sz="28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800" i="1">
                                <a:solidFill>
                                  <a:schemeClr val="bg2">
                                    <a:lumMod val="75000"/>
                                  </a:schemeClr>
                                </a:solidFill>
                                <a:latin typeface="Cambria Math" panose="02040503050406030204" pitchFamily="18" charset="0"/>
                                <a:cs typeface="Times New Roman" panose="02020603050405020304" pitchFamily="18" charset="0"/>
                              </a:rPr>
                            </m:ctrlPr>
                          </m:sSubPr>
                          <m:e>
                            <m:r>
                              <a:rPr lang="en-GB" sz="2800"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r>
                                  <a:rPr lang="en-GB"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2800" i="1">
                                    <a:solidFill>
                                      <a:schemeClr val="bg2">
                                        <a:lumMod val="75000"/>
                                      </a:schemeClr>
                                    </a:solidFill>
                                    <a:latin typeface="Cambria Math" panose="02040503050406030204" pitchFamily="18" charset="0"/>
                                    <a:cs typeface="Times New Roman" panose="02020603050405020304" pitchFamily="18" charset="0"/>
                                  </a:rPr>
                                  <m:t>2</m:t>
                                </m:r>
                              </m:den>
                            </m:f>
                          </m:sub>
                        </m:sSub>
                        <m:r>
                          <a:rPr lang="en-US" sz="2800" i="1">
                            <a:solidFill>
                              <a:schemeClr val="bg2">
                                <a:lumMod val="75000"/>
                              </a:schemeClr>
                            </a:solidFill>
                            <a:latin typeface="Cambria Math" panose="02040503050406030204" pitchFamily="18" charset="0"/>
                            <a:cs typeface="Times New Roman" panose="02020603050405020304" pitchFamily="18" charset="0"/>
                          </a:rPr>
                          <m:t>∗</m:t>
                        </m:r>
                        <m:f>
                          <m:fPr>
                            <m:ctrlPr>
                              <a:rPr lang="en-US"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US"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i="1">
                                    <a:solidFill>
                                      <a:schemeClr val="bg2">
                                        <a:lumMod val="75000"/>
                                      </a:schemeClr>
                                    </a:solidFill>
                                    <a:latin typeface="Cambria Math" panose="02040503050406030204" pitchFamily="18" charset="0"/>
                                    <a:cs typeface="Times New Roman" panose="02020603050405020304" pitchFamily="18" charset="0"/>
                                  </a:rPr>
                                  <m:t>𝑛</m:t>
                                </m:r>
                              </m:e>
                            </m:rad>
                          </m:den>
                        </m:f>
                        <m:r>
                          <a:rPr lang="en-US" sz="2800" i="1">
                            <a:solidFill>
                              <a:schemeClr val="bg2">
                                <a:lumMod val="75000"/>
                              </a:schemeClr>
                            </a:solidFill>
                            <a:latin typeface="Cambria Math" panose="02040503050406030204" pitchFamily="18" charset="0"/>
                            <a:cs typeface="Times New Roman" panose="02020603050405020304" pitchFamily="18" charset="0"/>
                          </a:rPr>
                          <m:t> ,</m:t>
                        </m:r>
                        <m:acc>
                          <m:accPr>
                            <m:chr m:val="̅"/>
                            <m:ctrlPr>
                              <a:rPr lang="en-US" sz="2800" i="1">
                                <a:solidFill>
                                  <a:schemeClr val="bg2">
                                    <a:lumMod val="75000"/>
                                  </a:schemeClr>
                                </a:solidFill>
                                <a:latin typeface="Cambria Math" panose="02040503050406030204" pitchFamily="18" charset="0"/>
                                <a:cs typeface="Times New Roman" panose="02020603050405020304" pitchFamily="18" charset="0"/>
                              </a:rPr>
                            </m:ctrlPr>
                          </m:accPr>
                          <m:e>
                            <m:r>
                              <a:rPr lang="en-US" sz="2800" i="1">
                                <a:solidFill>
                                  <a:schemeClr val="bg2">
                                    <a:lumMod val="75000"/>
                                  </a:schemeClr>
                                </a:solidFill>
                                <a:latin typeface="Cambria Math" panose="02040503050406030204" pitchFamily="18" charset="0"/>
                                <a:cs typeface="Times New Roman" panose="02020603050405020304" pitchFamily="18" charset="0"/>
                              </a:rPr>
                              <m:t>𝑋</m:t>
                            </m:r>
                          </m:e>
                        </m:acc>
                        <m:r>
                          <a:rPr lang="en-US" sz="28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800" i="1">
                                <a:solidFill>
                                  <a:schemeClr val="bg2">
                                    <a:lumMod val="75000"/>
                                  </a:schemeClr>
                                </a:solidFill>
                                <a:latin typeface="Cambria Math" panose="02040503050406030204" pitchFamily="18" charset="0"/>
                                <a:cs typeface="Times New Roman" panose="02020603050405020304" pitchFamily="18" charset="0"/>
                              </a:rPr>
                            </m:ctrlPr>
                          </m:sSubPr>
                          <m:e>
                            <m:r>
                              <a:rPr lang="en-GB" sz="2800" i="1">
                                <a:solidFill>
                                  <a:schemeClr val="bg2">
                                    <a:lumMod val="75000"/>
                                  </a:schemeClr>
                                </a:solidFill>
                                <a:latin typeface="Cambria Math" panose="02040503050406030204" pitchFamily="18" charset="0"/>
                                <a:cs typeface="Times New Roman" panose="02020603050405020304" pitchFamily="18" charset="0"/>
                              </a:rPr>
                              <m:t>𝑍</m:t>
                            </m:r>
                          </m:e>
                          <m:sub>
                            <m:f>
                              <m:fPr>
                                <m:type m:val="skw"/>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r>
                                  <a:rPr lang="en-GB"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GB" sz="2800" i="1">
                                    <a:solidFill>
                                      <a:schemeClr val="bg2">
                                        <a:lumMod val="75000"/>
                                      </a:schemeClr>
                                    </a:solidFill>
                                    <a:latin typeface="Cambria Math" panose="02040503050406030204" pitchFamily="18" charset="0"/>
                                    <a:cs typeface="Times New Roman" panose="02020603050405020304" pitchFamily="18" charset="0"/>
                                  </a:rPr>
                                  <m:t>2</m:t>
                                </m:r>
                              </m:den>
                            </m:f>
                          </m:sub>
                        </m:sSub>
                        <m:r>
                          <a:rPr lang="en-US" sz="2800" i="1">
                            <a:solidFill>
                              <a:schemeClr val="bg2">
                                <a:lumMod val="75000"/>
                              </a:schemeClr>
                            </a:solidFill>
                            <a:latin typeface="Cambria Math" panose="02040503050406030204" pitchFamily="18" charset="0"/>
                            <a:cs typeface="Times New Roman" panose="02020603050405020304" pitchFamily="18" charset="0"/>
                          </a:rPr>
                          <m:t>∗</m:t>
                        </m:r>
                        <m:f>
                          <m:fPr>
                            <m:ctrlPr>
                              <a:rPr lang="en-US"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US"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i="1">
                                    <a:solidFill>
                                      <a:schemeClr val="bg2">
                                        <a:lumMod val="75000"/>
                                      </a:schemeClr>
                                    </a:solidFill>
                                    <a:latin typeface="Cambria Math" panose="02040503050406030204" pitchFamily="18" charset="0"/>
                                    <a:cs typeface="Times New Roman" panose="02020603050405020304" pitchFamily="18" charset="0"/>
                                  </a:rPr>
                                  <m:t>𝑛</m:t>
                                </m:r>
                              </m:e>
                            </m:rad>
                          </m:den>
                        </m:f>
                      </m:e>
                    </m:d>
                  </m:oMath>
                </a14:m>
                <a:r>
                  <a:rPr lang="en-US" sz="2800" dirty="0">
                    <a:latin typeface="Times New Roman" panose="02020603050405020304" pitchFamily="18" charset="0"/>
                    <a:cs typeface="Times New Roman" panose="02020603050405020304" pitchFamily="18" charset="0"/>
                  </a:rPr>
                  <a:t> </a:t>
                </a:r>
              </a:p>
              <a:p>
                <a:pPr marL="0" indent="0" algn="just">
                  <a:buNone/>
                </a:pPr>
                <a:r>
                  <a:rPr lang="en-US" sz="2800" dirty="0">
                    <a:latin typeface="Times New Roman" panose="02020603050405020304" pitchFamily="18" charset="0"/>
                    <a:cs typeface="Times New Roman" panose="02020603050405020304" pitchFamily="18" charset="0"/>
                  </a:rPr>
                  <a:t>Then the 93% confidence interval estimate for the average (mean, </a:t>
                </a:r>
                <a14:m>
                  <m:oMath xmlns:m="http://schemas.openxmlformats.org/officeDocument/2006/math">
                    <m:r>
                      <a:rPr lang="en-US" sz="2800" i="1" smtClean="0">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2800" dirty="0">
                    <a:latin typeface="Times New Roman" panose="02020603050405020304" pitchFamily="18" charset="0"/>
                    <a:cs typeface="Times New Roman" panose="02020603050405020304" pitchFamily="18" charset="0"/>
                  </a:rPr>
                  <a:t>) quantity of ore extracted per shift to be</a:t>
                </a:r>
              </a:p>
              <a:p>
                <a:pPr marL="0" indent="0" algn="just">
                  <a:buNone/>
                </a:pPr>
                <a14:m>
                  <m:oMath xmlns:m="http://schemas.openxmlformats.org/officeDocument/2006/math">
                    <m:d>
                      <m:dPr>
                        <m:ctrlPr>
                          <a:rPr lang="en-US" sz="2800" i="1">
                            <a:solidFill>
                              <a:schemeClr val="bg2">
                                <a:lumMod val="75000"/>
                              </a:schemeClr>
                            </a:solidFill>
                            <a:latin typeface="Cambria Math" panose="02040503050406030204" pitchFamily="18" charset="0"/>
                            <a:cs typeface="Times New Roman" panose="02020603050405020304" pitchFamily="18" charset="0"/>
                          </a:rPr>
                        </m:ctrlPr>
                      </m:dPr>
                      <m:e>
                        <m:r>
                          <a:rPr lang="en-US" sz="2800" b="0" i="1" smtClean="0">
                            <a:solidFill>
                              <a:schemeClr val="bg2">
                                <a:lumMod val="75000"/>
                              </a:schemeClr>
                            </a:solidFill>
                            <a:latin typeface="Cambria Math" panose="02040503050406030204" pitchFamily="18" charset="0"/>
                            <a:cs typeface="Times New Roman" panose="02020603050405020304" pitchFamily="18" charset="0"/>
                          </a:rPr>
                          <m:t>34.6</m:t>
                        </m:r>
                        <m:r>
                          <a:rPr lang="en-US" sz="2800" i="1">
                            <a:solidFill>
                              <a:schemeClr val="bg2">
                                <a:lumMod val="75000"/>
                              </a:schemeClr>
                            </a:solidFill>
                            <a:latin typeface="Cambria Math" panose="02040503050406030204" pitchFamily="18" charset="0"/>
                            <a:cs typeface="Times New Roman" panose="02020603050405020304" pitchFamily="18" charset="0"/>
                          </a:rPr>
                          <m:t>−</m:t>
                        </m:r>
                        <m:r>
                          <a:rPr lang="en-US" sz="2800" b="0" i="1" smtClean="0">
                            <a:solidFill>
                              <a:schemeClr val="bg2">
                                <a:lumMod val="75000"/>
                              </a:schemeClr>
                            </a:solidFill>
                            <a:latin typeface="Cambria Math" panose="02040503050406030204" pitchFamily="18" charset="0"/>
                            <a:cs typeface="Times New Roman" panose="02020603050405020304" pitchFamily="18" charset="0"/>
                          </a:rPr>
                          <m:t>1.81</m:t>
                        </m:r>
                        <m:r>
                          <a:rPr lang="en-US" sz="2800" i="1">
                            <a:solidFill>
                              <a:schemeClr val="bg2">
                                <a:lumMod val="75000"/>
                              </a:schemeClr>
                            </a:solidFill>
                            <a:latin typeface="Cambria Math" panose="02040503050406030204" pitchFamily="18" charset="0"/>
                            <a:cs typeface="Times New Roman" panose="02020603050405020304" pitchFamily="18" charset="0"/>
                          </a:rPr>
                          <m:t>∗</m:t>
                        </m:r>
                        <m:f>
                          <m:fPr>
                            <m:ctrlPr>
                              <a:rPr lang="en-US"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2.8</m:t>
                            </m:r>
                          </m:num>
                          <m:den>
                            <m:rad>
                              <m:radPr>
                                <m:degHide m:val="on"/>
                                <m:ctrlPr>
                                  <a:rPr lang="en-US"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b="0" i="1" smtClean="0">
                                    <a:solidFill>
                                      <a:schemeClr val="bg2">
                                        <a:lumMod val="75000"/>
                                      </a:schemeClr>
                                    </a:solidFill>
                                    <a:latin typeface="Cambria Math" panose="02040503050406030204" pitchFamily="18" charset="0"/>
                                    <a:cs typeface="Times New Roman" panose="02020603050405020304" pitchFamily="18" charset="0"/>
                                  </a:rPr>
                                  <m:t>62</m:t>
                                </m:r>
                              </m:e>
                            </m:rad>
                          </m:den>
                        </m:f>
                        <m:r>
                          <a:rPr lang="en-US" sz="2800" i="1">
                            <a:solidFill>
                              <a:schemeClr val="bg2">
                                <a:lumMod val="75000"/>
                              </a:schemeClr>
                            </a:solidFill>
                            <a:latin typeface="Cambria Math" panose="02040503050406030204" pitchFamily="18" charset="0"/>
                            <a:cs typeface="Times New Roman" panose="02020603050405020304" pitchFamily="18" charset="0"/>
                          </a:rPr>
                          <m:t> ,34.6</m:t>
                        </m:r>
                        <m:r>
                          <a:rPr lang="en-US" sz="2800" b="0" i="1" smtClean="0">
                            <a:solidFill>
                              <a:schemeClr val="bg2">
                                <a:lumMod val="75000"/>
                              </a:schemeClr>
                            </a:solidFill>
                            <a:latin typeface="Cambria Math" panose="02040503050406030204" pitchFamily="18" charset="0"/>
                            <a:cs typeface="Times New Roman" panose="02020603050405020304" pitchFamily="18" charset="0"/>
                          </a:rPr>
                          <m:t>+</m:t>
                        </m:r>
                        <m:r>
                          <a:rPr lang="en-US" sz="2800" i="1">
                            <a:solidFill>
                              <a:schemeClr val="bg2">
                                <a:lumMod val="75000"/>
                              </a:schemeClr>
                            </a:solidFill>
                            <a:latin typeface="Cambria Math" panose="02040503050406030204" pitchFamily="18" charset="0"/>
                            <a:cs typeface="Times New Roman" panose="02020603050405020304" pitchFamily="18" charset="0"/>
                          </a:rPr>
                          <m:t>1.81∗</m:t>
                        </m:r>
                        <m:f>
                          <m:fPr>
                            <m:ctrlPr>
                              <a:rPr lang="en-US"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2.8</m:t>
                            </m:r>
                          </m:num>
                          <m:den>
                            <m:rad>
                              <m:radPr>
                                <m:degHide m:val="on"/>
                                <m:ctrlPr>
                                  <a:rPr lang="en-US"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i="1">
                                    <a:solidFill>
                                      <a:schemeClr val="bg2">
                                        <a:lumMod val="75000"/>
                                      </a:schemeClr>
                                    </a:solidFill>
                                    <a:latin typeface="Cambria Math" panose="02040503050406030204" pitchFamily="18" charset="0"/>
                                    <a:cs typeface="Times New Roman" panose="02020603050405020304" pitchFamily="18" charset="0"/>
                                  </a:rPr>
                                  <m:t>62</m:t>
                                </m:r>
                              </m:e>
                            </m:rad>
                          </m:den>
                        </m:f>
                      </m:e>
                    </m:d>
                  </m:oMath>
                </a14:m>
                <a:r>
                  <a:rPr lang="en-US" sz="2800" dirty="0">
                    <a:latin typeface="Times New Roman" panose="02020603050405020304" pitchFamily="18" charset="0"/>
                    <a:cs typeface="Times New Roman" panose="02020603050405020304" pitchFamily="18" charset="0"/>
                  </a:rPr>
                  <a:t> </a:t>
                </a:r>
              </a:p>
              <a:p>
                <a:pPr marL="0" indent="0" algn="just">
                  <a:buNone/>
                </a:pPr>
                <a14:m>
                  <m:oMath xmlns:m="http://schemas.openxmlformats.org/officeDocument/2006/math">
                    <m:d>
                      <m:dPr>
                        <m:ctrlPr>
                          <a:rPr lang="en-US" sz="2800" i="1">
                            <a:solidFill>
                              <a:schemeClr val="bg2">
                                <a:lumMod val="75000"/>
                              </a:schemeClr>
                            </a:solidFill>
                            <a:latin typeface="Cambria Math" panose="02040503050406030204" pitchFamily="18" charset="0"/>
                            <a:cs typeface="Times New Roman" panose="02020603050405020304" pitchFamily="18" charset="0"/>
                          </a:rPr>
                        </m:ctrlPr>
                      </m:dPr>
                      <m:e>
                        <m:r>
                          <a:rPr lang="en-US" sz="2800" b="0" i="1" smtClean="0">
                            <a:solidFill>
                              <a:schemeClr val="bg2">
                                <a:lumMod val="75000"/>
                              </a:schemeClr>
                            </a:solidFill>
                            <a:latin typeface="Cambria Math" panose="02040503050406030204" pitchFamily="18" charset="0"/>
                            <a:cs typeface="Times New Roman" panose="02020603050405020304" pitchFamily="18" charset="0"/>
                          </a:rPr>
                          <m:t>33.96</m:t>
                        </m:r>
                        <m:r>
                          <a:rPr lang="en-US" sz="2800" i="1">
                            <a:solidFill>
                              <a:schemeClr val="bg2">
                                <a:lumMod val="75000"/>
                              </a:schemeClr>
                            </a:solidFill>
                            <a:latin typeface="Cambria Math" panose="02040503050406030204" pitchFamily="18" charset="0"/>
                            <a:cs typeface="Times New Roman" panose="02020603050405020304" pitchFamily="18" charset="0"/>
                          </a:rPr>
                          <m:t> ,</m:t>
                        </m:r>
                        <m:r>
                          <a:rPr lang="en-US" sz="2800" b="0" i="1" smtClean="0">
                            <a:solidFill>
                              <a:schemeClr val="bg2">
                                <a:lumMod val="75000"/>
                              </a:schemeClr>
                            </a:solidFill>
                            <a:latin typeface="Cambria Math" panose="02040503050406030204" pitchFamily="18" charset="0"/>
                            <a:cs typeface="Times New Roman" panose="02020603050405020304" pitchFamily="18" charset="0"/>
                          </a:rPr>
                          <m:t>35.24</m:t>
                        </m:r>
                      </m:e>
                    </m:d>
                  </m:oMath>
                </a14:m>
                <a:r>
                  <a:rPr lang="en-US" sz="2800" dirty="0">
                    <a:latin typeface="Times New Roman" panose="02020603050405020304" pitchFamily="18" charset="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7809" y="538293"/>
                <a:ext cx="8229600" cy="3886200"/>
              </a:xfrm>
              <a:blipFill>
                <a:blip r:embed="rId2"/>
                <a:stretch>
                  <a:fillRect l="-1630" t="-1724" r="-1481" b="-46865"/>
                </a:stretch>
              </a:blipFill>
            </p:spPr>
            <p:txBody>
              <a:bodyPr/>
              <a:lstStyle/>
              <a:p>
                <a:r>
                  <a:rPr lang="en-NZ">
                    <a:noFill/>
                  </a:rPr>
                  <a:t> </a:t>
                </a:r>
              </a:p>
            </p:txBody>
          </p:sp>
        </mc:Fallback>
      </mc:AlternateContent>
      <p:sp>
        <p:nvSpPr>
          <p:cNvPr id="5" name="Footer Placeholder 4">
            <a:extLst>
              <a:ext uri="{FF2B5EF4-FFF2-40B4-BE49-F238E27FC236}">
                <a16:creationId xmlns:a16="http://schemas.microsoft.com/office/drawing/2014/main" id="{0C8C68BF-C310-4E23-9A01-0D04BA43B1A3}"/>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BBE786AE-CA13-490A-8582-F7F88A6EE20E}"/>
              </a:ext>
            </a:extLst>
          </p:cNvPr>
          <p:cNvSpPr>
            <a:spLocks noGrp="1"/>
          </p:cNvSpPr>
          <p:nvPr>
            <p:ph type="dt" sz="half" idx="12"/>
          </p:nvPr>
        </p:nvSpPr>
        <p:spPr/>
        <p:txBody>
          <a:bodyPr/>
          <a:lstStyle/>
          <a:p>
            <a:fld id="{43A0B109-C3BD-462B-B328-FD6639B0D682}"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BCB37691-840D-461B-8F05-C4D4E20DE633}"/>
              </a:ext>
            </a:extLst>
          </p:cNvPr>
          <p:cNvSpPr>
            <a:spLocks noGrp="1"/>
          </p:cNvSpPr>
          <p:nvPr>
            <p:ph type="sldNum" sz="quarter" idx="11"/>
          </p:nvPr>
        </p:nvSpPr>
        <p:spPr/>
        <p:txBody>
          <a:bodyPr/>
          <a:lstStyle/>
          <a:p>
            <a:fld id="{E6D38F6D-B68C-43EA-8D93-D9BC679B8240}" type="slidenum">
              <a:rPr lang="en-US" altLang="en-US" smtClean="0"/>
              <a:pPr/>
              <a:t>57</a:t>
            </a:fld>
            <a:endParaRPr lang="en-US" altLang="en-US"/>
          </a:p>
        </p:txBody>
      </p:sp>
    </p:spTree>
    <p:extLst>
      <p:ext uri="{BB962C8B-B14F-4D97-AF65-F5344CB8AC3E}">
        <p14:creationId xmlns:p14="http://schemas.microsoft.com/office/powerpoint/2010/main" val="95925261"/>
      </p:ext>
    </p:ext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2" y="555071"/>
            <a:ext cx="8229600" cy="3886200"/>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Commonly used interpretation of this interval is that “We are 93% confident that the true mean is between 33.96 and 35.24.” </a:t>
            </a:r>
          </a:p>
          <a:p>
            <a:pPr marL="0" indent="0" algn="just">
              <a:buNone/>
            </a:pP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This interpretation may give a wrong indication that the interval is fixed but the computation involved a random number, such as, sample proportion. </a:t>
            </a:r>
          </a:p>
          <a:p>
            <a:pPr marL="0" indent="0" algn="just">
              <a:buNone/>
            </a:pP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But a more accurate and theoretically sound interpretation is </a:t>
            </a:r>
            <a:r>
              <a:rPr lang="en-US" sz="2800" dirty="0">
                <a:solidFill>
                  <a:srgbClr val="00B050"/>
                </a:solidFill>
                <a:latin typeface="Times New Roman" panose="02020603050405020304" pitchFamily="18" charset="0"/>
                <a:cs typeface="Times New Roman" panose="02020603050405020304" pitchFamily="18" charset="0"/>
              </a:rPr>
              <a:t>“In repeated sampling, 93% of such constructed intervals would include the true mean.”</a:t>
            </a:r>
          </a:p>
        </p:txBody>
      </p:sp>
      <p:sp>
        <p:nvSpPr>
          <p:cNvPr id="5" name="Footer Placeholder 4">
            <a:extLst>
              <a:ext uri="{FF2B5EF4-FFF2-40B4-BE49-F238E27FC236}">
                <a16:creationId xmlns:a16="http://schemas.microsoft.com/office/drawing/2014/main" id="{4ED95E69-F6BF-49B7-BCF9-FE409DC041A6}"/>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6E6CE910-A7B7-415F-9B61-7368B282EE97}"/>
              </a:ext>
            </a:extLst>
          </p:cNvPr>
          <p:cNvSpPr>
            <a:spLocks noGrp="1"/>
          </p:cNvSpPr>
          <p:nvPr>
            <p:ph type="dt" sz="half" idx="12"/>
          </p:nvPr>
        </p:nvSpPr>
        <p:spPr/>
        <p:txBody>
          <a:bodyPr/>
          <a:lstStyle/>
          <a:p>
            <a:fld id="{A59F7158-6665-4117-93CB-BDB71D112BFD}"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30561A61-FBFE-47B0-B425-D8C7C119CFAD}"/>
              </a:ext>
            </a:extLst>
          </p:cNvPr>
          <p:cNvSpPr>
            <a:spLocks noGrp="1"/>
          </p:cNvSpPr>
          <p:nvPr>
            <p:ph type="sldNum" sz="quarter" idx="11"/>
          </p:nvPr>
        </p:nvSpPr>
        <p:spPr/>
        <p:txBody>
          <a:bodyPr/>
          <a:lstStyle/>
          <a:p>
            <a:fld id="{E6D38F6D-B68C-43EA-8D93-D9BC679B8240}" type="slidenum">
              <a:rPr lang="en-US" altLang="en-US" smtClean="0"/>
              <a:pPr/>
              <a:t>58</a:t>
            </a:fld>
            <a:endParaRPr lang="en-US" altLang="en-US"/>
          </a:p>
        </p:txBody>
      </p:sp>
    </p:spTree>
    <p:extLst>
      <p:ext uri="{BB962C8B-B14F-4D97-AF65-F5344CB8AC3E}">
        <p14:creationId xmlns:p14="http://schemas.microsoft.com/office/powerpoint/2010/main" val="1534030062"/>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1" y="555071"/>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5: </a:t>
            </a:r>
          </a:p>
          <a:p>
            <a:pPr marL="0" indent="0" algn="just">
              <a:buNone/>
            </a:pPr>
            <a:r>
              <a:rPr lang="en-US" sz="2800" dirty="0">
                <a:latin typeface="Times New Roman" panose="02020603050405020304" pitchFamily="18" charset="0"/>
                <a:cs typeface="Times New Roman" panose="02020603050405020304" pitchFamily="18" charset="0"/>
              </a:rPr>
              <a:t>The life (in hours) of a 100 watt bulb is known to be normally distributed with standard deviation of 36 hours. A random sample of 15 bulbs yielded the following results: </a:t>
            </a:r>
          </a:p>
          <a:p>
            <a:pPr marL="0" indent="0" algn="just">
              <a:buNone/>
            </a:pPr>
            <a:r>
              <a:rPr lang="en-US" sz="2800" dirty="0">
                <a:latin typeface="Times New Roman" panose="02020603050405020304" pitchFamily="18" charset="0"/>
                <a:cs typeface="Times New Roman" panose="02020603050405020304" pitchFamily="18" charset="0"/>
              </a:rPr>
              <a:t>Life in hours</a:t>
            </a:r>
          </a:p>
          <a:p>
            <a:pPr marL="0" indent="0" algn="just">
              <a:buNone/>
            </a:pPr>
            <a:r>
              <a:rPr lang="en-US" dirty="0">
                <a:latin typeface="Times New Roman" panose="02020603050405020304" pitchFamily="18" charset="0"/>
                <a:cs typeface="Times New Roman" panose="02020603050405020304" pitchFamily="18" charset="0"/>
              </a:rPr>
              <a:t>2216  2237  2249  2204  2225  2301  2281  2263</a:t>
            </a:r>
          </a:p>
          <a:p>
            <a:pPr marL="0" indent="0" algn="just">
              <a:buNone/>
            </a:pPr>
            <a:r>
              <a:rPr lang="en-US" dirty="0">
                <a:latin typeface="Times New Roman" panose="02020603050405020304" pitchFamily="18" charset="0"/>
                <a:cs typeface="Times New Roman" panose="02020603050405020304" pitchFamily="18" charset="0"/>
              </a:rPr>
              <a:t>2318  2255  2275  2295  2250  2238  2300</a:t>
            </a:r>
          </a:p>
          <a:p>
            <a:pPr marL="0" indent="0" algn="just">
              <a:buNone/>
            </a:pPr>
            <a:r>
              <a:rPr lang="en-US" sz="2800" dirty="0">
                <a:latin typeface="Times New Roman" panose="02020603050405020304" pitchFamily="18" charset="0"/>
                <a:cs typeface="Times New Roman" panose="02020603050405020304" pitchFamily="18" charset="0"/>
              </a:rPr>
              <a:t>Construct a 94% confidence interval estimate for the population mean life of a 100 watt bulb.</a:t>
            </a:r>
          </a:p>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endParaRPr lang="en-US" sz="2800" b="1"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38AC15A6-362D-4763-9CC9-595826824DC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24EA285B-D820-4EE9-BC58-E8B07867B44A}"/>
              </a:ext>
            </a:extLst>
          </p:cNvPr>
          <p:cNvSpPr>
            <a:spLocks noGrp="1"/>
          </p:cNvSpPr>
          <p:nvPr>
            <p:ph type="dt" sz="half" idx="12"/>
          </p:nvPr>
        </p:nvSpPr>
        <p:spPr/>
        <p:txBody>
          <a:bodyPr/>
          <a:lstStyle/>
          <a:p>
            <a:fld id="{C1A1FA63-E801-48EF-85C3-905C68AB7267}"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70C02DCB-E2EC-41EE-9FF7-3975E1BFDDBC}"/>
              </a:ext>
            </a:extLst>
          </p:cNvPr>
          <p:cNvSpPr>
            <a:spLocks noGrp="1"/>
          </p:cNvSpPr>
          <p:nvPr>
            <p:ph type="sldNum" sz="quarter" idx="11"/>
          </p:nvPr>
        </p:nvSpPr>
        <p:spPr/>
        <p:txBody>
          <a:bodyPr/>
          <a:lstStyle/>
          <a:p>
            <a:fld id="{E6D38F6D-B68C-43EA-8D93-D9BC679B8240}" type="slidenum">
              <a:rPr lang="en-US" altLang="en-US" smtClean="0"/>
              <a:pPr/>
              <a:t>59</a:t>
            </a:fld>
            <a:endParaRPr lang="en-US" altLang="en-US"/>
          </a:p>
        </p:txBody>
      </p:sp>
    </p:spTree>
    <p:extLst>
      <p:ext uri="{BB962C8B-B14F-4D97-AF65-F5344CB8AC3E}">
        <p14:creationId xmlns:p14="http://schemas.microsoft.com/office/powerpoint/2010/main" val="3436622727"/>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95288" y="188913"/>
            <a:ext cx="6400800" cy="1223962"/>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Estimation </a:t>
            </a:r>
            <a:r>
              <a:rPr 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Proces</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endParaRPr lang="en-US" dirty="0"/>
          </a:p>
        </p:txBody>
      </p:sp>
      <p:sp>
        <p:nvSpPr>
          <p:cNvPr id="485379" name="Freeform 3"/>
          <p:cNvSpPr>
            <a:spLocks/>
          </p:cNvSpPr>
          <p:nvPr/>
        </p:nvSpPr>
        <p:spPr bwMode="auto">
          <a:xfrm>
            <a:off x="304800" y="2743200"/>
            <a:ext cx="3021013" cy="3417888"/>
          </a:xfrm>
          <a:custGeom>
            <a:avLst/>
            <a:gdLst/>
            <a:ahLst/>
            <a:cxnLst>
              <a:cxn ang="0">
                <a:pos x="473" y="117"/>
              </a:cxn>
              <a:cxn ang="0">
                <a:pos x="349" y="184"/>
              </a:cxn>
              <a:cxn ang="0">
                <a:pos x="237" y="269"/>
              </a:cxn>
              <a:cxn ang="0">
                <a:pos x="145" y="372"/>
              </a:cxn>
              <a:cxn ang="0">
                <a:pos x="72" y="490"/>
              </a:cxn>
              <a:cxn ang="0">
                <a:pos x="23" y="619"/>
              </a:cxn>
              <a:cxn ang="0">
                <a:pos x="0" y="752"/>
              </a:cxn>
              <a:cxn ang="0">
                <a:pos x="3" y="885"/>
              </a:cxn>
              <a:cxn ang="0">
                <a:pos x="35" y="1018"/>
              </a:cxn>
              <a:cxn ang="0">
                <a:pos x="82" y="1168"/>
              </a:cxn>
              <a:cxn ang="0">
                <a:pos x="129" y="1311"/>
              </a:cxn>
              <a:cxn ang="0">
                <a:pos x="172" y="1444"/>
              </a:cxn>
              <a:cxn ang="0">
                <a:pos x="206" y="1564"/>
              </a:cxn>
              <a:cxn ang="0">
                <a:pos x="234" y="1659"/>
              </a:cxn>
              <a:cxn ang="0">
                <a:pos x="251" y="1732"/>
              </a:cxn>
              <a:cxn ang="0">
                <a:pos x="261" y="1778"/>
              </a:cxn>
              <a:cxn ang="0">
                <a:pos x="260" y="1796"/>
              </a:cxn>
              <a:cxn ang="0">
                <a:pos x="304" y="1890"/>
              </a:cxn>
              <a:cxn ang="0">
                <a:pos x="370" y="1971"/>
              </a:cxn>
              <a:cxn ang="0">
                <a:pos x="461" y="2045"/>
              </a:cxn>
              <a:cxn ang="0">
                <a:pos x="563" y="2096"/>
              </a:cxn>
              <a:cxn ang="0">
                <a:pos x="682" y="2135"/>
              </a:cxn>
              <a:cxn ang="0">
                <a:pos x="810" y="2152"/>
              </a:cxn>
              <a:cxn ang="0">
                <a:pos x="944" y="2149"/>
              </a:cxn>
              <a:cxn ang="0">
                <a:pos x="1077" y="2127"/>
              </a:cxn>
              <a:cxn ang="0">
                <a:pos x="1211" y="2084"/>
              </a:cxn>
              <a:cxn ang="0">
                <a:pos x="1342" y="2026"/>
              </a:cxn>
              <a:cxn ang="0">
                <a:pos x="1465" y="1960"/>
              </a:cxn>
              <a:cxn ang="0">
                <a:pos x="1573" y="1880"/>
              </a:cxn>
              <a:cxn ang="0">
                <a:pos x="1664" y="1794"/>
              </a:cxn>
              <a:cxn ang="0">
                <a:pos x="1732" y="1705"/>
              </a:cxn>
              <a:cxn ang="0">
                <a:pos x="1777" y="1613"/>
              </a:cxn>
              <a:cxn ang="0">
                <a:pos x="1798" y="1522"/>
              </a:cxn>
              <a:cxn ang="0">
                <a:pos x="1797" y="1437"/>
              </a:cxn>
              <a:cxn ang="0">
                <a:pos x="1767" y="1329"/>
              </a:cxn>
              <a:cxn ang="0">
                <a:pos x="1739" y="1199"/>
              </a:cxn>
              <a:cxn ang="0">
                <a:pos x="1728" y="1076"/>
              </a:cxn>
              <a:cxn ang="0">
                <a:pos x="1735" y="968"/>
              </a:cxn>
              <a:cxn ang="0">
                <a:pos x="1761" y="879"/>
              </a:cxn>
              <a:cxn ang="0">
                <a:pos x="1800" y="813"/>
              </a:cxn>
              <a:cxn ang="0">
                <a:pos x="1853" y="780"/>
              </a:cxn>
              <a:cxn ang="0">
                <a:pos x="1883" y="754"/>
              </a:cxn>
              <a:cxn ang="0">
                <a:pos x="1899" y="699"/>
              </a:cxn>
              <a:cxn ang="0">
                <a:pos x="1902" y="618"/>
              </a:cxn>
              <a:cxn ang="0">
                <a:pos x="1890" y="521"/>
              </a:cxn>
              <a:cxn ang="0">
                <a:pos x="1864" y="413"/>
              </a:cxn>
              <a:cxn ang="0">
                <a:pos x="1829" y="313"/>
              </a:cxn>
              <a:cxn ang="0">
                <a:pos x="1773" y="229"/>
              </a:cxn>
              <a:cxn ang="0">
                <a:pos x="1697" y="156"/>
              </a:cxn>
              <a:cxn ang="0">
                <a:pos x="1598" y="97"/>
              </a:cxn>
              <a:cxn ang="0">
                <a:pos x="1479" y="50"/>
              </a:cxn>
              <a:cxn ang="0">
                <a:pos x="1345" y="20"/>
              </a:cxn>
              <a:cxn ang="0">
                <a:pos x="1195" y="2"/>
              </a:cxn>
              <a:cxn ang="0">
                <a:pos x="1039" y="4"/>
              </a:cxn>
              <a:cxn ang="0">
                <a:pos x="875" y="17"/>
              </a:cxn>
              <a:cxn ang="0">
                <a:pos x="706" y="48"/>
              </a:cxn>
              <a:cxn ang="0">
                <a:pos x="540" y="93"/>
              </a:cxn>
            </a:cxnLst>
            <a:rect l="0" t="0" r="r" b="b"/>
            <a:pathLst>
              <a:path w="1903" h="2153">
                <a:moveTo>
                  <a:pt x="540" y="93"/>
                </a:moveTo>
                <a:lnTo>
                  <a:pt x="473" y="117"/>
                </a:lnTo>
                <a:lnTo>
                  <a:pt x="409" y="147"/>
                </a:lnTo>
                <a:lnTo>
                  <a:pt x="349" y="184"/>
                </a:lnTo>
                <a:lnTo>
                  <a:pt x="289" y="224"/>
                </a:lnTo>
                <a:lnTo>
                  <a:pt x="237" y="269"/>
                </a:lnTo>
                <a:lnTo>
                  <a:pt x="188" y="319"/>
                </a:lnTo>
                <a:lnTo>
                  <a:pt x="145" y="372"/>
                </a:lnTo>
                <a:lnTo>
                  <a:pt x="105" y="431"/>
                </a:lnTo>
                <a:lnTo>
                  <a:pt x="72" y="490"/>
                </a:lnTo>
                <a:lnTo>
                  <a:pt x="44" y="553"/>
                </a:lnTo>
                <a:lnTo>
                  <a:pt x="23" y="619"/>
                </a:lnTo>
                <a:lnTo>
                  <a:pt x="8" y="685"/>
                </a:lnTo>
                <a:lnTo>
                  <a:pt x="0" y="752"/>
                </a:lnTo>
                <a:lnTo>
                  <a:pt x="0" y="820"/>
                </a:lnTo>
                <a:lnTo>
                  <a:pt x="3" y="885"/>
                </a:lnTo>
                <a:lnTo>
                  <a:pt x="15" y="951"/>
                </a:lnTo>
                <a:lnTo>
                  <a:pt x="35" y="1018"/>
                </a:lnTo>
                <a:lnTo>
                  <a:pt x="60" y="1091"/>
                </a:lnTo>
                <a:lnTo>
                  <a:pt x="82" y="1168"/>
                </a:lnTo>
                <a:lnTo>
                  <a:pt x="107" y="1240"/>
                </a:lnTo>
                <a:lnTo>
                  <a:pt x="129" y="1311"/>
                </a:lnTo>
                <a:lnTo>
                  <a:pt x="151" y="1379"/>
                </a:lnTo>
                <a:lnTo>
                  <a:pt x="172" y="1444"/>
                </a:lnTo>
                <a:lnTo>
                  <a:pt x="188" y="1506"/>
                </a:lnTo>
                <a:lnTo>
                  <a:pt x="206" y="1564"/>
                </a:lnTo>
                <a:lnTo>
                  <a:pt x="220" y="1613"/>
                </a:lnTo>
                <a:lnTo>
                  <a:pt x="234" y="1659"/>
                </a:lnTo>
                <a:lnTo>
                  <a:pt x="244" y="1697"/>
                </a:lnTo>
                <a:lnTo>
                  <a:pt x="251" y="1732"/>
                </a:lnTo>
                <a:lnTo>
                  <a:pt x="257" y="1757"/>
                </a:lnTo>
                <a:lnTo>
                  <a:pt x="261" y="1778"/>
                </a:lnTo>
                <a:lnTo>
                  <a:pt x="262" y="1788"/>
                </a:lnTo>
                <a:lnTo>
                  <a:pt x="260" y="1796"/>
                </a:lnTo>
                <a:lnTo>
                  <a:pt x="279" y="1843"/>
                </a:lnTo>
                <a:lnTo>
                  <a:pt x="304" y="1890"/>
                </a:lnTo>
                <a:lnTo>
                  <a:pt x="333" y="1932"/>
                </a:lnTo>
                <a:lnTo>
                  <a:pt x="370" y="1971"/>
                </a:lnTo>
                <a:lnTo>
                  <a:pt x="413" y="2011"/>
                </a:lnTo>
                <a:lnTo>
                  <a:pt x="461" y="2045"/>
                </a:lnTo>
                <a:lnTo>
                  <a:pt x="511" y="2072"/>
                </a:lnTo>
                <a:lnTo>
                  <a:pt x="563" y="2096"/>
                </a:lnTo>
                <a:lnTo>
                  <a:pt x="622" y="2119"/>
                </a:lnTo>
                <a:lnTo>
                  <a:pt x="682" y="2135"/>
                </a:lnTo>
                <a:lnTo>
                  <a:pt x="746" y="2145"/>
                </a:lnTo>
                <a:lnTo>
                  <a:pt x="810" y="2152"/>
                </a:lnTo>
                <a:lnTo>
                  <a:pt x="876" y="2150"/>
                </a:lnTo>
                <a:lnTo>
                  <a:pt x="944" y="2149"/>
                </a:lnTo>
                <a:lnTo>
                  <a:pt x="1011" y="2139"/>
                </a:lnTo>
                <a:lnTo>
                  <a:pt x="1077" y="2127"/>
                </a:lnTo>
                <a:lnTo>
                  <a:pt x="1143" y="2109"/>
                </a:lnTo>
                <a:lnTo>
                  <a:pt x="1211" y="2084"/>
                </a:lnTo>
                <a:lnTo>
                  <a:pt x="1280" y="2056"/>
                </a:lnTo>
                <a:lnTo>
                  <a:pt x="1342" y="2026"/>
                </a:lnTo>
                <a:lnTo>
                  <a:pt x="1406" y="1992"/>
                </a:lnTo>
                <a:lnTo>
                  <a:pt x="1465" y="1960"/>
                </a:lnTo>
                <a:lnTo>
                  <a:pt x="1522" y="1919"/>
                </a:lnTo>
                <a:lnTo>
                  <a:pt x="1573" y="1880"/>
                </a:lnTo>
                <a:lnTo>
                  <a:pt x="1621" y="1837"/>
                </a:lnTo>
                <a:lnTo>
                  <a:pt x="1664" y="1794"/>
                </a:lnTo>
                <a:lnTo>
                  <a:pt x="1700" y="1751"/>
                </a:lnTo>
                <a:lnTo>
                  <a:pt x="1732" y="1705"/>
                </a:lnTo>
                <a:lnTo>
                  <a:pt x="1757" y="1659"/>
                </a:lnTo>
                <a:lnTo>
                  <a:pt x="1777" y="1613"/>
                </a:lnTo>
                <a:lnTo>
                  <a:pt x="1792" y="1567"/>
                </a:lnTo>
                <a:lnTo>
                  <a:pt x="1798" y="1522"/>
                </a:lnTo>
                <a:lnTo>
                  <a:pt x="1799" y="1479"/>
                </a:lnTo>
                <a:lnTo>
                  <a:pt x="1797" y="1437"/>
                </a:lnTo>
                <a:lnTo>
                  <a:pt x="1788" y="1396"/>
                </a:lnTo>
                <a:lnTo>
                  <a:pt x="1767" y="1329"/>
                </a:lnTo>
                <a:lnTo>
                  <a:pt x="1752" y="1264"/>
                </a:lnTo>
                <a:lnTo>
                  <a:pt x="1739" y="1199"/>
                </a:lnTo>
                <a:lnTo>
                  <a:pt x="1731" y="1136"/>
                </a:lnTo>
                <a:lnTo>
                  <a:pt x="1728" y="1076"/>
                </a:lnTo>
                <a:lnTo>
                  <a:pt x="1730" y="1019"/>
                </a:lnTo>
                <a:lnTo>
                  <a:pt x="1735" y="968"/>
                </a:lnTo>
                <a:lnTo>
                  <a:pt x="1745" y="920"/>
                </a:lnTo>
                <a:lnTo>
                  <a:pt x="1761" y="879"/>
                </a:lnTo>
                <a:lnTo>
                  <a:pt x="1778" y="842"/>
                </a:lnTo>
                <a:lnTo>
                  <a:pt x="1800" y="813"/>
                </a:lnTo>
                <a:lnTo>
                  <a:pt x="1824" y="791"/>
                </a:lnTo>
                <a:lnTo>
                  <a:pt x="1853" y="780"/>
                </a:lnTo>
                <a:lnTo>
                  <a:pt x="1868" y="770"/>
                </a:lnTo>
                <a:lnTo>
                  <a:pt x="1883" y="754"/>
                </a:lnTo>
                <a:lnTo>
                  <a:pt x="1893" y="730"/>
                </a:lnTo>
                <a:lnTo>
                  <a:pt x="1899" y="699"/>
                </a:lnTo>
                <a:lnTo>
                  <a:pt x="1901" y="664"/>
                </a:lnTo>
                <a:lnTo>
                  <a:pt x="1902" y="618"/>
                </a:lnTo>
                <a:lnTo>
                  <a:pt x="1897" y="570"/>
                </a:lnTo>
                <a:lnTo>
                  <a:pt x="1890" y="521"/>
                </a:lnTo>
                <a:lnTo>
                  <a:pt x="1880" y="467"/>
                </a:lnTo>
                <a:lnTo>
                  <a:pt x="1864" y="413"/>
                </a:lnTo>
                <a:lnTo>
                  <a:pt x="1848" y="355"/>
                </a:lnTo>
                <a:lnTo>
                  <a:pt x="1829" y="313"/>
                </a:lnTo>
                <a:lnTo>
                  <a:pt x="1806" y="269"/>
                </a:lnTo>
                <a:lnTo>
                  <a:pt x="1773" y="229"/>
                </a:lnTo>
                <a:lnTo>
                  <a:pt x="1739" y="192"/>
                </a:lnTo>
                <a:lnTo>
                  <a:pt x="1697" y="156"/>
                </a:lnTo>
                <a:lnTo>
                  <a:pt x="1650" y="125"/>
                </a:lnTo>
                <a:lnTo>
                  <a:pt x="1598" y="97"/>
                </a:lnTo>
                <a:lnTo>
                  <a:pt x="1540" y="74"/>
                </a:lnTo>
                <a:lnTo>
                  <a:pt x="1479" y="50"/>
                </a:lnTo>
                <a:lnTo>
                  <a:pt x="1415" y="33"/>
                </a:lnTo>
                <a:lnTo>
                  <a:pt x="1345" y="20"/>
                </a:lnTo>
                <a:lnTo>
                  <a:pt x="1272" y="8"/>
                </a:lnTo>
                <a:lnTo>
                  <a:pt x="1195" y="2"/>
                </a:lnTo>
                <a:lnTo>
                  <a:pt x="1119" y="0"/>
                </a:lnTo>
                <a:lnTo>
                  <a:pt x="1039" y="4"/>
                </a:lnTo>
                <a:lnTo>
                  <a:pt x="956" y="8"/>
                </a:lnTo>
                <a:lnTo>
                  <a:pt x="875" y="17"/>
                </a:lnTo>
                <a:lnTo>
                  <a:pt x="791" y="33"/>
                </a:lnTo>
                <a:lnTo>
                  <a:pt x="706" y="48"/>
                </a:lnTo>
                <a:lnTo>
                  <a:pt x="623" y="69"/>
                </a:lnTo>
                <a:lnTo>
                  <a:pt x="540" y="93"/>
                </a:lnTo>
              </a:path>
            </a:pathLst>
          </a:custGeom>
          <a:blipFill dpi="0" rotWithShape="1">
            <a:blip r:embed="rId3" cstate="print">
              <a:extLst>
                <a:ext uri="{28A0092B-C50C-407E-A947-70E740481C1C}">
                  <a14:useLocalDpi xmlns:a14="http://schemas.microsoft.com/office/drawing/2010/main" val="0"/>
                </a:ext>
              </a:extLst>
            </a:blip>
            <a:srcRect/>
            <a:stretch>
              <a:fillRect/>
            </a:stretch>
          </a:blipFill>
          <a:ln w="12700" cap="rnd" cmpd="sng">
            <a:solidFill>
              <a:srgbClr val="000000"/>
            </a:solidFill>
            <a:prstDash val="solid"/>
            <a:round/>
            <a:headEnd type="none" w="med" len="med"/>
            <a:tailEnd type="none" w="med" len="med"/>
          </a:ln>
          <a:effectLst>
            <a:outerShdw dist="107763" dir="2700000" algn="ctr" rotWithShape="0">
              <a:srgbClr val="000000"/>
            </a:outerShdw>
          </a:effectLst>
        </p:spPr>
        <p:txBody>
          <a:bodyPr/>
          <a:lstStyle/>
          <a:p>
            <a:pPr>
              <a:defRPr/>
            </a:pPr>
            <a:endParaRPr lang="en-NZ"/>
          </a:p>
        </p:txBody>
      </p:sp>
      <p:sp>
        <p:nvSpPr>
          <p:cNvPr id="36868" name="Rectangle 4"/>
          <p:cNvSpPr>
            <a:spLocks noChangeArrowheads="1"/>
          </p:cNvSpPr>
          <p:nvPr/>
        </p:nvSpPr>
        <p:spPr bwMode="auto">
          <a:xfrm>
            <a:off x="762000" y="3429000"/>
            <a:ext cx="2143125" cy="828432"/>
          </a:xfrm>
          <a:prstGeom prst="rect">
            <a:avLst/>
          </a:prstGeom>
          <a:solidFill>
            <a:srgbClr val="FFFFFF">
              <a:alpha val="80000"/>
            </a:srgbClr>
          </a:solidFill>
          <a:ln w="12700">
            <a:noFill/>
            <a:miter lim="800000"/>
            <a:headEnd/>
            <a:tailEnd/>
          </a:ln>
        </p:spPr>
        <p:txBody>
          <a:bodyPr lIns="90488" tIns="44450" rIns="90488" bIns="44450">
            <a:spAutoFit/>
          </a:bodyPr>
          <a:lstStyle/>
          <a:p>
            <a:pPr algn="ctr" eaLnBrk="0" hangingPunct="0">
              <a:spcBef>
                <a:spcPct val="50000"/>
              </a:spcBef>
            </a:pPr>
            <a:r>
              <a:rPr lang="en-US" sz="2400" b="1" dirty="0">
                <a:latin typeface="Times New Roman" panose="02020603050405020304" pitchFamily="18" charset="0"/>
                <a:cs typeface="Times New Roman" panose="02020603050405020304" pitchFamily="18" charset="0"/>
              </a:rPr>
              <a:t>(mean, </a:t>
            </a:r>
            <a:r>
              <a:rPr lang="el-GR" sz="2400" b="1" dirty="0">
                <a:latin typeface="Times New Roman" panose="02020603050405020304" pitchFamily="18" charset="0"/>
                <a:cs typeface="Times New Roman" panose="02020603050405020304" pitchFamily="18" charset="0"/>
              </a:rPr>
              <a:t>μ</a:t>
            </a:r>
            <a:r>
              <a:rPr lang="en-US" sz="2400" b="1" dirty="0">
                <a:latin typeface="Times New Roman" panose="02020603050405020304" pitchFamily="18" charset="0"/>
                <a:cs typeface="Times New Roman" panose="02020603050405020304" pitchFamily="18" charset="0"/>
              </a:rPr>
              <a:t>, is unknown)</a:t>
            </a:r>
          </a:p>
        </p:txBody>
      </p:sp>
      <p:sp>
        <p:nvSpPr>
          <p:cNvPr id="36869" name="Rectangle 5"/>
          <p:cNvSpPr>
            <a:spLocks noChangeArrowheads="1"/>
          </p:cNvSpPr>
          <p:nvPr/>
        </p:nvSpPr>
        <p:spPr bwMode="auto">
          <a:xfrm>
            <a:off x="762000" y="2971800"/>
            <a:ext cx="2143125" cy="515938"/>
          </a:xfrm>
          <a:prstGeom prst="rect">
            <a:avLst/>
          </a:prstGeom>
          <a:solidFill>
            <a:srgbClr val="FFFFFF">
              <a:alpha val="80000"/>
            </a:srgbClr>
          </a:solidFill>
          <a:ln w="12700">
            <a:noFill/>
            <a:miter lim="800000"/>
            <a:headEnd/>
            <a:tailEnd/>
          </a:ln>
        </p:spPr>
        <p:txBody>
          <a:bodyPr lIns="90488" tIns="44450" rIns="90488" bIns="44450">
            <a:spAutoFit/>
          </a:bodyPr>
          <a:lstStyle/>
          <a:p>
            <a:pPr algn="ctr" eaLnBrk="0" hangingPunct="0">
              <a:spcBef>
                <a:spcPct val="50000"/>
              </a:spcBef>
            </a:pPr>
            <a:r>
              <a:rPr lang="en-US" sz="2800" dirty="0">
                <a:latin typeface="Times New Roman" panose="02020603050405020304" pitchFamily="18" charset="0"/>
                <a:cs typeface="Times New Roman" panose="02020603050405020304" pitchFamily="18" charset="0"/>
              </a:rPr>
              <a:t>Population</a:t>
            </a:r>
          </a:p>
        </p:txBody>
      </p:sp>
      <p:sp>
        <p:nvSpPr>
          <p:cNvPr id="36870" name="Rectangle 6"/>
          <p:cNvSpPr>
            <a:spLocks noChangeArrowheads="1"/>
          </p:cNvSpPr>
          <p:nvPr/>
        </p:nvSpPr>
        <p:spPr bwMode="auto">
          <a:xfrm>
            <a:off x="2971800" y="2209800"/>
            <a:ext cx="3124200" cy="528638"/>
          </a:xfrm>
          <a:prstGeom prst="rect">
            <a:avLst/>
          </a:prstGeom>
          <a:solidFill>
            <a:schemeClr val="accent1"/>
          </a:solidFill>
          <a:ln w="12700">
            <a:solidFill>
              <a:schemeClr val="folHlink"/>
            </a:solidFill>
            <a:miter lim="800000"/>
            <a:headEnd/>
            <a:tailEnd/>
          </a:ln>
        </p:spPr>
        <p:txBody>
          <a:bodyPr lIns="90488" tIns="44450" rIns="90488" bIns="44450">
            <a:spAutoFit/>
          </a:bodyPr>
          <a:lstStyle/>
          <a:p>
            <a:pPr algn="ctr" eaLnBrk="0" hangingPunct="0">
              <a:spcBef>
                <a:spcPct val="50000"/>
              </a:spcBef>
            </a:pPr>
            <a:r>
              <a:rPr lang="en-US" sz="2800" dirty="0">
                <a:latin typeface="Times New Roman" panose="02020603050405020304" pitchFamily="18" charset="0"/>
                <a:cs typeface="Times New Roman" panose="02020603050405020304" pitchFamily="18" charset="0"/>
              </a:rPr>
              <a:t>Random Sample</a:t>
            </a:r>
          </a:p>
        </p:txBody>
      </p:sp>
      <p:sp>
        <p:nvSpPr>
          <p:cNvPr id="485383" name="Oval 7"/>
          <p:cNvSpPr>
            <a:spLocks noChangeArrowheads="1"/>
          </p:cNvSpPr>
          <p:nvPr/>
        </p:nvSpPr>
        <p:spPr bwMode="auto">
          <a:xfrm>
            <a:off x="3657599" y="3060700"/>
            <a:ext cx="1724025" cy="1009650"/>
          </a:xfrm>
          <a:prstGeom prst="ellipse">
            <a:avLst/>
          </a:prstGeom>
          <a:solidFill>
            <a:srgbClr val="C7DAF7"/>
          </a:solidFill>
          <a:ln w="12700">
            <a:solidFill>
              <a:srgbClr val="000000"/>
            </a:solidFill>
            <a:round/>
            <a:headEnd/>
            <a:tailEnd/>
          </a:ln>
          <a:effectLst>
            <a:outerShdw dist="107763" dir="2700000" algn="ctr" rotWithShape="0">
              <a:srgbClr val="000000"/>
            </a:outerShdw>
          </a:effectLst>
        </p:spPr>
        <p:txBody>
          <a:bodyPr wrap="none" anchor="ctr"/>
          <a:lstStyle/>
          <a:p>
            <a:pPr>
              <a:defRPr/>
            </a:pPr>
            <a:endParaRPr lang="en-NZ"/>
          </a:p>
        </p:txBody>
      </p:sp>
      <p:sp>
        <p:nvSpPr>
          <p:cNvPr id="36872" name="Oval 8"/>
          <p:cNvSpPr>
            <a:spLocks noChangeArrowheads="1"/>
          </p:cNvSpPr>
          <p:nvPr/>
        </p:nvSpPr>
        <p:spPr bwMode="auto">
          <a:xfrm>
            <a:off x="920750" y="4584700"/>
            <a:ext cx="1587500" cy="977900"/>
          </a:xfrm>
          <a:prstGeom prst="ellipse">
            <a:avLst/>
          </a:prstGeom>
          <a:noFill/>
          <a:ln w="57150">
            <a:solidFill>
              <a:srgbClr val="66FF33"/>
            </a:solidFill>
            <a:round/>
            <a:headEnd/>
            <a:tailEnd/>
          </a:ln>
        </p:spPr>
        <p:txBody>
          <a:bodyPr wrap="none" anchor="ctr"/>
          <a:lstStyle/>
          <a:p>
            <a:endParaRPr lang="en-NZ" dirty="0">
              <a:solidFill>
                <a:srgbClr val="000000"/>
              </a:solidFill>
            </a:endParaRPr>
          </a:p>
        </p:txBody>
      </p:sp>
      <p:sp>
        <p:nvSpPr>
          <p:cNvPr id="36873" name="Rectangle 9"/>
          <p:cNvSpPr>
            <a:spLocks noChangeArrowheads="1"/>
          </p:cNvSpPr>
          <p:nvPr/>
        </p:nvSpPr>
        <p:spPr bwMode="auto">
          <a:xfrm>
            <a:off x="3803650" y="3130550"/>
            <a:ext cx="1536700" cy="859018"/>
          </a:xfrm>
          <a:prstGeom prst="rect">
            <a:avLst/>
          </a:prstGeom>
          <a:noFill/>
          <a:ln w="12700">
            <a:noFill/>
            <a:miter lim="800000"/>
            <a:headEnd/>
            <a:tailEnd/>
          </a:ln>
        </p:spPr>
        <p:txBody>
          <a:bodyPr lIns="90488" tIns="44450" rIns="90488" bIns="44450">
            <a:spAutoFit/>
          </a:bodyPr>
          <a:lstStyle/>
          <a:p>
            <a:pPr eaLnBrk="0" hangingPunct="0">
              <a:lnSpc>
                <a:spcPct val="105000"/>
              </a:lnSpc>
              <a:spcBef>
                <a:spcPct val="50000"/>
              </a:spcBef>
            </a:pPr>
            <a:r>
              <a:rPr lang="en-US" sz="2400" b="1" dirty="0">
                <a:solidFill>
                  <a:schemeClr val="bg2"/>
                </a:solidFill>
                <a:latin typeface="Times New Roman" panose="02020603050405020304" pitchFamily="18" charset="0"/>
                <a:cs typeface="Times New Roman" panose="02020603050405020304" pitchFamily="18" charset="0"/>
              </a:rPr>
              <a:t>Mean   </a:t>
            </a:r>
          </a:p>
          <a:p>
            <a:pPr eaLnBrk="0" hangingPunct="0">
              <a:lnSpc>
                <a:spcPct val="45000"/>
              </a:lnSpc>
              <a:spcBef>
                <a:spcPct val="50000"/>
              </a:spcBef>
            </a:pPr>
            <a:r>
              <a:rPr lang="en-US" sz="2400" b="1" dirty="0">
                <a:solidFill>
                  <a:schemeClr val="bg2"/>
                </a:solidFill>
                <a:latin typeface="Times New Roman" panose="02020603050405020304" pitchFamily="18" charset="0"/>
                <a:cs typeface="Times New Roman" panose="02020603050405020304" pitchFamily="18" charset="0"/>
              </a:rPr>
              <a:t>   X = 141</a:t>
            </a:r>
          </a:p>
        </p:txBody>
      </p:sp>
      <p:sp>
        <p:nvSpPr>
          <p:cNvPr id="485386" name="Oval 10"/>
          <p:cNvSpPr>
            <a:spLocks noChangeArrowheads="1"/>
          </p:cNvSpPr>
          <p:nvPr/>
        </p:nvSpPr>
        <p:spPr bwMode="auto">
          <a:xfrm>
            <a:off x="5116195" y="3962400"/>
            <a:ext cx="368300" cy="215900"/>
          </a:xfrm>
          <a:prstGeom prst="ellipse">
            <a:avLst/>
          </a:prstGeom>
          <a:solidFill>
            <a:srgbClr val="C7DAF7"/>
          </a:solidFill>
          <a:ln w="12700">
            <a:solidFill>
              <a:srgbClr val="000000"/>
            </a:solidFill>
            <a:round/>
            <a:headEnd/>
            <a:tailEnd/>
          </a:ln>
          <a:effectLst>
            <a:outerShdw dist="107763" dir="2700000" algn="ctr" rotWithShape="0">
              <a:srgbClr val="000000"/>
            </a:outerShdw>
          </a:effectLst>
        </p:spPr>
        <p:txBody>
          <a:bodyPr wrap="none" anchor="ctr"/>
          <a:lstStyle/>
          <a:p>
            <a:pPr>
              <a:defRPr/>
            </a:pPr>
            <a:endParaRPr lang="en-NZ"/>
          </a:p>
        </p:txBody>
      </p:sp>
      <p:sp>
        <p:nvSpPr>
          <p:cNvPr id="485387" name="Oval 11"/>
          <p:cNvSpPr>
            <a:spLocks noChangeArrowheads="1"/>
          </p:cNvSpPr>
          <p:nvPr/>
        </p:nvSpPr>
        <p:spPr bwMode="auto">
          <a:xfrm>
            <a:off x="5422900" y="4219575"/>
            <a:ext cx="273050" cy="158750"/>
          </a:xfrm>
          <a:prstGeom prst="ellipse">
            <a:avLst/>
          </a:prstGeom>
          <a:solidFill>
            <a:srgbClr val="C7DAF7"/>
          </a:solidFill>
          <a:ln w="12700">
            <a:solidFill>
              <a:srgbClr val="000000"/>
            </a:solidFill>
            <a:round/>
            <a:headEnd/>
            <a:tailEnd/>
          </a:ln>
          <a:effectLst>
            <a:outerShdw dist="107763" dir="2700000" algn="ctr" rotWithShape="0">
              <a:srgbClr val="000000"/>
            </a:outerShdw>
          </a:effectLst>
        </p:spPr>
        <p:txBody>
          <a:bodyPr wrap="none" anchor="ctr"/>
          <a:lstStyle/>
          <a:p>
            <a:pPr>
              <a:defRPr/>
            </a:pPr>
            <a:endParaRPr lang="en-NZ"/>
          </a:p>
        </p:txBody>
      </p:sp>
      <p:grpSp>
        <p:nvGrpSpPr>
          <p:cNvPr id="36876" name="Group 12"/>
          <p:cNvGrpSpPr>
            <a:grpSpLocks/>
          </p:cNvGrpSpPr>
          <p:nvPr/>
        </p:nvGrpSpPr>
        <p:grpSpPr bwMode="auto">
          <a:xfrm rot="-417079">
            <a:off x="2362200" y="4343400"/>
            <a:ext cx="2744788" cy="915988"/>
            <a:chOff x="1248" y="2592"/>
            <a:chExt cx="1729" cy="577"/>
          </a:xfrm>
        </p:grpSpPr>
        <p:sp>
          <p:nvSpPr>
            <p:cNvPr id="36938" name="Freeform 13"/>
            <p:cNvSpPr>
              <a:spLocks/>
            </p:cNvSpPr>
            <p:nvPr/>
          </p:nvSpPr>
          <p:spPr bwMode="auto">
            <a:xfrm>
              <a:off x="1248" y="2592"/>
              <a:ext cx="1729" cy="556"/>
            </a:xfrm>
            <a:custGeom>
              <a:avLst/>
              <a:gdLst>
                <a:gd name="T0" fmla="*/ 14 w 1729"/>
                <a:gd name="T1" fmla="*/ 381 h 556"/>
                <a:gd name="T2" fmla="*/ 161 w 1729"/>
                <a:gd name="T3" fmla="*/ 440 h 556"/>
                <a:gd name="T4" fmla="*/ 256 w 1729"/>
                <a:gd name="T5" fmla="*/ 471 h 556"/>
                <a:gd name="T6" fmla="*/ 357 w 1729"/>
                <a:gd name="T7" fmla="*/ 497 h 556"/>
                <a:gd name="T8" fmla="*/ 460 w 1729"/>
                <a:gd name="T9" fmla="*/ 516 h 556"/>
                <a:gd name="T10" fmla="*/ 570 w 1729"/>
                <a:gd name="T11" fmla="*/ 534 h 556"/>
                <a:gd name="T12" fmla="*/ 694 w 1729"/>
                <a:gd name="T13" fmla="*/ 546 h 556"/>
                <a:gd name="T14" fmla="*/ 853 w 1729"/>
                <a:gd name="T15" fmla="*/ 555 h 556"/>
                <a:gd name="T16" fmla="*/ 983 w 1729"/>
                <a:gd name="T17" fmla="*/ 553 h 556"/>
                <a:gd name="T18" fmla="*/ 1101 w 1729"/>
                <a:gd name="T19" fmla="*/ 541 h 556"/>
                <a:gd name="T20" fmla="*/ 1210 w 1729"/>
                <a:gd name="T21" fmla="*/ 521 h 556"/>
                <a:gd name="T22" fmla="*/ 1303 w 1729"/>
                <a:gd name="T23" fmla="*/ 496 h 556"/>
                <a:gd name="T24" fmla="*/ 1379 w 1729"/>
                <a:gd name="T25" fmla="*/ 457 h 556"/>
                <a:gd name="T26" fmla="*/ 1437 w 1729"/>
                <a:gd name="T27" fmla="*/ 401 h 556"/>
                <a:gd name="T28" fmla="*/ 1470 w 1729"/>
                <a:gd name="T29" fmla="*/ 341 h 556"/>
                <a:gd name="T30" fmla="*/ 1481 w 1729"/>
                <a:gd name="T31" fmla="*/ 301 h 556"/>
                <a:gd name="T32" fmla="*/ 1708 w 1729"/>
                <a:gd name="T33" fmla="*/ 409 h 556"/>
                <a:gd name="T34" fmla="*/ 1646 w 1729"/>
                <a:gd name="T35" fmla="*/ 342 h 556"/>
                <a:gd name="T36" fmla="*/ 1592 w 1729"/>
                <a:gd name="T37" fmla="*/ 273 h 556"/>
                <a:gd name="T38" fmla="*/ 1553 w 1729"/>
                <a:gd name="T39" fmla="*/ 206 h 556"/>
                <a:gd name="T40" fmla="*/ 1519 w 1729"/>
                <a:gd name="T41" fmla="*/ 139 h 556"/>
                <a:gd name="T42" fmla="*/ 1491 w 1729"/>
                <a:gd name="T43" fmla="*/ 48 h 556"/>
                <a:gd name="T44" fmla="*/ 1439 w 1729"/>
                <a:gd name="T45" fmla="*/ 11 h 556"/>
                <a:gd name="T46" fmla="*/ 1367 w 1729"/>
                <a:gd name="T47" fmla="*/ 33 h 556"/>
                <a:gd name="T48" fmla="*/ 1308 w 1729"/>
                <a:gd name="T49" fmla="*/ 43 h 556"/>
                <a:gd name="T50" fmla="*/ 1240 w 1729"/>
                <a:gd name="T51" fmla="*/ 43 h 556"/>
                <a:gd name="T52" fmla="*/ 1162 w 1729"/>
                <a:gd name="T53" fmla="*/ 39 h 556"/>
                <a:gd name="T54" fmla="*/ 1075 w 1729"/>
                <a:gd name="T55" fmla="*/ 23 h 556"/>
                <a:gd name="T56" fmla="*/ 1030 w 1729"/>
                <a:gd name="T57" fmla="*/ 56 h 556"/>
                <a:gd name="T58" fmla="*/ 1240 w 1729"/>
                <a:gd name="T59" fmla="*/ 180 h 556"/>
                <a:gd name="T60" fmla="*/ 1190 w 1729"/>
                <a:gd name="T61" fmla="*/ 248 h 556"/>
                <a:gd name="T62" fmla="*/ 1129 w 1729"/>
                <a:gd name="T63" fmla="*/ 304 h 556"/>
                <a:gd name="T64" fmla="*/ 1067 w 1729"/>
                <a:gd name="T65" fmla="*/ 346 h 556"/>
                <a:gd name="T66" fmla="*/ 983 w 1729"/>
                <a:gd name="T67" fmla="*/ 388 h 556"/>
                <a:gd name="T68" fmla="*/ 897 w 1729"/>
                <a:gd name="T69" fmla="*/ 415 h 556"/>
                <a:gd name="T70" fmla="*/ 805 w 1729"/>
                <a:gd name="T71" fmla="*/ 434 h 556"/>
                <a:gd name="T72" fmla="*/ 687 w 1729"/>
                <a:gd name="T73" fmla="*/ 443 h 556"/>
                <a:gd name="T74" fmla="*/ 569 w 1729"/>
                <a:gd name="T75" fmla="*/ 448 h 556"/>
                <a:gd name="T76" fmla="*/ 427 w 1729"/>
                <a:gd name="T77" fmla="*/ 448 h 556"/>
                <a:gd name="T78" fmla="*/ 307 w 1729"/>
                <a:gd name="T79" fmla="*/ 439 h 556"/>
                <a:gd name="T80" fmla="*/ 218 w 1729"/>
                <a:gd name="T81" fmla="*/ 421 h 556"/>
                <a:gd name="T82" fmla="*/ 134 w 1729"/>
                <a:gd name="T83" fmla="*/ 401 h 5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29"/>
                <a:gd name="T127" fmla="*/ 0 h 556"/>
                <a:gd name="T128" fmla="*/ 1729 w 1729"/>
                <a:gd name="T129" fmla="*/ 556 h 5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29" h="556">
                  <a:moveTo>
                    <a:pt x="0" y="356"/>
                  </a:moveTo>
                  <a:lnTo>
                    <a:pt x="14" y="381"/>
                  </a:lnTo>
                  <a:lnTo>
                    <a:pt x="102" y="419"/>
                  </a:lnTo>
                  <a:lnTo>
                    <a:pt x="161" y="440"/>
                  </a:lnTo>
                  <a:lnTo>
                    <a:pt x="210" y="454"/>
                  </a:lnTo>
                  <a:lnTo>
                    <a:pt x="256" y="471"/>
                  </a:lnTo>
                  <a:lnTo>
                    <a:pt x="307" y="484"/>
                  </a:lnTo>
                  <a:lnTo>
                    <a:pt x="357" y="497"/>
                  </a:lnTo>
                  <a:lnTo>
                    <a:pt x="412" y="509"/>
                  </a:lnTo>
                  <a:lnTo>
                    <a:pt x="460" y="516"/>
                  </a:lnTo>
                  <a:lnTo>
                    <a:pt x="506" y="525"/>
                  </a:lnTo>
                  <a:lnTo>
                    <a:pt x="570" y="534"/>
                  </a:lnTo>
                  <a:lnTo>
                    <a:pt x="625" y="541"/>
                  </a:lnTo>
                  <a:lnTo>
                    <a:pt x="694" y="546"/>
                  </a:lnTo>
                  <a:lnTo>
                    <a:pt x="783" y="554"/>
                  </a:lnTo>
                  <a:lnTo>
                    <a:pt x="853" y="555"/>
                  </a:lnTo>
                  <a:lnTo>
                    <a:pt x="905" y="554"/>
                  </a:lnTo>
                  <a:lnTo>
                    <a:pt x="983" y="553"/>
                  </a:lnTo>
                  <a:lnTo>
                    <a:pt x="1046" y="549"/>
                  </a:lnTo>
                  <a:lnTo>
                    <a:pt x="1101" y="541"/>
                  </a:lnTo>
                  <a:lnTo>
                    <a:pt x="1159" y="535"/>
                  </a:lnTo>
                  <a:lnTo>
                    <a:pt x="1210" y="521"/>
                  </a:lnTo>
                  <a:lnTo>
                    <a:pt x="1261" y="511"/>
                  </a:lnTo>
                  <a:lnTo>
                    <a:pt x="1303" y="496"/>
                  </a:lnTo>
                  <a:lnTo>
                    <a:pt x="1342" y="477"/>
                  </a:lnTo>
                  <a:lnTo>
                    <a:pt x="1379" y="457"/>
                  </a:lnTo>
                  <a:lnTo>
                    <a:pt x="1412" y="432"/>
                  </a:lnTo>
                  <a:lnTo>
                    <a:pt x="1437" y="401"/>
                  </a:lnTo>
                  <a:lnTo>
                    <a:pt x="1455" y="375"/>
                  </a:lnTo>
                  <a:lnTo>
                    <a:pt x="1470" y="341"/>
                  </a:lnTo>
                  <a:lnTo>
                    <a:pt x="1478" y="317"/>
                  </a:lnTo>
                  <a:lnTo>
                    <a:pt x="1481" y="301"/>
                  </a:lnTo>
                  <a:lnTo>
                    <a:pt x="1728" y="442"/>
                  </a:lnTo>
                  <a:lnTo>
                    <a:pt x="1708" y="409"/>
                  </a:lnTo>
                  <a:lnTo>
                    <a:pt x="1676" y="375"/>
                  </a:lnTo>
                  <a:lnTo>
                    <a:pt x="1646" y="342"/>
                  </a:lnTo>
                  <a:lnTo>
                    <a:pt x="1622" y="308"/>
                  </a:lnTo>
                  <a:lnTo>
                    <a:pt x="1592" y="273"/>
                  </a:lnTo>
                  <a:lnTo>
                    <a:pt x="1574" y="237"/>
                  </a:lnTo>
                  <a:lnTo>
                    <a:pt x="1553" y="206"/>
                  </a:lnTo>
                  <a:lnTo>
                    <a:pt x="1533" y="172"/>
                  </a:lnTo>
                  <a:lnTo>
                    <a:pt x="1519" y="139"/>
                  </a:lnTo>
                  <a:lnTo>
                    <a:pt x="1500" y="94"/>
                  </a:lnTo>
                  <a:lnTo>
                    <a:pt x="1491" y="48"/>
                  </a:lnTo>
                  <a:lnTo>
                    <a:pt x="1468" y="0"/>
                  </a:lnTo>
                  <a:lnTo>
                    <a:pt x="1439" y="11"/>
                  </a:lnTo>
                  <a:lnTo>
                    <a:pt x="1405" y="23"/>
                  </a:lnTo>
                  <a:lnTo>
                    <a:pt x="1367" y="33"/>
                  </a:lnTo>
                  <a:lnTo>
                    <a:pt x="1330" y="40"/>
                  </a:lnTo>
                  <a:lnTo>
                    <a:pt x="1308" y="43"/>
                  </a:lnTo>
                  <a:lnTo>
                    <a:pt x="1278" y="43"/>
                  </a:lnTo>
                  <a:lnTo>
                    <a:pt x="1240" y="43"/>
                  </a:lnTo>
                  <a:lnTo>
                    <a:pt x="1201" y="40"/>
                  </a:lnTo>
                  <a:lnTo>
                    <a:pt x="1162" y="39"/>
                  </a:lnTo>
                  <a:lnTo>
                    <a:pt x="1120" y="30"/>
                  </a:lnTo>
                  <a:lnTo>
                    <a:pt x="1075" y="23"/>
                  </a:lnTo>
                  <a:lnTo>
                    <a:pt x="1004" y="7"/>
                  </a:lnTo>
                  <a:lnTo>
                    <a:pt x="1030" y="56"/>
                  </a:lnTo>
                  <a:lnTo>
                    <a:pt x="1242" y="167"/>
                  </a:lnTo>
                  <a:lnTo>
                    <a:pt x="1240" y="180"/>
                  </a:lnTo>
                  <a:lnTo>
                    <a:pt x="1209" y="218"/>
                  </a:lnTo>
                  <a:lnTo>
                    <a:pt x="1190" y="248"/>
                  </a:lnTo>
                  <a:lnTo>
                    <a:pt x="1154" y="285"/>
                  </a:lnTo>
                  <a:lnTo>
                    <a:pt x="1129" y="304"/>
                  </a:lnTo>
                  <a:lnTo>
                    <a:pt x="1104" y="323"/>
                  </a:lnTo>
                  <a:lnTo>
                    <a:pt x="1067" y="346"/>
                  </a:lnTo>
                  <a:lnTo>
                    <a:pt x="1033" y="370"/>
                  </a:lnTo>
                  <a:lnTo>
                    <a:pt x="983" y="388"/>
                  </a:lnTo>
                  <a:lnTo>
                    <a:pt x="944" y="402"/>
                  </a:lnTo>
                  <a:lnTo>
                    <a:pt x="897" y="415"/>
                  </a:lnTo>
                  <a:lnTo>
                    <a:pt x="846" y="429"/>
                  </a:lnTo>
                  <a:lnTo>
                    <a:pt x="805" y="434"/>
                  </a:lnTo>
                  <a:lnTo>
                    <a:pt x="745" y="441"/>
                  </a:lnTo>
                  <a:lnTo>
                    <a:pt x="687" y="443"/>
                  </a:lnTo>
                  <a:lnTo>
                    <a:pt x="630" y="448"/>
                  </a:lnTo>
                  <a:lnTo>
                    <a:pt x="569" y="448"/>
                  </a:lnTo>
                  <a:lnTo>
                    <a:pt x="495" y="448"/>
                  </a:lnTo>
                  <a:lnTo>
                    <a:pt x="427" y="448"/>
                  </a:lnTo>
                  <a:lnTo>
                    <a:pt x="355" y="442"/>
                  </a:lnTo>
                  <a:lnTo>
                    <a:pt x="307" y="439"/>
                  </a:lnTo>
                  <a:lnTo>
                    <a:pt x="259" y="430"/>
                  </a:lnTo>
                  <a:lnTo>
                    <a:pt x="218" y="421"/>
                  </a:lnTo>
                  <a:lnTo>
                    <a:pt x="173" y="412"/>
                  </a:lnTo>
                  <a:lnTo>
                    <a:pt x="134" y="401"/>
                  </a:lnTo>
                  <a:lnTo>
                    <a:pt x="0" y="356"/>
                  </a:lnTo>
                </a:path>
              </a:pathLst>
            </a:custGeom>
            <a:solidFill>
              <a:schemeClr val="accent1"/>
            </a:solidFill>
            <a:ln w="12700" cap="rnd" cmpd="sng">
              <a:solidFill>
                <a:srgbClr val="772655"/>
              </a:solidFill>
              <a:prstDash val="solid"/>
              <a:round/>
              <a:headEnd type="none" w="med" len="med"/>
              <a:tailEnd type="none" w="med" len="med"/>
            </a:ln>
          </p:spPr>
          <p:txBody>
            <a:bodyPr/>
            <a:lstStyle/>
            <a:p>
              <a:endParaRPr lang="en-NZ"/>
            </a:p>
          </p:txBody>
        </p:sp>
        <p:sp>
          <p:nvSpPr>
            <p:cNvPr id="36939" name="Freeform 14"/>
            <p:cNvSpPr>
              <a:spLocks/>
            </p:cNvSpPr>
            <p:nvPr/>
          </p:nvSpPr>
          <p:spPr bwMode="auto">
            <a:xfrm>
              <a:off x="1258" y="2643"/>
              <a:ext cx="1718" cy="526"/>
            </a:xfrm>
            <a:custGeom>
              <a:avLst/>
              <a:gdLst>
                <a:gd name="T0" fmla="*/ 112 w 1718"/>
                <a:gd name="T1" fmla="*/ 387 h 526"/>
                <a:gd name="T2" fmla="*/ 207 w 1718"/>
                <a:gd name="T3" fmla="*/ 421 h 526"/>
                <a:gd name="T4" fmla="*/ 304 w 1718"/>
                <a:gd name="T5" fmla="*/ 451 h 526"/>
                <a:gd name="T6" fmla="*/ 411 w 1718"/>
                <a:gd name="T7" fmla="*/ 477 h 526"/>
                <a:gd name="T8" fmla="*/ 506 w 1718"/>
                <a:gd name="T9" fmla="*/ 498 h 526"/>
                <a:gd name="T10" fmla="*/ 626 w 1718"/>
                <a:gd name="T11" fmla="*/ 511 h 526"/>
                <a:gd name="T12" fmla="*/ 784 w 1718"/>
                <a:gd name="T13" fmla="*/ 523 h 526"/>
                <a:gd name="T14" fmla="*/ 911 w 1718"/>
                <a:gd name="T15" fmla="*/ 525 h 526"/>
                <a:gd name="T16" fmla="*/ 1044 w 1718"/>
                <a:gd name="T17" fmla="*/ 520 h 526"/>
                <a:gd name="T18" fmla="*/ 1162 w 1718"/>
                <a:gd name="T19" fmla="*/ 508 h 526"/>
                <a:gd name="T20" fmla="*/ 1263 w 1718"/>
                <a:gd name="T21" fmla="*/ 485 h 526"/>
                <a:gd name="T22" fmla="*/ 1346 w 1718"/>
                <a:gd name="T23" fmla="*/ 454 h 526"/>
                <a:gd name="T24" fmla="*/ 1420 w 1718"/>
                <a:gd name="T25" fmla="*/ 412 h 526"/>
                <a:gd name="T26" fmla="*/ 1460 w 1718"/>
                <a:gd name="T27" fmla="*/ 358 h 526"/>
                <a:gd name="T28" fmla="*/ 1488 w 1718"/>
                <a:gd name="T29" fmla="*/ 304 h 526"/>
                <a:gd name="T30" fmla="*/ 1717 w 1718"/>
                <a:gd name="T31" fmla="*/ 393 h 526"/>
                <a:gd name="T32" fmla="*/ 1656 w 1718"/>
                <a:gd name="T33" fmla="*/ 328 h 526"/>
                <a:gd name="T34" fmla="*/ 1607 w 1718"/>
                <a:gd name="T35" fmla="*/ 263 h 526"/>
                <a:gd name="T36" fmla="*/ 1566 w 1718"/>
                <a:gd name="T37" fmla="*/ 200 h 526"/>
                <a:gd name="T38" fmla="*/ 1532 w 1718"/>
                <a:gd name="T39" fmla="*/ 133 h 526"/>
                <a:gd name="T40" fmla="*/ 1500 w 1718"/>
                <a:gd name="T41" fmla="*/ 56 h 526"/>
                <a:gd name="T42" fmla="*/ 1483 w 1718"/>
                <a:gd name="T43" fmla="*/ 0 h 526"/>
                <a:gd name="T44" fmla="*/ 1421 w 1718"/>
                <a:gd name="T45" fmla="*/ 25 h 526"/>
                <a:gd name="T46" fmla="*/ 1348 w 1718"/>
                <a:gd name="T47" fmla="*/ 40 h 526"/>
                <a:gd name="T48" fmla="*/ 1297 w 1718"/>
                <a:gd name="T49" fmla="*/ 43 h 526"/>
                <a:gd name="T50" fmla="*/ 1217 w 1718"/>
                <a:gd name="T51" fmla="*/ 40 h 526"/>
                <a:gd name="T52" fmla="*/ 1136 w 1718"/>
                <a:gd name="T53" fmla="*/ 30 h 526"/>
                <a:gd name="T54" fmla="*/ 1020 w 1718"/>
                <a:gd name="T55" fmla="*/ 7 h 526"/>
                <a:gd name="T56" fmla="*/ 1250 w 1718"/>
                <a:gd name="T57" fmla="*/ 173 h 526"/>
                <a:gd name="T58" fmla="*/ 1200 w 1718"/>
                <a:gd name="T59" fmla="*/ 237 h 526"/>
                <a:gd name="T60" fmla="*/ 1134 w 1718"/>
                <a:gd name="T61" fmla="*/ 290 h 526"/>
                <a:gd name="T62" fmla="*/ 1075 w 1718"/>
                <a:gd name="T63" fmla="*/ 329 h 526"/>
                <a:gd name="T64" fmla="*/ 991 w 1718"/>
                <a:gd name="T65" fmla="*/ 369 h 526"/>
                <a:gd name="T66" fmla="*/ 899 w 1718"/>
                <a:gd name="T67" fmla="*/ 393 h 526"/>
                <a:gd name="T68" fmla="*/ 808 w 1718"/>
                <a:gd name="T69" fmla="*/ 410 h 526"/>
                <a:gd name="T70" fmla="*/ 689 w 1718"/>
                <a:gd name="T71" fmla="*/ 418 h 526"/>
                <a:gd name="T72" fmla="*/ 571 w 1718"/>
                <a:gd name="T73" fmla="*/ 422 h 526"/>
                <a:gd name="T74" fmla="*/ 428 w 1718"/>
                <a:gd name="T75" fmla="*/ 422 h 526"/>
                <a:gd name="T76" fmla="*/ 309 w 1718"/>
                <a:gd name="T77" fmla="*/ 411 h 526"/>
                <a:gd name="T78" fmla="*/ 217 w 1718"/>
                <a:gd name="T79" fmla="*/ 395 h 526"/>
                <a:gd name="T80" fmla="*/ 137 w 1718"/>
                <a:gd name="T81" fmla="*/ 374 h 5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18"/>
                <a:gd name="T124" fmla="*/ 0 h 526"/>
                <a:gd name="T125" fmla="*/ 1718 w 1718"/>
                <a:gd name="T126" fmla="*/ 526 h 5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18" h="526">
                  <a:moveTo>
                    <a:pt x="0" y="330"/>
                  </a:moveTo>
                  <a:lnTo>
                    <a:pt x="112" y="387"/>
                  </a:lnTo>
                  <a:lnTo>
                    <a:pt x="154" y="403"/>
                  </a:lnTo>
                  <a:lnTo>
                    <a:pt x="207" y="421"/>
                  </a:lnTo>
                  <a:lnTo>
                    <a:pt x="251" y="434"/>
                  </a:lnTo>
                  <a:lnTo>
                    <a:pt x="304" y="451"/>
                  </a:lnTo>
                  <a:lnTo>
                    <a:pt x="352" y="464"/>
                  </a:lnTo>
                  <a:lnTo>
                    <a:pt x="411" y="477"/>
                  </a:lnTo>
                  <a:lnTo>
                    <a:pt x="461" y="486"/>
                  </a:lnTo>
                  <a:lnTo>
                    <a:pt x="506" y="498"/>
                  </a:lnTo>
                  <a:lnTo>
                    <a:pt x="568" y="504"/>
                  </a:lnTo>
                  <a:lnTo>
                    <a:pt x="626" y="511"/>
                  </a:lnTo>
                  <a:lnTo>
                    <a:pt x="692" y="516"/>
                  </a:lnTo>
                  <a:lnTo>
                    <a:pt x="784" y="523"/>
                  </a:lnTo>
                  <a:lnTo>
                    <a:pt x="851" y="525"/>
                  </a:lnTo>
                  <a:lnTo>
                    <a:pt x="911" y="525"/>
                  </a:lnTo>
                  <a:lnTo>
                    <a:pt x="988" y="523"/>
                  </a:lnTo>
                  <a:lnTo>
                    <a:pt x="1044" y="520"/>
                  </a:lnTo>
                  <a:lnTo>
                    <a:pt x="1100" y="514"/>
                  </a:lnTo>
                  <a:lnTo>
                    <a:pt x="1162" y="508"/>
                  </a:lnTo>
                  <a:lnTo>
                    <a:pt x="1215" y="496"/>
                  </a:lnTo>
                  <a:lnTo>
                    <a:pt x="1263" y="485"/>
                  </a:lnTo>
                  <a:lnTo>
                    <a:pt x="1310" y="470"/>
                  </a:lnTo>
                  <a:lnTo>
                    <a:pt x="1346" y="454"/>
                  </a:lnTo>
                  <a:lnTo>
                    <a:pt x="1384" y="434"/>
                  </a:lnTo>
                  <a:lnTo>
                    <a:pt x="1420" y="412"/>
                  </a:lnTo>
                  <a:lnTo>
                    <a:pt x="1445" y="383"/>
                  </a:lnTo>
                  <a:lnTo>
                    <a:pt x="1460" y="358"/>
                  </a:lnTo>
                  <a:lnTo>
                    <a:pt x="1481" y="327"/>
                  </a:lnTo>
                  <a:lnTo>
                    <a:pt x="1488" y="304"/>
                  </a:lnTo>
                  <a:lnTo>
                    <a:pt x="1503" y="271"/>
                  </a:lnTo>
                  <a:lnTo>
                    <a:pt x="1717" y="393"/>
                  </a:lnTo>
                  <a:lnTo>
                    <a:pt x="1684" y="359"/>
                  </a:lnTo>
                  <a:lnTo>
                    <a:pt x="1656" y="328"/>
                  </a:lnTo>
                  <a:lnTo>
                    <a:pt x="1630" y="297"/>
                  </a:lnTo>
                  <a:lnTo>
                    <a:pt x="1607" y="263"/>
                  </a:lnTo>
                  <a:lnTo>
                    <a:pt x="1583" y="230"/>
                  </a:lnTo>
                  <a:lnTo>
                    <a:pt x="1566" y="200"/>
                  </a:lnTo>
                  <a:lnTo>
                    <a:pt x="1547" y="166"/>
                  </a:lnTo>
                  <a:lnTo>
                    <a:pt x="1532" y="133"/>
                  </a:lnTo>
                  <a:lnTo>
                    <a:pt x="1513" y="92"/>
                  </a:lnTo>
                  <a:lnTo>
                    <a:pt x="1500" y="56"/>
                  </a:lnTo>
                  <a:lnTo>
                    <a:pt x="1494" y="32"/>
                  </a:lnTo>
                  <a:lnTo>
                    <a:pt x="1483" y="0"/>
                  </a:lnTo>
                  <a:lnTo>
                    <a:pt x="1454" y="12"/>
                  </a:lnTo>
                  <a:lnTo>
                    <a:pt x="1421" y="25"/>
                  </a:lnTo>
                  <a:lnTo>
                    <a:pt x="1384" y="33"/>
                  </a:lnTo>
                  <a:lnTo>
                    <a:pt x="1348" y="40"/>
                  </a:lnTo>
                  <a:lnTo>
                    <a:pt x="1321" y="42"/>
                  </a:lnTo>
                  <a:lnTo>
                    <a:pt x="1297" y="43"/>
                  </a:lnTo>
                  <a:lnTo>
                    <a:pt x="1259" y="43"/>
                  </a:lnTo>
                  <a:lnTo>
                    <a:pt x="1217" y="40"/>
                  </a:lnTo>
                  <a:lnTo>
                    <a:pt x="1182" y="38"/>
                  </a:lnTo>
                  <a:lnTo>
                    <a:pt x="1136" y="30"/>
                  </a:lnTo>
                  <a:lnTo>
                    <a:pt x="1091" y="24"/>
                  </a:lnTo>
                  <a:lnTo>
                    <a:pt x="1020" y="7"/>
                  </a:lnTo>
                  <a:lnTo>
                    <a:pt x="1269" y="142"/>
                  </a:lnTo>
                  <a:lnTo>
                    <a:pt x="1250" y="173"/>
                  </a:lnTo>
                  <a:lnTo>
                    <a:pt x="1223" y="208"/>
                  </a:lnTo>
                  <a:lnTo>
                    <a:pt x="1200" y="237"/>
                  </a:lnTo>
                  <a:lnTo>
                    <a:pt x="1160" y="272"/>
                  </a:lnTo>
                  <a:lnTo>
                    <a:pt x="1134" y="290"/>
                  </a:lnTo>
                  <a:lnTo>
                    <a:pt x="1109" y="308"/>
                  </a:lnTo>
                  <a:lnTo>
                    <a:pt x="1075" y="329"/>
                  </a:lnTo>
                  <a:lnTo>
                    <a:pt x="1037" y="350"/>
                  </a:lnTo>
                  <a:lnTo>
                    <a:pt x="991" y="369"/>
                  </a:lnTo>
                  <a:lnTo>
                    <a:pt x="947" y="381"/>
                  </a:lnTo>
                  <a:lnTo>
                    <a:pt x="899" y="393"/>
                  </a:lnTo>
                  <a:lnTo>
                    <a:pt x="848" y="406"/>
                  </a:lnTo>
                  <a:lnTo>
                    <a:pt x="808" y="410"/>
                  </a:lnTo>
                  <a:lnTo>
                    <a:pt x="748" y="415"/>
                  </a:lnTo>
                  <a:lnTo>
                    <a:pt x="689" y="418"/>
                  </a:lnTo>
                  <a:lnTo>
                    <a:pt x="636" y="421"/>
                  </a:lnTo>
                  <a:lnTo>
                    <a:pt x="571" y="422"/>
                  </a:lnTo>
                  <a:lnTo>
                    <a:pt x="498" y="422"/>
                  </a:lnTo>
                  <a:lnTo>
                    <a:pt x="428" y="422"/>
                  </a:lnTo>
                  <a:lnTo>
                    <a:pt x="357" y="414"/>
                  </a:lnTo>
                  <a:lnTo>
                    <a:pt x="309" y="411"/>
                  </a:lnTo>
                  <a:lnTo>
                    <a:pt x="260" y="404"/>
                  </a:lnTo>
                  <a:lnTo>
                    <a:pt x="217" y="395"/>
                  </a:lnTo>
                  <a:lnTo>
                    <a:pt x="174" y="387"/>
                  </a:lnTo>
                  <a:lnTo>
                    <a:pt x="137" y="374"/>
                  </a:lnTo>
                  <a:lnTo>
                    <a:pt x="0" y="330"/>
                  </a:lnTo>
                </a:path>
              </a:pathLst>
            </a:custGeom>
            <a:solidFill>
              <a:schemeClr val="accent1"/>
            </a:solidFill>
            <a:ln w="12700" cap="rnd" cmpd="sng">
              <a:solidFill>
                <a:srgbClr val="772655"/>
              </a:solidFill>
              <a:prstDash val="solid"/>
              <a:round/>
              <a:headEnd type="none" w="med" len="med"/>
              <a:tailEnd type="none" w="med" len="med"/>
            </a:ln>
          </p:spPr>
          <p:txBody>
            <a:bodyPr/>
            <a:lstStyle/>
            <a:p>
              <a:endParaRPr lang="en-NZ"/>
            </a:p>
          </p:txBody>
        </p:sp>
      </p:grpSp>
      <p:grpSp>
        <p:nvGrpSpPr>
          <p:cNvPr id="36877" name="Group 15"/>
          <p:cNvGrpSpPr>
            <a:grpSpLocks/>
          </p:cNvGrpSpPr>
          <p:nvPr/>
        </p:nvGrpSpPr>
        <p:grpSpPr bwMode="auto">
          <a:xfrm>
            <a:off x="5715000" y="3886200"/>
            <a:ext cx="828675" cy="1970088"/>
            <a:chOff x="3462" y="2455"/>
            <a:chExt cx="757" cy="1614"/>
          </a:xfrm>
        </p:grpSpPr>
        <p:grpSp>
          <p:nvGrpSpPr>
            <p:cNvPr id="36884" name="Group 16"/>
            <p:cNvGrpSpPr>
              <a:grpSpLocks/>
            </p:cNvGrpSpPr>
            <p:nvPr/>
          </p:nvGrpSpPr>
          <p:grpSpPr bwMode="auto">
            <a:xfrm>
              <a:off x="3462" y="3447"/>
              <a:ext cx="709" cy="622"/>
              <a:chOff x="3462" y="3447"/>
              <a:chExt cx="709" cy="622"/>
            </a:xfrm>
          </p:grpSpPr>
          <p:grpSp>
            <p:nvGrpSpPr>
              <p:cNvPr id="36912" name="Group 17"/>
              <p:cNvGrpSpPr>
                <a:grpSpLocks/>
              </p:cNvGrpSpPr>
              <p:nvPr/>
            </p:nvGrpSpPr>
            <p:grpSpPr bwMode="auto">
              <a:xfrm>
                <a:off x="3462" y="3447"/>
                <a:ext cx="709" cy="622"/>
                <a:chOff x="3462" y="3447"/>
                <a:chExt cx="709" cy="622"/>
              </a:xfrm>
            </p:grpSpPr>
            <p:grpSp>
              <p:nvGrpSpPr>
                <p:cNvPr id="36920" name="Group 18"/>
                <p:cNvGrpSpPr>
                  <a:grpSpLocks/>
                </p:cNvGrpSpPr>
                <p:nvPr/>
              </p:nvGrpSpPr>
              <p:grpSpPr bwMode="auto">
                <a:xfrm>
                  <a:off x="3462" y="3447"/>
                  <a:ext cx="709" cy="622"/>
                  <a:chOff x="3462" y="3447"/>
                  <a:chExt cx="709" cy="622"/>
                </a:xfrm>
              </p:grpSpPr>
              <p:sp>
                <p:nvSpPr>
                  <p:cNvPr id="36928" name="Freeform 19"/>
                  <p:cNvSpPr>
                    <a:spLocks/>
                  </p:cNvSpPr>
                  <p:nvPr/>
                </p:nvSpPr>
                <p:spPr bwMode="auto">
                  <a:xfrm>
                    <a:off x="3462" y="3447"/>
                    <a:ext cx="709" cy="622"/>
                  </a:xfrm>
                  <a:custGeom>
                    <a:avLst/>
                    <a:gdLst>
                      <a:gd name="T0" fmla="*/ 244 w 709"/>
                      <a:gd name="T1" fmla="*/ 56 h 622"/>
                      <a:gd name="T2" fmla="*/ 200 w 709"/>
                      <a:gd name="T3" fmla="*/ 51 h 622"/>
                      <a:gd name="T4" fmla="*/ 137 w 709"/>
                      <a:gd name="T5" fmla="*/ 76 h 622"/>
                      <a:gd name="T6" fmla="*/ 95 w 709"/>
                      <a:gd name="T7" fmla="*/ 102 h 622"/>
                      <a:gd name="T8" fmla="*/ 66 w 709"/>
                      <a:gd name="T9" fmla="*/ 141 h 622"/>
                      <a:gd name="T10" fmla="*/ 63 w 709"/>
                      <a:gd name="T11" fmla="*/ 174 h 622"/>
                      <a:gd name="T12" fmla="*/ 61 w 709"/>
                      <a:gd name="T13" fmla="*/ 222 h 622"/>
                      <a:gd name="T14" fmla="*/ 38 w 709"/>
                      <a:gd name="T15" fmla="*/ 247 h 622"/>
                      <a:gd name="T16" fmla="*/ 31 w 709"/>
                      <a:gd name="T17" fmla="*/ 281 h 622"/>
                      <a:gd name="T18" fmla="*/ 43 w 709"/>
                      <a:gd name="T19" fmla="*/ 314 h 622"/>
                      <a:gd name="T20" fmla="*/ 36 w 709"/>
                      <a:gd name="T21" fmla="*/ 339 h 622"/>
                      <a:gd name="T22" fmla="*/ 17 w 709"/>
                      <a:gd name="T23" fmla="*/ 365 h 622"/>
                      <a:gd name="T24" fmla="*/ 13 w 709"/>
                      <a:gd name="T25" fmla="*/ 400 h 622"/>
                      <a:gd name="T26" fmla="*/ 2 w 709"/>
                      <a:gd name="T27" fmla="*/ 441 h 622"/>
                      <a:gd name="T28" fmla="*/ 6 w 709"/>
                      <a:gd name="T29" fmla="*/ 481 h 622"/>
                      <a:gd name="T30" fmla="*/ 31 w 709"/>
                      <a:gd name="T31" fmla="*/ 499 h 622"/>
                      <a:gd name="T32" fmla="*/ 75 w 709"/>
                      <a:gd name="T33" fmla="*/ 499 h 622"/>
                      <a:gd name="T34" fmla="*/ 95 w 709"/>
                      <a:gd name="T35" fmla="*/ 511 h 622"/>
                      <a:gd name="T36" fmla="*/ 90 w 709"/>
                      <a:gd name="T37" fmla="*/ 544 h 622"/>
                      <a:gd name="T38" fmla="*/ 67 w 709"/>
                      <a:gd name="T39" fmla="*/ 577 h 622"/>
                      <a:gd name="T40" fmla="*/ 63 w 709"/>
                      <a:gd name="T41" fmla="*/ 603 h 622"/>
                      <a:gd name="T42" fmla="*/ 80 w 709"/>
                      <a:gd name="T43" fmla="*/ 621 h 622"/>
                      <a:gd name="T44" fmla="*/ 107 w 709"/>
                      <a:gd name="T45" fmla="*/ 621 h 622"/>
                      <a:gd name="T46" fmla="*/ 144 w 709"/>
                      <a:gd name="T47" fmla="*/ 607 h 622"/>
                      <a:gd name="T48" fmla="*/ 194 w 709"/>
                      <a:gd name="T49" fmla="*/ 594 h 622"/>
                      <a:gd name="T50" fmla="*/ 250 w 709"/>
                      <a:gd name="T51" fmla="*/ 591 h 622"/>
                      <a:gd name="T52" fmla="*/ 291 w 709"/>
                      <a:gd name="T53" fmla="*/ 600 h 622"/>
                      <a:gd name="T54" fmla="*/ 346 w 709"/>
                      <a:gd name="T55" fmla="*/ 607 h 622"/>
                      <a:gd name="T56" fmla="*/ 393 w 709"/>
                      <a:gd name="T57" fmla="*/ 598 h 622"/>
                      <a:gd name="T58" fmla="*/ 452 w 709"/>
                      <a:gd name="T59" fmla="*/ 598 h 622"/>
                      <a:gd name="T60" fmla="*/ 506 w 709"/>
                      <a:gd name="T61" fmla="*/ 604 h 622"/>
                      <a:gd name="T62" fmla="*/ 541 w 709"/>
                      <a:gd name="T63" fmla="*/ 589 h 622"/>
                      <a:gd name="T64" fmla="*/ 581 w 709"/>
                      <a:gd name="T65" fmla="*/ 577 h 622"/>
                      <a:gd name="T66" fmla="*/ 635 w 709"/>
                      <a:gd name="T67" fmla="*/ 578 h 622"/>
                      <a:gd name="T68" fmla="*/ 678 w 709"/>
                      <a:gd name="T69" fmla="*/ 574 h 622"/>
                      <a:gd name="T70" fmla="*/ 708 w 709"/>
                      <a:gd name="T71" fmla="*/ 552 h 622"/>
                      <a:gd name="T72" fmla="*/ 691 w 709"/>
                      <a:gd name="T73" fmla="*/ 457 h 622"/>
                      <a:gd name="T74" fmla="*/ 703 w 709"/>
                      <a:gd name="T75" fmla="*/ 428 h 622"/>
                      <a:gd name="T76" fmla="*/ 686 w 709"/>
                      <a:gd name="T77" fmla="*/ 398 h 622"/>
                      <a:gd name="T78" fmla="*/ 676 w 709"/>
                      <a:gd name="T79" fmla="*/ 369 h 622"/>
                      <a:gd name="T80" fmla="*/ 672 w 709"/>
                      <a:gd name="T81" fmla="*/ 335 h 622"/>
                      <a:gd name="T82" fmla="*/ 673 w 709"/>
                      <a:gd name="T83" fmla="*/ 305 h 622"/>
                      <a:gd name="T84" fmla="*/ 665 w 709"/>
                      <a:gd name="T85" fmla="*/ 277 h 622"/>
                      <a:gd name="T86" fmla="*/ 674 w 709"/>
                      <a:gd name="T87" fmla="*/ 235 h 622"/>
                      <a:gd name="T88" fmla="*/ 673 w 709"/>
                      <a:gd name="T89" fmla="*/ 186 h 622"/>
                      <a:gd name="T90" fmla="*/ 662 w 709"/>
                      <a:gd name="T91" fmla="*/ 142 h 622"/>
                      <a:gd name="T92" fmla="*/ 642 w 709"/>
                      <a:gd name="T93" fmla="*/ 109 h 622"/>
                      <a:gd name="T94" fmla="*/ 574 w 709"/>
                      <a:gd name="T95" fmla="*/ 72 h 622"/>
                      <a:gd name="T96" fmla="*/ 440 w 709"/>
                      <a:gd name="T97" fmla="*/ 45 h 6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09"/>
                      <a:gd name="T148" fmla="*/ 0 h 622"/>
                      <a:gd name="T149" fmla="*/ 709 w 709"/>
                      <a:gd name="T150" fmla="*/ 622 h 6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09" h="622">
                        <a:moveTo>
                          <a:pt x="327" y="0"/>
                        </a:moveTo>
                        <a:lnTo>
                          <a:pt x="244" y="56"/>
                        </a:lnTo>
                        <a:lnTo>
                          <a:pt x="229" y="54"/>
                        </a:lnTo>
                        <a:lnTo>
                          <a:pt x="200" y="51"/>
                        </a:lnTo>
                        <a:lnTo>
                          <a:pt x="171" y="60"/>
                        </a:lnTo>
                        <a:lnTo>
                          <a:pt x="137" y="76"/>
                        </a:lnTo>
                        <a:lnTo>
                          <a:pt x="112" y="90"/>
                        </a:lnTo>
                        <a:lnTo>
                          <a:pt x="95" y="102"/>
                        </a:lnTo>
                        <a:lnTo>
                          <a:pt x="78" y="122"/>
                        </a:lnTo>
                        <a:lnTo>
                          <a:pt x="66" y="141"/>
                        </a:lnTo>
                        <a:lnTo>
                          <a:pt x="61" y="154"/>
                        </a:lnTo>
                        <a:lnTo>
                          <a:pt x="63" y="174"/>
                        </a:lnTo>
                        <a:lnTo>
                          <a:pt x="65" y="203"/>
                        </a:lnTo>
                        <a:lnTo>
                          <a:pt x="61" y="222"/>
                        </a:lnTo>
                        <a:lnTo>
                          <a:pt x="50" y="236"/>
                        </a:lnTo>
                        <a:lnTo>
                          <a:pt x="38" y="247"/>
                        </a:lnTo>
                        <a:lnTo>
                          <a:pt x="28" y="263"/>
                        </a:lnTo>
                        <a:lnTo>
                          <a:pt x="31" y="281"/>
                        </a:lnTo>
                        <a:lnTo>
                          <a:pt x="38" y="302"/>
                        </a:lnTo>
                        <a:lnTo>
                          <a:pt x="43" y="314"/>
                        </a:lnTo>
                        <a:lnTo>
                          <a:pt x="43" y="328"/>
                        </a:lnTo>
                        <a:lnTo>
                          <a:pt x="36" y="339"/>
                        </a:lnTo>
                        <a:lnTo>
                          <a:pt x="21" y="351"/>
                        </a:lnTo>
                        <a:lnTo>
                          <a:pt x="17" y="365"/>
                        </a:lnTo>
                        <a:lnTo>
                          <a:pt x="13" y="379"/>
                        </a:lnTo>
                        <a:lnTo>
                          <a:pt x="13" y="400"/>
                        </a:lnTo>
                        <a:lnTo>
                          <a:pt x="9" y="417"/>
                        </a:lnTo>
                        <a:lnTo>
                          <a:pt x="2" y="441"/>
                        </a:lnTo>
                        <a:lnTo>
                          <a:pt x="0" y="463"/>
                        </a:lnTo>
                        <a:lnTo>
                          <a:pt x="6" y="481"/>
                        </a:lnTo>
                        <a:lnTo>
                          <a:pt x="17" y="492"/>
                        </a:lnTo>
                        <a:lnTo>
                          <a:pt x="31" y="499"/>
                        </a:lnTo>
                        <a:lnTo>
                          <a:pt x="53" y="500"/>
                        </a:lnTo>
                        <a:lnTo>
                          <a:pt x="75" y="499"/>
                        </a:lnTo>
                        <a:lnTo>
                          <a:pt x="88" y="503"/>
                        </a:lnTo>
                        <a:lnTo>
                          <a:pt x="95" y="511"/>
                        </a:lnTo>
                        <a:lnTo>
                          <a:pt x="97" y="522"/>
                        </a:lnTo>
                        <a:lnTo>
                          <a:pt x="90" y="544"/>
                        </a:lnTo>
                        <a:lnTo>
                          <a:pt x="76" y="563"/>
                        </a:lnTo>
                        <a:lnTo>
                          <a:pt x="67" y="577"/>
                        </a:lnTo>
                        <a:lnTo>
                          <a:pt x="61" y="591"/>
                        </a:lnTo>
                        <a:lnTo>
                          <a:pt x="63" y="603"/>
                        </a:lnTo>
                        <a:lnTo>
                          <a:pt x="71" y="616"/>
                        </a:lnTo>
                        <a:lnTo>
                          <a:pt x="80" y="621"/>
                        </a:lnTo>
                        <a:lnTo>
                          <a:pt x="92" y="621"/>
                        </a:lnTo>
                        <a:lnTo>
                          <a:pt x="107" y="621"/>
                        </a:lnTo>
                        <a:lnTo>
                          <a:pt x="124" y="615"/>
                        </a:lnTo>
                        <a:lnTo>
                          <a:pt x="144" y="607"/>
                        </a:lnTo>
                        <a:lnTo>
                          <a:pt x="164" y="599"/>
                        </a:lnTo>
                        <a:lnTo>
                          <a:pt x="194" y="594"/>
                        </a:lnTo>
                        <a:lnTo>
                          <a:pt x="222" y="589"/>
                        </a:lnTo>
                        <a:lnTo>
                          <a:pt x="250" y="591"/>
                        </a:lnTo>
                        <a:lnTo>
                          <a:pt x="272" y="596"/>
                        </a:lnTo>
                        <a:lnTo>
                          <a:pt x="291" y="600"/>
                        </a:lnTo>
                        <a:lnTo>
                          <a:pt x="316" y="605"/>
                        </a:lnTo>
                        <a:lnTo>
                          <a:pt x="346" y="607"/>
                        </a:lnTo>
                        <a:lnTo>
                          <a:pt x="367" y="604"/>
                        </a:lnTo>
                        <a:lnTo>
                          <a:pt x="393" y="598"/>
                        </a:lnTo>
                        <a:lnTo>
                          <a:pt x="425" y="600"/>
                        </a:lnTo>
                        <a:lnTo>
                          <a:pt x="452" y="598"/>
                        </a:lnTo>
                        <a:lnTo>
                          <a:pt x="479" y="604"/>
                        </a:lnTo>
                        <a:lnTo>
                          <a:pt x="506" y="604"/>
                        </a:lnTo>
                        <a:lnTo>
                          <a:pt x="523" y="596"/>
                        </a:lnTo>
                        <a:lnTo>
                          <a:pt x="541" y="589"/>
                        </a:lnTo>
                        <a:lnTo>
                          <a:pt x="557" y="584"/>
                        </a:lnTo>
                        <a:lnTo>
                          <a:pt x="581" y="577"/>
                        </a:lnTo>
                        <a:lnTo>
                          <a:pt x="605" y="577"/>
                        </a:lnTo>
                        <a:lnTo>
                          <a:pt x="635" y="578"/>
                        </a:lnTo>
                        <a:lnTo>
                          <a:pt x="659" y="577"/>
                        </a:lnTo>
                        <a:lnTo>
                          <a:pt x="678" y="574"/>
                        </a:lnTo>
                        <a:lnTo>
                          <a:pt x="695" y="563"/>
                        </a:lnTo>
                        <a:lnTo>
                          <a:pt x="708" y="552"/>
                        </a:lnTo>
                        <a:lnTo>
                          <a:pt x="701" y="508"/>
                        </a:lnTo>
                        <a:lnTo>
                          <a:pt x="691" y="457"/>
                        </a:lnTo>
                        <a:lnTo>
                          <a:pt x="695" y="446"/>
                        </a:lnTo>
                        <a:lnTo>
                          <a:pt x="703" y="428"/>
                        </a:lnTo>
                        <a:lnTo>
                          <a:pt x="695" y="410"/>
                        </a:lnTo>
                        <a:lnTo>
                          <a:pt x="686" y="398"/>
                        </a:lnTo>
                        <a:lnTo>
                          <a:pt x="678" y="384"/>
                        </a:lnTo>
                        <a:lnTo>
                          <a:pt x="676" y="369"/>
                        </a:lnTo>
                        <a:lnTo>
                          <a:pt x="674" y="349"/>
                        </a:lnTo>
                        <a:lnTo>
                          <a:pt x="672" y="335"/>
                        </a:lnTo>
                        <a:lnTo>
                          <a:pt x="671" y="321"/>
                        </a:lnTo>
                        <a:lnTo>
                          <a:pt x="673" y="305"/>
                        </a:lnTo>
                        <a:lnTo>
                          <a:pt x="668" y="291"/>
                        </a:lnTo>
                        <a:lnTo>
                          <a:pt x="665" y="277"/>
                        </a:lnTo>
                        <a:lnTo>
                          <a:pt x="671" y="258"/>
                        </a:lnTo>
                        <a:lnTo>
                          <a:pt x="674" y="235"/>
                        </a:lnTo>
                        <a:lnTo>
                          <a:pt x="676" y="211"/>
                        </a:lnTo>
                        <a:lnTo>
                          <a:pt x="673" y="186"/>
                        </a:lnTo>
                        <a:lnTo>
                          <a:pt x="670" y="162"/>
                        </a:lnTo>
                        <a:lnTo>
                          <a:pt x="662" y="142"/>
                        </a:lnTo>
                        <a:lnTo>
                          <a:pt x="655" y="123"/>
                        </a:lnTo>
                        <a:lnTo>
                          <a:pt x="642" y="109"/>
                        </a:lnTo>
                        <a:lnTo>
                          <a:pt x="612" y="89"/>
                        </a:lnTo>
                        <a:lnTo>
                          <a:pt x="574" y="72"/>
                        </a:lnTo>
                        <a:lnTo>
                          <a:pt x="536" y="57"/>
                        </a:lnTo>
                        <a:lnTo>
                          <a:pt x="440" y="45"/>
                        </a:lnTo>
                        <a:lnTo>
                          <a:pt x="327" y="0"/>
                        </a:lnTo>
                      </a:path>
                    </a:pathLst>
                  </a:custGeom>
                  <a:solidFill>
                    <a:srgbClr val="C060FF"/>
                  </a:solidFill>
                  <a:ln w="12700" cap="rnd" cmpd="sng">
                    <a:solidFill>
                      <a:srgbClr val="000000"/>
                    </a:solidFill>
                    <a:prstDash val="solid"/>
                    <a:round/>
                    <a:headEnd type="none" w="med" len="med"/>
                    <a:tailEnd type="none" w="med" len="med"/>
                  </a:ln>
                </p:spPr>
                <p:txBody>
                  <a:bodyPr/>
                  <a:lstStyle/>
                  <a:p>
                    <a:endParaRPr lang="en-NZ"/>
                  </a:p>
                </p:txBody>
              </p:sp>
              <p:grpSp>
                <p:nvGrpSpPr>
                  <p:cNvPr id="36929" name="Group 20"/>
                  <p:cNvGrpSpPr>
                    <a:grpSpLocks/>
                  </p:cNvGrpSpPr>
                  <p:nvPr/>
                </p:nvGrpSpPr>
                <p:grpSpPr bwMode="auto">
                  <a:xfrm>
                    <a:off x="3549" y="3501"/>
                    <a:ext cx="496" cy="458"/>
                    <a:chOff x="3549" y="3501"/>
                    <a:chExt cx="496" cy="458"/>
                  </a:xfrm>
                </p:grpSpPr>
                <p:sp>
                  <p:nvSpPr>
                    <p:cNvPr id="36930" name="Freeform 21"/>
                    <p:cNvSpPr>
                      <a:spLocks/>
                    </p:cNvSpPr>
                    <p:nvPr/>
                  </p:nvSpPr>
                  <p:spPr bwMode="auto">
                    <a:xfrm>
                      <a:off x="4008" y="3732"/>
                      <a:ext cx="27" cy="65"/>
                    </a:xfrm>
                    <a:custGeom>
                      <a:avLst/>
                      <a:gdLst>
                        <a:gd name="T0" fmla="*/ 10 w 27"/>
                        <a:gd name="T1" fmla="*/ 0 h 65"/>
                        <a:gd name="T2" fmla="*/ 0 w 27"/>
                        <a:gd name="T3" fmla="*/ 22 h 65"/>
                        <a:gd name="T4" fmla="*/ 5 w 27"/>
                        <a:gd name="T5" fmla="*/ 45 h 65"/>
                        <a:gd name="T6" fmla="*/ 26 w 27"/>
                        <a:gd name="T7" fmla="*/ 64 h 65"/>
                        <a:gd name="T8" fmla="*/ 0 60000 65536"/>
                        <a:gd name="T9" fmla="*/ 0 60000 65536"/>
                        <a:gd name="T10" fmla="*/ 0 60000 65536"/>
                        <a:gd name="T11" fmla="*/ 0 60000 65536"/>
                        <a:gd name="T12" fmla="*/ 0 w 27"/>
                        <a:gd name="T13" fmla="*/ 0 h 65"/>
                        <a:gd name="T14" fmla="*/ 27 w 27"/>
                        <a:gd name="T15" fmla="*/ 65 h 65"/>
                      </a:gdLst>
                      <a:ahLst/>
                      <a:cxnLst>
                        <a:cxn ang="T8">
                          <a:pos x="T0" y="T1"/>
                        </a:cxn>
                        <a:cxn ang="T9">
                          <a:pos x="T2" y="T3"/>
                        </a:cxn>
                        <a:cxn ang="T10">
                          <a:pos x="T4" y="T5"/>
                        </a:cxn>
                        <a:cxn ang="T11">
                          <a:pos x="T6" y="T7"/>
                        </a:cxn>
                      </a:cxnLst>
                      <a:rect l="T12" t="T13" r="T14" b="T15"/>
                      <a:pathLst>
                        <a:path w="27" h="65">
                          <a:moveTo>
                            <a:pt x="10" y="0"/>
                          </a:moveTo>
                          <a:lnTo>
                            <a:pt x="0" y="22"/>
                          </a:lnTo>
                          <a:lnTo>
                            <a:pt x="5" y="45"/>
                          </a:lnTo>
                          <a:lnTo>
                            <a:pt x="26" y="64"/>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1" name="Freeform 22"/>
                    <p:cNvSpPr>
                      <a:spLocks/>
                    </p:cNvSpPr>
                    <p:nvPr/>
                  </p:nvSpPr>
                  <p:spPr bwMode="auto">
                    <a:xfrm>
                      <a:off x="4028" y="3814"/>
                      <a:ext cx="17" cy="145"/>
                    </a:xfrm>
                    <a:custGeom>
                      <a:avLst/>
                      <a:gdLst>
                        <a:gd name="T0" fmla="*/ 12 w 17"/>
                        <a:gd name="T1" fmla="*/ 144 h 145"/>
                        <a:gd name="T2" fmla="*/ 10 w 17"/>
                        <a:gd name="T3" fmla="*/ 130 h 145"/>
                        <a:gd name="T4" fmla="*/ 11 w 17"/>
                        <a:gd name="T5" fmla="*/ 117 h 145"/>
                        <a:gd name="T6" fmla="*/ 15 w 17"/>
                        <a:gd name="T7" fmla="*/ 102 h 145"/>
                        <a:gd name="T8" fmla="*/ 12 w 17"/>
                        <a:gd name="T9" fmla="*/ 86 h 145"/>
                        <a:gd name="T10" fmla="*/ 3 w 17"/>
                        <a:gd name="T11" fmla="*/ 74 h 145"/>
                        <a:gd name="T12" fmla="*/ 0 w 17"/>
                        <a:gd name="T13" fmla="*/ 63 h 145"/>
                        <a:gd name="T14" fmla="*/ 2 w 17"/>
                        <a:gd name="T15" fmla="*/ 49 h 145"/>
                        <a:gd name="T16" fmla="*/ 12 w 17"/>
                        <a:gd name="T17" fmla="*/ 38 h 145"/>
                        <a:gd name="T18" fmla="*/ 16 w 17"/>
                        <a:gd name="T19" fmla="*/ 25 h 145"/>
                        <a:gd name="T20" fmla="*/ 10 w 17"/>
                        <a:gd name="T21" fmla="*/ 13 h 145"/>
                        <a:gd name="T22" fmla="*/ 6 w 17"/>
                        <a:gd name="T23" fmla="*/ 0 h 1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45"/>
                        <a:gd name="T38" fmla="*/ 17 w 17"/>
                        <a:gd name="T39" fmla="*/ 145 h 1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45">
                          <a:moveTo>
                            <a:pt x="12" y="144"/>
                          </a:moveTo>
                          <a:lnTo>
                            <a:pt x="10" y="130"/>
                          </a:lnTo>
                          <a:lnTo>
                            <a:pt x="11" y="117"/>
                          </a:lnTo>
                          <a:lnTo>
                            <a:pt x="15" y="102"/>
                          </a:lnTo>
                          <a:lnTo>
                            <a:pt x="12" y="86"/>
                          </a:lnTo>
                          <a:lnTo>
                            <a:pt x="3" y="74"/>
                          </a:lnTo>
                          <a:lnTo>
                            <a:pt x="0" y="63"/>
                          </a:lnTo>
                          <a:lnTo>
                            <a:pt x="2" y="49"/>
                          </a:lnTo>
                          <a:lnTo>
                            <a:pt x="12" y="38"/>
                          </a:lnTo>
                          <a:lnTo>
                            <a:pt x="16" y="25"/>
                          </a:lnTo>
                          <a:lnTo>
                            <a:pt x="10" y="13"/>
                          </a:lnTo>
                          <a:lnTo>
                            <a:pt x="6" y="0"/>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2" name="Freeform 23"/>
                    <p:cNvSpPr>
                      <a:spLocks/>
                    </p:cNvSpPr>
                    <p:nvPr/>
                  </p:nvSpPr>
                  <p:spPr bwMode="auto">
                    <a:xfrm>
                      <a:off x="3643" y="3501"/>
                      <a:ext cx="169" cy="245"/>
                    </a:xfrm>
                    <a:custGeom>
                      <a:avLst/>
                      <a:gdLst>
                        <a:gd name="T0" fmla="*/ 36 w 169"/>
                        <a:gd name="T1" fmla="*/ 0 h 245"/>
                        <a:gd name="T2" fmla="*/ 36 w 169"/>
                        <a:gd name="T3" fmla="*/ 14 h 245"/>
                        <a:gd name="T4" fmla="*/ 32 w 169"/>
                        <a:gd name="T5" fmla="*/ 27 h 245"/>
                        <a:gd name="T6" fmla="*/ 26 w 169"/>
                        <a:gd name="T7" fmla="*/ 43 h 245"/>
                        <a:gd name="T8" fmla="*/ 24 w 169"/>
                        <a:gd name="T9" fmla="*/ 56 h 245"/>
                        <a:gd name="T10" fmla="*/ 22 w 169"/>
                        <a:gd name="T11" fmla="*/ 74 h 245"/>
                        <a:gd name="T12" fmla="*/ 20 w 169"/>
                        <a:gd name="T13" fmla="*/ 89 h 245"/>
                        <a:gd name="T14" fmla="*/ 13 w 169"/>
                        <a:gd name="T15" fmla="*/ 102 h 245"/>
                        <a:gd name="T16" fmla="*/ 0 w 169"/>
                        <a:gd name="T17" fmla="*/ 110 h 245"/>
                        <a:gd name="T18" fmla="*/ 15 w 169"/>
                        <a:gd name="T19" fmla="*/ 116 h 245"/>
                        <a:gd name="T20" fmla="*/ 36 w 169"/>
                        <a:gd name="T21" fmla="*/ 121 h 245"/>
                        <a:gd name="T22" fmla="*/ 52 w 169"/>
                        <a:gd name="T23" fmla="*/ 127 h 245"/>
                        <a:gd name="T24" fmla="*/ 38 w 169"/>
                        <a:gd name="T25" fmla="*/ 141 h 245"/>
                        <a:gd name="T26" fmla="*/ 28 w 169"/>
                        <a:gd name="T27" fmla="*/ 154 h 245"/>
                        <a:gd name="T28" fmla="*/ 52 w 169"/>
                        <a:gd name="T29" fmla="*/ 160 h 245"/>
                        <a:gd name="T30" fmla="*/ 79 w 169"/>
                        <a:gd name="T31" fmla="*/ 174 h 245"/>
                        <a:gd name="T32" fmla="*/ 107 w 169"/>
                        <a:gd name="T33" fmla="*/ 196 h 245"/>
                        <a:gd name="T34" fmla="*/ 133 w 169"/>
                        <a:gd name="T35" fmla="*/ 209 h 245"/>
                        <a:gd name="T36" fmla="*/ 168 w 169"/>
                        <a:gd name="T37" fmla="*/ 244 h 2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9"/>
                        <a:gd name="T58" fmla="*/ 0 h 245"/>
                        <a:gd name="T59" fmla="*/ 169 w 169"/>
                        <a:gd name="T60" fmla="*/ 245 h 2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9" h="245">
                          <a:moveTo>
                            <a:pt x="36" y="0"/>
                          </a:moveTo>
                          <a:lnTo>
                            <a:pt x="36" y="14"/>
                          </a:lnTo>
                          <a:lnTo>
                            <a:pt x="32" y="27"/>
                          </a:lnTo>
                          <a:lnTo>
                            <a:pt x="26" y="43"/>
                          </a:lnTo>
                          <a:lnTo>
                            <a:pt x="24" y="56"/>
                          </a:lnTo>
                          <a:lnTo>
                            <a:pt x="22" y="74"/>
                          </a:lnTo>
                          <a:lnTo>
                            <a:pt x="20" y="89"/>
                          </a:lnTo>
                          <a:lnTo>
                            <a:pt x="13" y="102"/>
                          </a:lnTo>
                          <a:lnTo>
                            <a:pt x="0" y="110"/>
                          </a:lnTo>
                          <a:lnTo>
                            <a:pt x="15" y="116"/>
                          </a:lnTo>
                          <a:lnTo>
                            <a:pt x="36" y="121"/>
                          </a:lnTo>
                          <a:lnTo>
                            <a:pt x="52" y="127"/>
                          </a:lnTo>
                          <a:lnTo>
                            <a:pt x="38" y="141"/>
                          </a:lnTo>
                          <a:lnTo>
                            <a:pt x="28" y="154"/>
                          </a:lnTo>
                          <a:lnTo>
                            <a:pt x="52" y="160"/>
                          </a:lnTo>
                          <a:lnTo>
                            <a:pt x="79" y="174"/>
                          </a:lnTo>
                          <a:lnTo>
                            <a:pt x="107" y="196"/>
                          </a:lnTo>
                          <a:lnTo>
                            <a:pt x="133" y="209"/>
                          </a:lnTo>
                          <a:lnTo>
                            <a:pt x="168" y="244"/>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3" name="Freeform 24"/>
                    <p:cNvSpPr>
                      <a:spLocks/>
                    </p:cNvSpPr>
                    <p:nvPr/>
                  </p:nvSpPr>
                  <p:spPr bwMode="auto">
                    <a:xfrm>
                      <a:off x="3876" y="3507"/>
                      <a:ext cx="165" cy="236"/>
                    </a:xfrm>
                    <a:custGeom>
                      <a:avLst/>
                      <a:gdLst>
                        <a:gd name="T0" fmla="*/ 133 w 165"/>
                        <a:gd name="T1" fmla="*/ 0 h 236"/>
                        <a:gd name="T2" fmla="*/ 133 w 165"/>
                        <a:gd name="T3" fmla="*/ 15 h 236"/>
                        <a:gd name="T4" fmla="*/ 138 w 165"/>
                        <a:gd name="T5" fmla="*/ 37 h 236"/>
                        <a:gd name="T6" fmla="*/ 151 w 165"/>
                        <a:gd name="T7" fmla="*/ 58 h 236"/>
                        <a:gd name="T8" fmla="*/ 164 w 165"/>
                        <a:gd name="T9" fmla="*/ 73 h 236"/>
                        <a:gd name="T10" fmla="*/ 150 w 165"/>
                        <a:gd name="T11" fmla="*/ 77 h 236"/>
                        <a:gd name="T12" fmla="*/ 130 w 165"/>
                        <a:gd name="T13" fmla="*/ 85 h 236"/>
                        <a:gd name="T14" fmla="*/ 112 w 165"/>
                        <a:gd name="T15" fmla="*/ 91 h 236"/>
                        <a:gd name="T16" fmla="*/ 136 w 165"/>
                        <a:gd name="T17" fmla="*/ 107 h 236"/>
                        <a:gd name="T18" fmla="*/ 112 w 165"/>
                        <a:gd name="T19" fmla="*/ 115 h 236"/>
                        <a:gd name="T20" fmla="*/ 80 w 165"/>
                        <a:gd name="T21" fmla="*/ 137 h 236"/>
                        <a:gd name="T22" fmla="*/ 64 w 165"/>
                        <a:gd name="T23" fmla="*/ 162 h 236"/>
                        <a:gd name="T24" fmla="*/ 35 w 165"/>
                        <a:gd name="T25" fmla="*/ 189 h 236"/>
                        <a:gd name="T26" fmla="*/ 14 w 165"/>
                        <a:gd name="T27" fmla="*/ 216 h 236"/>
                        <a:gd name="T28" fmla="*/ 0 w 165"/>
                        <a:gd name="T29" fmla="*/ 235 h 2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5"/>
                        <a:gd name="T46" fmla="*/ 0 h 236"/>
                        <a:gd name="T47" fmla="*/ 165 w 165"/>
                        <a:gd name="T48" fmla="*/ 236 h 2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5" h="236">
                          <a:moveTo>
                            <a:pt x="133" y="0"/>
                          </a:moveTo>
                          <a:lnTo>
                            <a:pt x="133" y="15"/>
                          </a:lnTo>
                          <a:lnTo>
                            <a:pt x="138" y="37"/>
                          </a:lnTo>
                          <a:lnTo>
                            <a:pt x="151" y="58"/>
                          </a:lnTo>
                          <a:lnTo>
                            <a:pt x="164" y="73"/>
                          </a:lnTo>
                          <a:lnTo>
                            <a:pt x="150" y="77"/>
                          </a:lnTo>
                          <a:lnTo>
                            <a:pt x="130" y="85"/>
                          </a:lnTo>
                          <a:lnTo>
                            <a:pt x="112" y="91"/>
                          </a:lnTo>
                          <a:lnTo>
                            <a:pt x="136" y="107"/>
                          </a:lnTo>
                          <a:lnTo>
                            <a:pt x="112" y="115"/>
                          </a:lnTo>
                          <a:lnTo>
                            <a:pt x="80" y="137"/>
                          </a:lnTo>
                          <a:lnTo>
                            <a:pt x="64" y="162"/>
                          </a:lnTo>
                          <a:lnTo>
                            <a:pt x="35" y="189"/>
                          </a:lnTo>
                          <a:lnTo>
                            <a:pt x="14" y="216"/>
                          </a:lnTo>
                          <a:lnTo>
                            <a:pt x="0" y="235"/>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4" name="Freeform 25"/>
                    <p:cNvSpPr>
                      <a:spLocks/>
                    </p:cNvSpPr>
                    <p:nvPr/>
                  </p:nvSpPr>
                  <p:spPr bwMode="auto">
                    <a:xfrm>
                      <a:off x="3549" y="3926"/>
                      <a:ext cx="82" cy="19"/>
                    </a:xfrm>
                    <a:custGeom>
                      <a:avLst/>
                      <a:gdLst>
                        <a:gd name="T0" fmla="*/ 81 w 82"/>
                        <a:gd name="T1" fmla="*/ 4 h 19"/>
                        <a:gd name="T2" fmla="*/ 65 w 82"/>
                        <a:gd name="T3" fmla="*/ 1 h 19"/>
                        <a:gd name="T4" fmla="*/ 51 w 82"/>
                        <a:gd name="T5" fmla="*/ 0 h 19"/>
                        <a:gd name="T6" fmla="*/ 35 w 82"/>
                        <a:gd name="T7" fmla="*/ 2 h 19"/>
                        <a:gd name="T8" fmla="*/ 23 w 82"/>
                        <a:gd name="T9" fmla="*/ 6 h 19"/>
                        <a:gd name="T10" fmla="*/ 8 w 82"/>
                        <a:gd name="T11" fmla="*/ 13 h 19"/>
                        <a:gd name="T12" fmla="*/ 0 w 82"/>
                        <a:gd name="T13" fmla="*/ 18 h 19"/>
                        <a:gd name="T14" fmla="*/ 0 60000 65536"/>
                        <a:gd name="T15" fmla="*/ 0 60000 65536"/>
                        <a:gd name="T16" fmla="*/ 0 60000 65536"/>
                        <a:gd name="T17" fmla="*/ 0 60000 65536"/>
                        <a:gd name="T18" fmla="*/ 0 60000 65536"/>
                        <a:gd name="T19" fmla="*/ 0 60000 65536"/>
                        <a:gd name="T20" fmla="*/ 0 60000 65536"/>
                        <a:gd name="T21" fmla="*/ 0 w 82"/>
                        <a:gd name="T22" fmla="*/ 0 h 19"/>
                        <a:gd name="T23" fmla="*/ 82 w 82"/>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19">
                          <a:moveTo>
                            <a:pt x="81" y="4"/>
                          </a:moveTo>
                          <a:lnTo>
                            <a:pt x="65" y="1"/>
                          </a:lnTo>
                          <a:lnTo>
                            <a:pt x="51" y="0"/>
                          </a:lnTo>
                          <a:lnTo>
                            <a:pt x="35" y="2"/>
                          </a:lnTo>
                          <a:lnTo>
                            <a:pt x="23" y="6"/>
                          </a:lnTo>
                          <a:lnTo>
                            <a:pt x="8" y="13"/>
                          </a:lnTo>
                          <a:lnTo>
                            <a:pt x="0" y="18"/>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5" name="Freeform 26"/>
                    <p:cNvSpPr>
                      <a:spLocks/>
                    </p:cNvSpPr>
                    <p:nvPr/>
                  </p:nvSpPr>
                  <p:spPr bwMode="auto">
                    <a:xfrm>
                      <a:off x="3584" y="3729"/>
                      <a:ext cx="53" cy="45"/>
                    </a:xfrm>
                    <a:custGeom>
                      <a:avLst/>
                      <a:gdLst>
                        <a:gd name="T0" fmla="*/ 52 w 53"/>
                        <a:gd name="T1" fmla="*/ 44 h 45"/>
                        <a:gd name="T2" fmla="*/ 41 w 53"/>
                        <a:gd name="T3" fmla="*/ 43 h 45"/>
                        <a:gd name="T4" fmla="*/ 27 w 53"/>
                        <a:gd name="T5" fmla="*/ 38 h 45"/>
                        <a:gd name="T6" fmla="*/ 17 w 53"/>
                        <a:gd name="T7" fmla="*/ 31 h 45"/>
                        <a:gd name="T8" fmla="*/ 9 w 53"/>
                        <a:gd name="T9" fmla="*/ 22 h 45"/>
                        <a:gd name="T10" fmla="*/ 3 w 53"/>
                        <a:gd name="T11" fmla="*/ 9 h 45"/>
                        <a:gd name="T12" fmla="*/ 0 w 53"/>
                        <a:gd name="T13" fmla="*/ 0 h 45"/>
                        <a:gd name="T14" fmla="*/ 0 60000 65536"/>
                        <a:gd name="T15" fmla="*/ 0 60000 65536"/>
                        <a:gd name="T16" fmla="*/ 0 60000 65536"/>
                        <a:gd name="T17" fmla="*/ 0 60000 65536"/>
                        <a:gd name="T18" fmla="*/ 0 60000 65536"/>
                        <a:gd name="T19" fmla="*/ 0 60000 65536"/>
                        <a:gd name="T20" fmla="*/ 0 60000 65536"/>
                        <a:gd name="T21" fmla="*/ 0 w 53"/>
                        <a:gd name="T22" fmla="*/ 0 h 45"/>
                        <a:gd name="T23" fmla="*/ 53 w 53"/>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45">
                          <a:moveTo>
                            <a:pt x="52" y="44"/>
                          </a:moveTo>
                          <a:lnTo>
                            <a:pt x="41" y="43"/>
                          </a:lnTo>
                          <a:lnTo>
                            <a:pt x="27" y="38"/>
                          </a:lnTo>
                          <a:lnTo>
                            <a:pt x="17" y="31"/>
                          </a:lnTo>
                          <a:lnTo>
                            <a:pt x="9" y="22"/>
                          </a:lnTo>
                          <a:lnTo>
                            <a:pt x="3" y="9"/>
                          </a:lnTo>
                          <a:lnTo>
                            <a:pt x="0" y="0"/>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6" name="Freeform 27"/>
                    <p:cNvSpPr>
                      <a:spLocks/>
                    </p:cNvSpPr>
                    <p:nvPr/>
                  </p:nvSpPr>
                  <p:spPr bwMode="auto">
                    <a:xfrm>
                      <a:off x="3622" y="3774"/>
                      <a:ext cx="16" cy="130"/>
                    </a:xfrm>
                    <a:custGeom>
                      <a:avLst/>
                      <a:gdLst>
                        <a:gd name="T0" fmla="*/ 14 w 16"/>
                        <a:gd name="T1" fmla="*/ 0 h 130"/>
                        <a:gd name="T2" fmla="*/ 13 w 16"/>
                        <a:gd name="T3" fmla="*/ 9 h 130"/>
                        <a:gd name="T4" fmla="*/ 13 w 16"/>
                        <a:gd name="T5" fmla="*/ 15 h 130"/>
                        <a:gd name="T6" fmla="*/ 13 w 16"/>
                        <a:gd name="T7" fmla="*/ 24 h 130"/>
                        <a:gd name="T8" fmla="*/ 15 w 16"/>
                        <a:gd name="T9" fmla="*/ 32 h 130"/>
                        <a:gd name="T10" fmla="*/ 13 w 16"/>
                        <a:gd name="T11" fmla="*/ 41 h 130"/>
                        <a:gd name="T12" fmla="*/ 10 w 16"/>
                        <a:gd name="T13" fmla="*/ 50 h 130"/>
                        <a:gd name="T14" fmla="*/ 8 w 16"/>
                        <a:gd name="T15" fmla="*/ 57 h 130"/>
                        <a:gd name="T16" fmla="*/ 7 w 16"/>
                        <a:gd name="T17" fmla="*/ 66 h 130"/>
                        <a:gd name="T18" fmla="*/ 7 w 16"/>
                        <a:gd name="T19" fmla="*/ 74 h 130"/>
                        <a:gd name="T20" fmla="*/ 3 w 16"/>
                        <a:gd name="T21" fmla="*/ 84 h 130"/>
                        <a:gd name="T22" fmla="*/ 0 w 16"/>
                        <a:gd name="T23" fmla="*/ 91 h 130"/>
                        <a:gd name="T24" fmla="*/ 1 w 16"/>
                        <a:gd name="T25" fmla="*/ 100 h 130"/>
                        <a:gd name="T26" fmla="*/ 5 w 16"/>
                        <a:gd name="T27" fmla="*/ 109 h 130"/>
                        <a:gd name="T28" fmla="*/ 10 w 16"/>
                        <a:gd name="T29" fmla="*/ 118 h 130"/>
                        <a:gd name="T30" fmla="*/ 12 w 16"/>
                        <a:gd name="T31" fmla="*/ 129 h 1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
                        <a:gd name="T49" fmla="*/ 0 h 130"/>
                        <a:gd name="T50" fmla="*/ 16 w 16"/>
                        <a:gd name="T51" fmla="*/ 130 h 1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 h="130">
                          <a:moveTo>
                            <a:pt x="14" y="0"/>
                          </a:moveTo>
                          <a:lnTo>
                            <a:pt x="13" y="9"/>
                          </a:lnTo>
                          <a:lnTo>
                            <a:pt x="13" y="15"/>
                          </a:lnTo>
                          <a:lnTo>
                            <a:pt x="13" y="24"/>
                          </a:lnTo>
                          <a:lnTo>
                            <a:pt x="15" y="32"/>
                          </a:lnTo>
                          <a:lnTo>
                            <a:pt x="13" y="41"/>
                          </a:lnTo>
                          <a:lnTo>
                            <a:pt x="10" y="50"/>
                          </a:lnTo>
                          <a:lnTo>
                            <a:pt x="8" y="57"/>
                          </a:lnTo>
                          <a:lnTo>
                            <a:pt x="7" y="66"/>
                          </a:lnTo>
                          <a:lnTo>
                            <a:pt x="7" y="74"/>
                          </a:lnTo>
                          <a:lnTo>
                            <a:pt x="3" y="84"/>
                          </a:lnTo>
                          <a:lnTo>
                            <a:pt x="0" y="91"/>
                          </a:lnTo>
                          <a:lnTo>
                            <a:pt x="1" y="100"/>
                          </a:lnTo>
                          <a:lnTo>
                            <a:pt x="5" y="109"/>
                          </a:lnTo>
                          <a:lnTo>
                            <a:pt x="10" y="118"/>
                          </a:lnTo>
                          <a:lnTo>
                            <a:pt x="12" y="129"/>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37" name="Freeform 28"/>
                    <p:cNvSpPr>
                      <a:spLocks/>
                    </p:cNvSpPr>
                    <p:nvPr/>
                  </p:nvSpPr>
                  <p:spPr bwMode="auto">
                    <a:xfrm>
                      <a:off x="3621" y="3726"/>
                      <a:ext cx="15" cy="46"/>
                    </a:xfrm>
                    <a:custGeom>
                      <a:avLst/>
                      <a:gdLst>
                        <a:gd name="T0" fmla="*/ 10 w 15"/>
                        <a:gd name="T1" fmla="*/ 0 h 46"/>
                        <a:gd name="T2" fmla="*/ 4 w 15"/>
                        <a:gd name="T3" fmla="*/ 8 h 46"/>
                        <a:gd name="T4" fmla="*/ 0 w 15"/>
                        <a:gd name="T5" fmla="*/ 17 h 46"/>
                        <a:gd name="T6" fmla="*/ 0 w 15"/>
                        <a:gd name="T7" fmla="*/ 28 h 46"/>
                        <a:gd name="T8" fmla="*/ 5 w 15"/>
                        <a:gd name="T9" fmla="*/ 37 h 46"/>
                        <a:gd name="T10" fmla="*/ 14 w 15"/>
                        <a:gd name="T11" fmla="*/ 45 h 46"/>
                        <a:gd name="T12" fmla="*/ 0 60000 65536"/>
                        <a:gd name="T13" fmla="*/ 0 60000 65536"/>
                        <a:gd name="T14" fmla="*/ 0 60000 65536"/>
                        <a:gd name="T15" fmla="*/ 0 60000 65536"/>
                        <a:gd name="T16" fmla="*/ 0 60000 65536"/>
                        <a:gd name="T17" fmla="*/ 0 60000 65536"/>
                        <a:gd name="T18" fmla="*/ 0 w 15"/>
                        <a:gd name="T19" fmla="*/ 0 h 46"/>
                        <a:gd name="T20" fmla="*/ 15 w 15"/>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15" h="46">
                          <a:moveTo>
                            <a:pt x="10" y="0"/>
                          </a:moveTo>
                          <a:lnTo>
                            <a:pt x="4" y="8"/>
                          </a:lnTo>
                          <a:lnTo>
                            <a:pt x="0" y="17"/>
                          </a:lnTo>
                          <a:lnTo>
                            <a:pt x="0" y="28"/>
                          </a:lnTo>
                          <a:lnTo>
                            <a:pt x="5" y="37"/>
                          </a:lnTo>
                          <a:lnTo>
                            <a:pt x="14" y="45"/>
                          </a:lnTo>
                        </a:path>
                      </a:pathLst>
                    </a:custGeom>
                    <a:noFill/>
                    <a:ln w="12700" cap="rnd" cmpd="sng">
                      <a:solidFill>
                        <a:srgbClr val="000000"/>
                      </a:solidFill>
                      <a:prstDash val="solid"/>
                      <a:round/>
                      <a:headEnd type="none" w="med" len="med"/>
                      <a:tailEnd type="none" w="med" len="med"/>
                    </a:ln>
                  </p:spPr>
                  <p:txBody>
                    <a:bodyPr/>
                    <a:lstStyle/>
                    <a:p>
                      <a:endParaRPr lang="en-NZ"/>
                    </a:p>
                  </p:txBody>
                </p:sp>
              </p:grpSp>
            </p:grpSp>
            <p:grpSp>
              <p:nvGrpSpPr>
                <p:cNvPr id="36921" name="Group 29"/>
                <p:cNvGrpSpPr>
                  <a:grpSpLocks/>
                </p:cNvGrpSpPr>
                <p:nvPr/>
              </p:nvGrpSpPr>
              <p:grpSpPr bwMode="auto">
                <a:xfrm>
                  <a:off x="3684" y="3473"/>
                  <a:ext cx="317" cy="299"/>
                  <a:chOff x="3684" y="3473"/>
                  <a:chExt cx="317" cy="299"/>
                </a:xfrm>
              </p:grpSpPr>
              <p:grpSp>
                <p:nvGrpSpPr>
                  <p:cNvPr id="36922" name="Group 30"/>
                  <p:cNvGrpSpPr>
                    <a:grpSpLocks/>
                  </p:cNvGrpSpPr>
                  <p:nvPr/>
                </p:nvGrpSpPr>
                <p:grpSpPr bwMode="auto">
                  <a:xfrm>
                    <a:off x="3684" y="3473"/>
                    <a:ext cx="317" cy="299"/>
                    <a:chOff x="3684" y="3473"/>
                    <a:chExt cx="317" cy="299"/>
                  </a:xfrm>
                </p:grpSpPr>
                <p:sp>
                  <p:nvSpPr>
                    <p:cNvPr id="36924" name="Freeform 31"/>
                    <p:cNvSpPr>
                      <a:spLocks/>
                    </p:cNvSpPr>
                    <p:nvPr/>
                  </p:nvSpPr>
                  <p:spPr bwMode="auto">
                    <a:xfrm>
                      <a:off x="3684" y="3473"/>
                      <a:ext cx="317" cy="299"/>
                    </a:xfrm>
                    <a:custGeom>
                      <a:avLst/>
                      <a:gdLst>
                        <a:gd name="T0" fmla="*/ 62 w 317"/>
                        <a:gd name="T1" fmla="*/ 22 h 299"/>
                        <a:gd name="T2" fmla="*/ 0 w 317"/>
                        <a:gd name="T3" fmla="*/ 26 h 299"/>
                        <a:gd name="T4" fmla="*/ 19 w 317"/>
                        <a:gd name="T5" fmla="*/ 63 h 299"/>
                        <a:gd name="T6" fmla="*/ 65 w 317"/>
                        <a:gd name="T7" fmla="*/ 105 h 299"/>
                        <a:gd name="T8" fmla="*/ 60 w 317"/>
                        <a:gd name="T9" fmla="*/ 144 h 299"/>
                        <a:gd name="T10" fmla="*/ 151 w 317"/>
                        <a:gd name="T11" fmla="*/ 298 h 299"/>
                        <a:gd name="T12" fmla="*/ 157 w 317"/>
                        <a:gd name="T13" fmla="*/ 298 h 299"/>
                        <a:gd name="T14" fmla="*/ 179 w 317"/>
                        <a:gd name="T15" fmla="*/ 269 h 299"/>
                        <a:gd name="T16" fmla="*/ 206 w 317"/>
                        <a:gd name="T17" fmla="*/ 217 h 299"/>
                        <a:gd name="T18" fmla="*/ 248 w 317"/>
                        <a:gd name="T19" fmla="*/ 154 h 299"/>
                        <a:gd name="T20" fmla="*/ 258 w 317"/>
                        <a:gd name="T21" fmla="*/ 94 h 299"/>
                        <a:gd name="T22" fmla="*/ 316 w 317"/>
                        <a:gd name="T23" fmla="*/ 31 h 299"/>
                        <a:gd name="T24" fmla="*/ 259 w 317"/>
                        <a:gd name="T25" fmla="*/ 0 h 299"/>
                        <a:gd name="T26" fmla="*/ 205 w 317"/>
                        <a:gd name="T27" fmla="*/ 39 h 299"/>
                        <a:gd name="T28" fmla="*/ 154 w 317"/>
                        <a:gd name="T29" fmla="*/ 36 h 299"/>
                        <a:gd name="T30" fmla="*/ 87 w 317"/>
                        <a:gd name="T31" fmla="*/ 17 h 299"/>
                        <a:gd name="T32" fmla="*/ 62 w 317"/>
                        <a:gd name="T33" fmla="*/ 22 h 29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17"/>
                        <a:gd name="T52" fmla="*/ 0 h 299"/>
                        <a:gd name="T53" fmla="*/ 317 w 317"/>
                        <a:gd name="T54" fmla="*/ 299 h 29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17" h="299">
                          <a:moveTo>
                            <a:pt x="62" y="22"/>
                          </a:moveTo>
                          <a:lnTo>
                            <a:pt x="0" y="26"/>
                          </a:lnTo>
                          <a:lnTo>
                            <a:pt x="19" y="63"/>
                          </a:lnTo>
                          <a:lnTo>
                            <a:pt x="65" y="105"/>
                          </a:lnTo>
                          <a:lnTo>
                            <a:pt x="60" y="144"/>
                          </a:lnTo>
                          <a:lnTo>
                            <a:pt x="151" y="298"/>
                          </a:lnTo>
                          <a:lnTo>
                            <a:pt x="157" y="298"/>
                          </a:lnTo>
                          <a:lnTo>
                            <a:pt x="179" y="269"/>
                          </a:lnTo>
                          <a:lnTo>
                            <a:pt x="206" y="217"/>
                          </a:lnTo>
                          <a:lnTo>
                            <a:pt x="248" y="154"/>
                          </a:lnTo>
                          <a:lnTo>
                            <a:pt x="258" y="94"/>
                          </a:lnTo>
                          <a:lnTo>
                            <a:pt x="316" y="31"/>
                          </a:lnTo>
                          <a:lnTo>
                            <a:pt x="259" y="0"/>
                          </a:lnTo>
                          <a:lnTo>
                            <a:pt x="205" y="39"/>
                          </a:lnTo>
                          <a:lnTo>
                            <a:pt x="154" y="36"/>
                          </a:lnTo>
                          <a:lnTo>
                            <a:pt x="87" y="17"/>
                          </a:lnTo>
                          <a:lnTo>
                            <a:pt x="62" y="22"/>
                          </a:lnTo>
                        </a:path>
                      </a:pathLst>
                    </a:custGeom>
                    <a:solidFill>
                      <a:srgbClr val="E0E0E0"/>
                    </a:solidFill>
                    <a:ln w="12700" cap="rnd" cmpd="sng">
                      <a:solidFill>
                        <a:srgbClr val="000000"/>
                      </a:solidFill>
                      <a:prstDash val="solid"/>
                      <a:round/>
                      <a:headEnd type="none" w="med" len="med"/>
                      <a:tailEnd type="none" w="med" len="med"/>
                    </a:ln>
                  </p:spPr>
                  <p:txBody>
                    <a:bodyPr/>
                    <a:lstStyle/>
                    <a:p>
                      <a:endParaRPr lang="en-NZ"/>
                    </a:p>
                  </p:txBody>
                </p:sp>
                <p:grpSp>
                  <p:nvGrpSpPr>
                    <p:cNvPr id="36925" name="Group 32"/>
                    <p:cNvGrpSpPr>
                      <a:grpSpLocks/>
                    </p:cNvGrpSpPr>
                    <p:nvPr/>
                  </p:nvGrpSpPr>
                  <p:grpSpPr bwMode="auto">
                    <a:xfrm>
                      <a:off x="3720" y="3545"/>
                      <a:ext cx="232" cy="35"/>
                      <a:chOff x="3720" y="3545"/>
                      <a:chExt cx="232" cy="35"/>
                    </a:xfrm>
                  </p:grpSpPr>
                  <p:sp>
                    <p:nvSpPr>
                      <p:cNvPr id="36926" name="Freeform 33"/>
                      <p:cNvSpPr>
                        <a:spLocks/>
                      </p:cNvSpPr>
                      <p:nvPr/>
                    </p:nvSpPr>
                    <p:spPr bwMode="auto">
                      <a:xfrm>
                        <a:off x="3889" y="3545"/>
                        <a:ext cx="63" cy="30"/>
                      </a:xfrm>
                      <a:custGeom>
                        <a:avLst/>
                        <a:gdLst>
                          <a:gd name="T0" fmla="*/ 0 w 63"/>
                          <a:gd name="T1" fmla="*/ 0 h 30"/>
                          <a:gd name="T2" fmla="*/ 31 w 63"/>
                          <a:gd name="T3" fmla="*/ 22 h 30"/>
                          <a:gd name="T4" fmla="*/ 62 w 63"/>
                          <a:gd name="T5" fmla="*/ 11 h 30"/>
                          <a:gd name="T6" fmla="*/ 30 w 63"/>
                          <a:gd name="T7" fmla="*/ 29 h 30"/>
                          <a:gd name="T8" fmla="*/ 0 w 63"/>
                          <a:gd name="T9" fmla="*/ 0 h 30"/>
                          <a:gd name="T10" fmla="*/ 0 60000 65536"/>
                          <a:gd name="T11" fmla="*/ 0 60000 65536"/>
                          <a:gd name="T12" fmla="*/ 0 60000 65536"/>
                          <a:gd name="T13" fmla="*/ 0 60000 65536"/>
                          <a:gd name="T14" fmla="*/ 0 60000 65536"/>
                          <a:gd name="T15" fmla="*/ 0 w 63"/>
                          <a:gd name="T16" fmla="*/ 0 h 30"/>
                          <a:gd name="T17" fmla="*/ 63 w 63"/>
                          <a:gd name="T18" fmla="*/ 30 h 30"/>
                        </a:gdLst>
                        <a:ahLst/>
                        <a:cxnLst>
                          <a:cxn ang="T10">
                            <a:pos x="T0" y="T1"/>
                          </a:cxn>
                          <a:cxn ang="T11">
                            <a:pos x="T2" y="T3"/>
                          </a:cxn>
                          <a:cxn ang="T12">
                            <a:pos x="T4" y="T5"/>
                          </a:cxn>
                          <a:cxn ang="T13">
                            <a:pos x="T6" y="T7"/>
                          </a:cxn>
                          <a:cxn ang="T14">
                            <a:pos x="T8" y="T9"/>
                          </a:cxn>
                        </a:cxnLst>
                        <a:rect l="T15" t="T16" r="T17" b="T18"/>
                        <a:pathLst>
                          <a:path w="63" h="30">
                            <a:moveTo>
                              <a:pt x="0" y="0"/>
                            </a:moveTo>
                            <a:lnTo>
                              <a:pt x="31" y="22"/>
                            </a:lnTo>
                            <a:lnTo>
                              <a:pt x="62" y="11"/>
                            </a:lnTo>
                            <a:lnTo>
                              <a:pt x="30" y="29"/>
                            </a:lnTo>
                            <a:lnTo>
                              <a:pt x="0" y="0"/>
                            </a:lnTo>
                          </a:path>
                        </a:pathLst>
                      </a:custGeom>
                      <a:solidFill>
                        <a:srgbClr val="C0C0C0"/>
                      </a:solidFill>
                      <a:ln w="12700" cap="rnd" cmpd="sng">
                        <a:solidFill>
                          <a:srgbClr val="000000"/>
                        </a:solidFill>
                        <a:prstDash val="solid"/>
                        <a:round/>
                        <a:headEnd type="none" w="med" len="med"/>
                        <a:tailEnd type="none" w="med" len="med"/>
                      </a:ln>
                    </p:spPr>
                    <p:txBody>
                      <a:bodyPr/>
                      <a:lstStyle/>
                      <a:p>
                        <a:endParaRPr lang="en-NZ"/>
                      </a:p>
                    </p:txBody>
                  </p:sp>
                  <p:sp>
                    <p:nvSpPr>
                      <p:cNvPr id="36927" name="Freeform 34"/>
                      <p:cNvSpPr>
                        <a:spLocks/>
                      </p:cNvSpPr>
                      <p:nvPr/>
                    </p:nvSpPr>
                    <p:spPr bwMode="auto">
                      <a:xfrm>
                        <a:off x="3720" y="3547"/>
                        <a:ext cx="74" cy="33"/>
                      </a:xfrm>
                      <a:custGeom>
                        <a:avLst/>
                        <a:gdLst>
                          <a:gd name="T0" fmla="*/ 73 w 74"/>
                          <a:gd name="T1" fmla="*/ 0 h 33"/>
                          <a:gd name="T2" fmla="*/ 59 w 74"/>
                          <a:gd name="T3" fmla="*/ 26 h 33"/>
                          <a:gd name="T4" fmla="*/ 0 w 74"/>
                          <a:gd name="T5" fmla="*/ 4 h 33"/>
                          <a:gd name="T6" fmla="*/ 60 w 74"/>
                          <a:gd name="T7" fmla="*/ 32 h 33"/>
                          <a:gd name="T8" fmla="*/ 73 w 74"/>
                          <a:gd name="T9" fmla="*/ 0 h 33"/>
                          <a:gd name="T10" fmla="*/ 0 60000 65536"/>
                          <a:gd name="T11" fmla="*/ 0 60000 65536"/>
                          <a:gd name="T12" fmla="*/ 0 60000 65536"/>
                          <a:gd name="T13" fmla="*/ 0 60000 65536"/>
                          <a:gd name="T14" fmla="*/ 0 60000 65536"/>
                          <a:gd name="T15" fmla="*/ 0 w 74"/>
                          <a:gd name="T16" fmla="*/ 0 h 33"/>
                          <a:gd name="T17" fmla="*/ 74 w 74"/>
                          <a:gd name="T18" fmla="*/ 33 h 33"/>
                        </a:gdLst>
                        <a:ahLst/>
                        <a:cxnLst>
                          <a:cxn ang="T10">
                            <a:pos x="T0" y="T1"/>
                          </a:cxn>
                          <a:cxn ang="T11">
                            <a:pos x="T2" y="T3"/>
                          </a:cxn>
                          <a:cxn ang="T12">
                            <a:pos x="T4" y="T5"/>
                          </a:cxn>
                          <a:cxn ang="T13">
                            <a:pos x="T6" y="T7"/>
                          </a:cxn>
                          <a:cxn ang="T14">
                            <a:pos x="T8" y="T9"/>
                          </a:cxn>
                        </a:cxnLst>
                        <a:rect l="T15" t="T16" r="T17" b="T18"/>
                        <a:pathLst>
                          <a:path w="74" h="33">
                            <a:moveTo>
                              <a:pt x="73" y="0"/>
                            </a:moveTo>
                            <a:lnTo>
                              <a:pt x="59" y="26"/>
                            </a:lnTo>
                            <a:lnTo>
                              <a:pt x="0" y="4"/>
                            </a:lnTo>
                            <a:lnTo>
                              <a:pt x="60" y="32"/>
                            </a:lnTo>
                            <a:lnTo>
                              <a:pt x="73" y="0"/>
                            </a:lnTo>
                          </a:path>
                        </a:pathLst>
                      </a:custGeom>
                      <a:solidFill>
                        <a:srgbClr val="C0C0C0"/>
                      </a:solidFill>
                      <a:ln w="12700" cap="rnd" cmpd="sng">
                        <a:solidFill>
                          <a:srgbClr val="000000"/>
                        </a:solidFill>
                        <a:prstDash val="solid"/>
                        <a:round/>
                        <a:headEnd type="none" w="med" len="med"/>
                        <a:tailEnd type="none" w="med" len="med"/>
                      </a:ln>
                    </p:spPr>
                    <p:txBody>
                      <a:bodyPr/>
                      <a:lstStyle/>
                      <a:p>
                        <a:endParaRPr lang="en-NZ"/>
                      </a:p>
                    </p:txBody>
                  </p:sp>
                </p:grpSp>
              </p:grpSp>
              <p:sp>
                <p:nvSpPr>
                  <p:cNvPr id="36923" name="Freeform 35"/>
                  <p:cNvSpPr>
                    <a:spLocks/>
                  </p:cNvSpPr>
                  <p:nvPr/>
                </p:nvSpPr>
                <p:spPr bwMode="auto">
                  <a:xfrm>
                    <a:off x="3786" y="3512"/>
                    <a:ext cx="108" cy="260"/>
                  </a:xfrm>
                  <a:custGeom>
                    <a:avLst/>
                    <a:gdLst>
                      <a:gd name="T0" fmla="*/ 31 w 108"/>
                      <a:gd name="T1" fmla="*/ 0 h 260"/>
                      <a:gd name="T2" fmla="*/ 12 w 108"/>
                      <a:gd name="T3" fmla="*/ 35 h 260"/>
                      <a:gd name="T4" fmla="*/ 39 w 108"/>
                      <a:gd name="T5" fmla="*/ 72 h 260"/>
                      <a:gd name="T6" fmla="*/ 33 w 108"/>
                      <a:gd name="T7" fmla="*/ 89 h 260"/>
                      <a:gd name="T8" fmla="*/ 16 w 108"/>
                      <a:gd name="T9" fmla="*/ 110 h 260"/>
                      <a:gd name="T10" fmla="*/ 0 w 108"/>
                      <a:gd name="T11" fmla="*/ 174 h 260"/>
                      <a:gd name="T12" fmla="*/ 46 w 108"/>
                      <a:gd name="T13" fmla="*/ 259 h 260"/>
                      <a:gd name="T14" fmla="*/ 60 w 108"/>
                      <a:gd name="T15" fmla="*/ 259 h 260"/>
                      <a:gd name="T16" fmla="*/ 107 w 108"/>
                      <a:gd name="T17" fmla="*/ 177 h 260"/>
                      <a:gd name="T18" fmla="*/ 97 w 108"/>
                      <a:gd name="T19" fmla="*/ 112 h 260"/>
                      <a:gd name="T20" fmla="*/ 83 w 108"/>
                      <a:gd name="T21" fmla="*/ 91 h 260"/>
                      <a:gd name="T22" fmla="*/ 72 w 108"/>
                      <a:gd name="T23" fmla="*/ 72 h 260"/>
                      <a:gd name="T24" fmla="*/ 96 w 108"/>
                      <a:gd name="T25" fmla="*/ 35 h 260"/>
                      <a:gd name="T26" fmla="*/ 83 w 108"/>
                      <a:gd name="T27" fmla="*/ 0 h 260"/>
                      <a:gd name="T28" fmla="*/ 31 w 108"/>
                      <a:gd name="T29" fmla="*/ 0 h 2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8"/>
                      <a:gd name="T46" fmla="*/ 0 h 260"/>
                      <a:gd name="T47" fmla="*/ 108 w 108"/>
                      <a:gd name="T48" fmla="*/ 260 h 2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8" h="260">
                        <a:moveTo>
                          <a:pt x="31" y="0"/>
                        </a:moveTo>
                        <a:lnTo>
                          <a:pt x="12" y="35"/>
                        </a:lnTo>
                        <a:lnTo>
                          <a:pt x="39" y="72"/>
                        </a:lnTo>
                        <a:lnTo>
                          <a:pt x="33" y="89"/>
                        </a:lnTo>
                        <a:lnTo>
                          <a:pt x="16" y="110"/>
                        </a:lnTo>
                        <a:lnTo>
                          <a:pt x="0" y="174"/>
                        </a:lnTo>
                        <a:lnTo>
                          <a:pt x="46" y="259"/>
                        </a:lnTo>
                        <a:lnTo>
                          <a:pt x="60" y="259"/>
                        </a:lnTo>
                        <a:lnTo>
                          <a:pt x="107" y="177"/>
                        </a:lnTo>
                        <a:lnTo>
                          <a:pt x="97" y="112"/>
                        </a:lnTo>
                        <a:lnTo>
                          <a:pt x="83" y="91"/>
                        </a:lnTo>
                        <a:lnTo>
                          <a:pt x="72" y="72"/>
                        </a:lnTo>
                        <a:lnTo>
                          <a:pt x="96" y="35"/>
                        </a:lnTo>
                        <a:lnTo>
                          <a:pt x="83" y="0"/>
                        </a:lnTo>
                        <a:lnTo>
                          <a:pt x="31" y="0"/>
                        </a:lnTo>
                      </a:path>
                    </a:pathLst>
                  </a:custGeom>
                  <a:solidFill>
                    <a:srgbClr val="008080"/>
                  </a:solidFill>
                  <a:ln w="12700" cap="rnd" cmpd="sng">
                    <a:solidFill>
                      <a:srgbClr val="000000"/>
                    </a:solidFill>
                    <a:prstDash val="solid"/>
                    <a:round/>
                    <a:headEnd type="none" w="med" len="med"/>
                    <a:tailEnd type="none" w="med" len="med"/>
                  </a:ln>
                </p:spPr>
                <p:txBody>
                  <a:bodyPr/>
                  <a:lstStyle/>
                  <a:p>
                    <a:endParaRPr lang="en-NZ"/>
                  </a:p>
                </p:txBody>
              </p:sp>
            </p:grpSp>
          </p:grpSp>
          <p:grpSp>
            <p:nvGrpSpPr>
              <p:cNvPr id="36913" name="Group 36"/>
              <p:cNvGrpSpPr>
                <a:grpSpLocks/>
              </p:cNvGrpSpPr>
              <p:nvPr/>
            </p:nvGrpSpPr>
            <p:grpSpPr bwMode="auto">
              <a:xfrm>
                <a:off x="3630" y="3746"/>
                <a:ext cx="295" cy="184"/>
                <a:chOff x="3630" y="3746"/>
                <a:chExt cx="295" cy="184"/>
              </a:xfrm>
            </p:grpSpPr>
            <p:sp>
              <p:nvSpPr>
                <p:cNvPr id="36914" name="Freeform 37"/>
                <p:cNvSpPr>
                  <a:spLocks/>
                </p:cNvSpPr>
                <p:nvPr/>
              </p:nvSpPr>
              <p:spPr bwMode="auto">
                <a:xfrm>
                  <a:off x="3709" y="3746"/>
                  <a:ext cx="216" cy="176"/>
                </a:xfrm>
                <a:custGeom>
                  <a:avLst/>
                  <a:gdLst>
                    <a:gd name="T0" fmla="*/ 0 w 216"/>
                    <a:gd name="T1" fmla="*/ 61 h 176"/>
                    <a:gd name="T2" fmla="*/ 57 w 216"/>
                    <a:gd name="T3" fmla="*/ 20 h 176"/>
                    <a:gd name="T4" fmla="*/ 88 w 216"/>
                    <a:gd name="T5" fmla="*/ 10 h 176"/>
                    <a:gd name="T6" fmla="*/ 119 w 216"/>
                    <a:gd name="T7" fmla="*/ 0 h 176"/>
                    <a:gd name="T8" fmla="*/ 143 w 216"/>
                    <a:gd name="T9" fmla="*/ 0 h 176"/>
                    <a:gd name="T10" fmla="*/ 174 w 216"/>
                    <a:gd name="T11" fmla="*/ 3 h 176"/>
                    <a:gd name="T12" fmla="*/ 194 w 216"/>
                    <a:gd name="T13" fmla="*/ 8 h 176"/>
                    <a:gd name="T14" fmla="*/ 210 w 216"/>
                    <a:gd name="T15" fmla="*/ 17 h 176"/>
                    <a:gd name="T16" fmla="*/ 215 w 216"/>
                    <a:gd name="T17" fmla="*/ 24 h 176"/>
                    <a:gd name="T18" fmla="*/ 215 w 216"/>
                    <a:gd name="T19" fmla="*/ 29 h 176"/>
                    <a:gd name="T20" fmla="*/ 211 w 216"/>
                    <a:gd name="T21" fmla="*/ 38 h 176"/>
                    <a:gd name="T22" fmla="*/ 201 w 216"/>
                    <a:gd name="T23" fmla="*/ 44 h 176"/>
                    <a:gd name="T24" fmla="*/ 188 w 216"/>
                    <a:gd name="T25" fmla="*/ 49 h 176"/>
                    <a:gd name="T26" fmla="*/ 197 w 216"/>
                    <a:gd name="T27" fmla="*/ 58 h 176"/>
                    <a:gd name="T28" fmla="*/ 206 w 216"/>
                    <a:gd name="T29" fmla="*/ 67 h 176"/>
                    <a:gd name="T30" fmla="*/ 208 w 216"/>
                    <a:gd name="T31" fmla="*/ 72 h 176"/>
                    <a:gd name="T32" fmla="*/ 205 w 216"/>
                    <a:gd name="T33" fmla="*/ 80 h 176"/>
                    <a:gd name="T34" fmla="*/ 199 w 216"/>
                    <a:gd name="T35" fmla="*/ 85 h 176"/>
                    <a:gd name="T36" fmla="*/ 190 w 216"/>
                    <a:gd name="T37" fmla="*/ 91 h 176"/>
                    <a:gd name="T38" fmla="*/ 174 w 216"/>
                    <a:gd name="T39" fmla="*/ 91 h 176"/>
                    <a:gd name="T40" fmla="*/ 177 w 216"/>
                    <a:gd name="T41" fmla="*/ 100 h 176"/>
                    <a:gd name="T42" fmla="*/ 181 w 216"/>
                    <a:gd name="T43" fmla="*/ 106 h 176"/>
                    <a:gd name="T44" fmla="*/ 178 w 216"/>
                    <a:gd name="T45" fmla="*/ 116 h 176"/>
                    <a:gd name="T46" fmla="*/ 171 w 216"/>
                    <a:gd name="T47" fmla="*/ 121 h 176"/>
                    <a:gd name="T48" fmla="*/ 160 w 216"/>
                    <a:gd name="T49" fmla="*/ 124 h 176"/>
                    <a:gd name="T50" fmla="*/ 146 w 216"/>
                    <a:gd name="T51" fmla="*/ 124 h 176"/>
                    <a:gd name="T52" fmla="*/ 152 w 216"/>
                    <a:gd name="T53" fmla="*/ 128 h 176"/>
                    <a:gd name="T54" fmla="*/ 157 w 216"/>
                    <a:gd name="T55" fmla="*/ 135 h 176"/>
                    <a:gd name="T56" fmla="*/ 156 w 216"/>
                    <a:gd name="T57" fmla="*/ 142 h 176"/>
                    <a:gd name="T58" fmla="*/ 151 w 216"/>
                    <a:gd name="T59" fmla="*/ 146 h 176"/>
                    <a:gd name="T60" fmla="*/ 144 w 216"/>
                    <a:gd name="T61" fmla="*/ 149 h 176"/>
                    <a:gd name="T62" fmla="*/ 135 w 216"/>
                    <a:gd name="T63" fmla="*/ 153 h 176"/>
                    <a:gd name="T64" fmla="*/ 121 w 216"/>
                    <a:gd name="T65" fmla="*/ 154 h 176"/>
                    <a:gd name="T66" fmla="*/ 107 w 216"/>
                    <a:gd name="T67" fmla="*/ 154 h 176"/>
                    <a:gd name="T68" fmla="*/ 93 w 216"/>
                    <a:gd name="T69" fmla="*/ 164 h 176"/>
                    <a:gd name="T70" fmla="*/ 84 w 216"/>
                    <a:gd name="T71" fmla="*/ 169 h 176"/>
                    <a:gd name="T72" fmla="*/ 70 w 216"/>
                    <a:gd name="T73" fmla="*/ 173 h 176"/>
                    <a:gd name="T74" fmla="*/ 54 w 216"/>
                    <a:gd name="T75" fmla="*/ 175 h 176"/>
                    <a:gd name="T76" fmla="*/ 37 w 216"/>
                    <a:gd name="T77" fmla="*/ 171 h 176"/>
                    <a:gd name="T78" fmla="*/ 0 w 216"/>
                    <a:gd name="T79" fmla="*/ 138 h 176"/>
                    <a:gd name="T80" fmla="*/ 0 w 216"/>
                    <a:gd name="T81" fmla="*/ 99 h 176"/>
                    <a:gd name="T82" fmla="*/ 0 w 216"/>
                    <a:gd name="T83" fmla="*/ 61 h 17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6"/>
                    <a:gd name="T127" fmla="*/ 0 h 176"/>
                    <a:gd name="T128" fmla="*/ 216 w 216"/>
                    <a:gd name="T129" fmla="*/ 176 h 17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6" h="176">
                      <a:moveTo>
                        <a:pt x="0" y="61"/>
                      </a:moveTo>
                      <a:lnTo>
                        <a:pt x="57" y="20"/>
                      </a:lnTo>
                      <a:lnTo>
                        <a:pt x="88" y="10"/>
                      </a:lnTo>
                      <a:lnTo>
                        <a:pt x="119" y="0"/>
                      </a:lnTo>
                      <a:lnTo>
                        <a:pt x="143" y="0"/>
                      </a:lnTo>
                      <a:lnTo>
                        <a:pt x="174" y="3"/>
                      </a:lnTo>
                      <a:lnTo>
                        <a:pt x="194" y="8"/>
                      </a:lnTo>
                      <a:lnTo>
                        <a:pt x="210" y="17"/>
                      </a:lnTo>
                      <a:lnTo>
                        <a:pt x="215" y="24"/>
                      </a:lnTo>
                      <a:lnTo>
                        <a:pt x="215" y="29"/>
                      </a:lnTo>
                      <a:lnTo>
                        <a:pt x="211" y="38"/>
                      </a:lnTo>
                      <a:lnTo>
                        <a:pt x="201" y="44"/>
                      </a:lnTo>
                      <a:lnTo>
                        <a:pt x="188" y="49"/>
                      </a:lnTo>
                      <a:lnTo>
                        <a:pt x="197" y="58"/>
                      </a:lnTo>
                      <a:lnTo>
                        <a:pt x="206" y="67"/>
                      </a:lnTo>
                      <a:lnTo>
                        <a:pt x="208" y="72"/>
                      </a:lnTo>
                      <a:lnTo>
                        <a:pt x="205" y="80"/>
                      </a:lnTo>
                      <a:lnTo>
                        <a:pt x="199" y="85"/>
                      </a:lnTo>
                      <a:lnTo>
                        <a:pt x="190" y="91"/>
                      </a:lnTo>
                      <a:lnTo>
                        <a:pt x="174" y="91"/>
                      </a:lnTo>
                      <a:lnTo>
                        <a:pt x="177" y="100"/>
                      </a:lnTo>
                      <a:lnTo>
                        <a:pt x="181" y="106"/>
                      </a:lnTo>
                      <a:lnTo>
                        <a:pt x="178" y="116"/>
                      </a:lnTo>
                      <a:lnTo>
                        <a:pt x="171" y="121"/>
                      </a:lnTo>
                      <a:lnTo>
                        <a:pt x="160" y="124"/>
                      </a:lnTo>
                      <a:lnTo>
                        <a:pt x="146" y="124"/>
                      </a:lnTo>
                      <a:lnTo>
                        <a:pt x="152" y="128"/>
                      </a:lnTo>
                      <a:lnTo>
                        <a:pt x="157" y="135"/>
                      </a:lnTo>
                      <a:lnTo>
                        <a:pt x="156" y="142"/>
                      </a:lnTo>
                      <a:lnTo>
                        <a:pt x="151" y="146"/>
                      </a:lnTo>
                      <a:lnTo>
                        <a:pt x="144" y="149"/>
                      </a:lnTo>
                      <a:lnTo>
                        <a:pt x="135" y="153"/>
                      </a:lnTo>
                      <a:lnTo>
                        <a:pt x="121" y="154"/>
                      </a:lnTo>
                      <a:lnTo>
                        <a:pt x="107" y="154"/>
                      </a:lnTo>
                      <a:lnTo>
                        <a:pt x="93" y="164"/>
                      </a:lnTo>
                      <a:lnTo>
                        <a:pt x="84" y="169"/>
                      </a:lnTo>
                      <a:lnTo>
                        <a:pt x="70" y="173"/>
                      </a:lnTo>
                      <a:lnTo>
                        <a:pt x="54" y="175"/>
                      </a:lnTo>
                      <a:lnTo>
                        <a:pt x="37" y="171"/>
                      </a:lnTo>
                      <a:lnTo>
                        <a:pt x="0" y="138"/>
                      </a:lnTo>
                      <a:lnTo>
                        <a:pt x="0" y="99"/>
                      </a:lnTo>
                      <a:lnTo>
                        <a:pt x="0" y="61"/>
                      </a:lnTo>
                    </a:path>
                  </a:pathLst>
                </a:custGeom>
                <a:solidFill>
                  <a:srgbClr val="E0A080"/>
                </a:solidFill>
                <a:ln w="12700" cap="rnd" cmpd="sng">
                  <a:solidFill>
                    <a:srgbClr val="000000"/>
                  </a:solidFill>
                  <a:prstDash val="solid"/>
                  <a:round/>
                  <a:headEnd type="none" w="med" len="med"/>
                  <a:tailEnd type="none" w="med" len="med"/>
                </a:ln>
              </p:spPr>
              <p:txBody>
                <a:bodyPr/>
                <a:lstStyle/>
                <a:p>
                  <a:endParaRPr lang="en-NZ"/>
                </a:p>
              </p:txBody>
            </p:sp>
            <p:sp>
              <p:nvSpPr>
                <p:cNvPr id="36915" name="Freeform 38"/>
                <p:cNvSpPr>
                  <a:spLocks/>
                </p:cNvSpPr>
                <p:nvPr/>
              </p:nvSpPr>
              <p:spPr bwMode="auto">
                <a:xfrm>
                  <a:off x="3630" y="3776"/>
                  <a:ext cx="109" cy="154"/>
                </a:xfrm>
                <a:custGeom>
                  <a:avLst/>
                  <a:gdLst>
                    <a:gd name="T0" fmla="*/ 97 w 109"/>
                    <a:gd name="T1" fmla="*/ 18 h 154"/>
                    <a:gd name="T2" fmla="*/ 108 w 109"/>
                    <a:gd name="T3" fmla="*/ 3 h 154"/>
                    <a:gd name="T4" fmla="*/ 85 w 109"/>
                    <a:gd name="T5" fmla="*/ 6 h 154"/>
                    <a:gd name="T6" fmla="*/ 64 w 109"/>
                    <a:gd name="T7" fmla="*/ 5 h 154"/>
                    <a:gd name="T8" fmla="*/ 41 w 109"/>
                    <a:gd name="T9" fmla="*/ 5 h 154"/>
                    <a:gd name="T10" fmla="*/ 12 w 109"/>
                    <a:gd name="T11" fmla="*/ 0 h 154"/>
                    <a:gd name="T12" fmla="*/ 14 w 109"/>
                    <a:gd name="T13" fmla="*/ 30 h 154"/>
                    <a:gd name="T14" fmla="*/ 8 w 109"/>
                    <a:gd name="T15" fmla="*/ 54 h 154"/>
                    <a:gd name="T16" fmla="*/ 5 w 109"/>
                    <a:gd name="T17" fmla="*/ 75 h 154"/>
                    <a:gd name="T18" fmla="*/ 0 w 109"/>
                    <a:gd name="T19" fmla="*/ 91 h 154"/>
                    <a:gd name="T20" fmla="*/ 2 w 109"/>
                    <a:gd name="T21" fmla="*/ 104 h 154"/>
                    <a:gd name="T22" fmla="*/ 10 w 109"/>
                    <a:gd name="T23" fmla="*/ 116 h 154"/>
                    <a:gd name="T24" fmla="*/ 12 w 109"/>
                    <a:gd name="T25" fmla="*/ 130 h 154"/>
                    <a:gd name="T26" fmla="*/ 12 w 109"/>
                    <a:gd name="T27" fmla="*/ 141 h 154"/>
                    <a:gd name="T28" fmla="*/ 5 w 109"/>
                    <a:gd name="T29" fmla="*/ 153 h 154"/>
                    <a:gd name="T30" fmla="*/ 27 w 109"/>
                    <a:gd name="T31" fmla="*/ 152 h 154"/>
                    <a:gd name="T32" fmla="*/ 42 w 109"/>
                    <a:gd name="T33" fmla="*/ 147 h 154"/>
                    <a:gd name="T34" fmla="*/ 64 w 109"/>
                    <a:gd name="T35" fmla="*/ 147 h 154"/>
                    <a:gd name="T36" fmla="*/ 75 w 109"/>
                    <a:gd name="T37" fmla="*/ 142 h 154"/>
                    <a:gd name="T38" fmla="*/ 94 w 109"/>
                    <a:gd name="T39" fmla="*/ 145 h 154"/>
                    <a:gd name="T40" fmla="*/ 105 w 109"/>
                    <a:gd name="T41" fmla="*/ 144 h 154"/>
                    <a:gd name="T42" fmla="*/ 99 w 109"/>
                    <a:gd name="T43" fmla="*/ 131 h 154"/>
                    <a:gd name="T44" fmla="*/ 86 w 109"/>
                    <a:gd name="T45" fmla="*/ 119 h 154"/>
                    <a:gd name="T46" fmla="*/ 81 w 109"/>
                    <a:gd name="T47" fmla="*/ 104 h 154"/>
                    <a:gd name="T48" fmla="*/ 85 w 109"/>
                    <a:gd name="T49" fmla="*/ 81 h 154"/>
                    <a:gd name="T50" fmla="*/ 81 w 109"/>
                    <a:gd name="T51" fmla="*/ 61 h 154"/>
                    <a:gd name="T52" fmla="*/ 83 w 109"/>
                    <a:gd name="T53" fmla="*/ 38 h 154"/>
                    <a:gd name="T54" fmla="*/ 97 w 109"/>
                    <a:gd name="T55" fmla="*/ 18 h 15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9"/>
                    <a:gd name="T85" fmla="*/ 0 h 154"/>
                    <a:gd name="T86" fmla="*/ 109 w 109"/>
                    <a:gd name="T87" fmla="*/ 154 h 15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9" h="154">
                      <a:moveTo>
                        <a:pt x="97" y="18"/>
                      </a:moveTo>
                      <a:lnTo>
                        <a:pt x="108" y="3"/>
                      </a:lnTo>
                      <a:lnTo>
                        <a:pt x="85" y="6"/>
                      </a:lnTo>
                      <a:lnTo>
                        <a:pt x="64" y="5"/>
                      </a:lnTo>
                      <a:lnTo>
                        <a:pt x="41" y="5"/>
                      </a:lnTo>
                      <a:lnTo>
                        <a:pt x="12" y="0"/>
                      </a:lnTo>
                      <a:lnTo>
                        <a:pt x="14" y="30"/>
                      </a:lnTo>
                      <a:lnTo>
                        <a:pt x="8" y="54"/>
                      </a:lnTo>
                      <a:lnTo>
                        <a:pt x="5" y="75"/>
                      </a:lnTo>
                      <a:lnTo>
                        <a:pt x="0" y="91"/>
                      </a:lnTo>
                      <a:lnTo>
                        <a:pt x="2" y="104"/>
                      </a:lnTo>
                      <a:lnTo>
                        <a:pt x="10" y="116"/>
                      </a:lnTo>
                      <a:lnTo>
                        <a:pt x="12" y="130"/>
                      </a:lnTo>
                      <a:lnTo>
                        <a:pt x="12" y="141"/>
                      </a:lnTo>
                      <a:lnTo>
                        <a:pt x="5" y="153"/>
                      </a:lnTo>
                      <a:lnTo>
                        <a:pt x="27" y="152"/>
                      </a:lnTo>
                      <a:lnTo>
                        <a:pt x="42" y="147"/>
                      </a:lnTo>
                      <a:lnTo>
                        <a:pt x="64" y="147"/>
                      </a:lnTo>
                      <a:lnTo>
                        <a:pt x="75" y="142"/>
                      </a:lnTo>
                      <a:lnTo>
                        <a:pt x="94" y="145"/>
                      </a:lnTo>
                      <a:lnTo>
                        <a:pt x="105" y="144"/>
                      </a:lnTo>
                      <a:lnTo>
                        <a:pt x="99" y="131"/>
                      </a:lnTo>
                      <a:lnTo>
                        <a:pt x="86" y="119"/>
                      </a:lnTo>
                      <a:lnTo>
                        <a:pt x="81" y="104"/>
                      </a:lnTo>
                      <a:lnTo>
                        <a:pt x="85" y="81"/>
                      </a:lnTo>
                      <a:lnTo>
                        <a:pt x="81" y="61"/>
                      </a:lnTo>
                      <a:lnTo>
                        <a:pt x="83" y="38"/>
                      </a:lnTo>
                      <a:lnTo>
                        <a:pt x="97" y="18"/>
                      </a:lnTo>
                    </a:path>
                  </a:pathLst>
                </a:custGeom>
                <a:solidFill>
                  <a:srgbClr val="E0E0E0"/>
                </a:solidFill>
                <a:ln w="12700" cap="rnd" cmpd="sng">
                  <a:solidFill>
                    <a:srgbClr val="000000"/>
                  </a:solidFill>
                  <a:prstDash val="solid"/>
                  <a:round/>
                  <a:headEnd type="none" w="med" len="med"/>
                  <a:tailEnd type="none" w="med" len="med"/>
                </a:ln>
              </p:spPr>
              <p:txBody>
                <a:bodyPr/>
                <a:lstStyle/>
                <a:p>
                  <a:endParaRPr lang="en-NZ"/>
                </a:p>
              </p:txBody>
            </p:sp>
            <p:sp>
              <p:nvSpPr>
                <p:cNvPr id="36916" name="Freeform 39"/>
                <p:cNvSpPr>
                  <a:spLocks/>
                </p:cNvSpPr>
                <p:nvPr/>
              </p:nvSpPr>
              <p:spPr bwMode="auto">
                <a:xfrm>
                  <a:off x="3825" y="3785"/>
                  <a:ext cx="74" cy="12"/>
                </a:xfrm>
                <a:custGeom>
                  <a:avLst/>
                  <a:gdLst>
                    <a:gd name="T0" fmla="*/ 0 w 74"/>
                    <a:gd name="T1" fmla="*/ 11 h 12"/>
                    <a:gd name="T2" fmla="*/ 10 w 74"/>
                    <a:gd name="T3" fmla="*/ 7 h 12"/>
                    <a:gd name="T4" fmla="*/ 16 w 74"/>
                    <a:gd name="T5" fmla="*/ 4 h 12"/>
                    <a:gd name="T6" fmla="*/ 27 w 74"/>
                    <a:gd name="T7" fmla="*/ 1 h 12"/>
                    <a:gd name="T8" fmla="*/ 38 w 74"/>
                    <a:gd name="T9" fmla="*/ 0 h 12"/>
                    <a:gd name="T10" fmla="*/ 46 w 74"/>
                    <a:gd name="T11" fmla="*/ 0 h 12"/>
                    <a:gd name="T12" fmla="*/ 55 w 74"/>
                    <a:gd name="T13" fmla="*/ 2 h 12"/>
                    <a:gd name="T14" fmla="*/ 64 w 74"/>
                    <a:gd name="T15" fmla="*/ 5 h 12"/>
                    <a:gd name="T16" fmla="*/ 73 w 74"/>
                    <a:gd name="T17" fmla="*/ 9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12"/>
                    <a:gd name="T29" fmla="*/ 74 w 74"/>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12">
                      <a:moveTo>
                        <a:pt x="0" y="11"/>
                      </a:moveTo>
                      <a:lnTo>
                        <a:pt x="10" y="7"/>
                      </a:lnTo>
                      <a:lnTo>
                        <a:pt x="16" y="4"/>
                      </a:lnTo>
                      <a:lnTo>
                        <a:pt x="27" y="1"/>
                      </a:lnTo>
                      <a:lnTo>
                        <a:pt x="38" y="0"/>
                      </a:lnTo>
                      <a:lnTo>
                        <a:pt x="46" y="0"/>
                      </a:lnTo>
                      <a:lnTo>
                        <a:pt x="55" y="2"/>
                      </a:lnTo>
                      <a:lnTo>
                        <a:pt x="64" y="5"/>
                      </a:lnTo>
                      <a:lnTo>
                        <a:pt x="73" y="9"/>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17" name="Freeform 40"/>
                <p:cNvSpPr>
                  <a:spLocks/>
                </p:cNvSpPr>
                <p:nvPr/>
              </p:nvSpPr>
              <p:spPr bwMode="auto">
                <a:xfrm>
                  <a:off x="3815" y="3824"/>
                  <a:ext cx="70" cy="14"/>
                </a:xfrm>
                <a:custGeom>
                  <a:avLst/>
                  <a:gdLst>
                    <a:gd name="T0" fmla="*/ 0 w 70"/>
                    <a:gd name="T1" fmla="*/ 7 h 14"/>
                    <a:gd name="T2" fmla="*/ 11 w 70"/>
                    <a:gd name="T3" fmla="*/ 4 h 14"/>
                    <a:gd name="T4" fmla="*/ 25 w 70"/>
                    <a:gd name="T5" fmla="*/ 0 h 14"/>
                    <a:gd name="T6" fmla="*/ 39 w 70"/>
                    <a:gd name="T7" fmla="*/ 0 h 14"/>
                    <a:gd name="T8" fmla="*/ 51 w 70"/>
                    <a:gd name="T9" fmla="*/ 2 h 14"/>
                    <a:gd name="T10" fmla="*/ 58 w 70"/>
                    <a:gd name="T11" fmla="*/ 5 h 14"/>
                    <a:gd name="T12" fmla="*/ 65 w 70"/>
                    <a:gd name="T13" fmla="*/ 7 h 14"/>
                    <a:gd name="T14" fmla="*/ 69 w 70"/>
                    <a:gd name="T15" fmla="*/ 13 h 14"/>
                    <a:gd name="T16" fmla="*/ 0 60000 65536"/>
                    <a:gd name="T17" fmla="*/ 0 60000 65536"/>
                    <a:gd name="T18" fmla="*/ 0 60000 65536"/>
                    <a:gd name="T19" fmla="*/ 0 60000 65536"/>
                    <a:gd name="T20" fmla="*/ 0 60000 65536"/>
                    <a:gd name="T21" fmla="*/ 0 60000 65536"/>
                    <a:gd name="T22" fmla="*/ 0 60000 65536"/>
                    <a:gd name="T23" fmla="*/ 0 60000 65536"/>
                    <a:gd name="T24" fmla="*/ 0 w 70"/>
                    <a:gd name="T25" fmla="*/ 0 h 14"/>
                    <a:gd name="T26" fmla="*/ 70 w 70"/>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 h="14">
                      <a:moveTo>
                        <a:pt x="0" y="7"/>
                      </a:moveTo>
                      <a:lnTo>
                        <a:pt x="11" y="4"/>
                      </a:lnTo>
                      <a:lnTo>
                        <a:pt x="25" y="0"/>
                      </a:lnTo>
                      <a:lnTo>
                        <a:pt x="39" y="0"/>
                      </a:lnTo>
                      <a:lnTo>
                        <a:pt x="51" y="2"/>
                      </a:lnTo>
                      <a:lnTo>
                        <a:pt x="58" y="5"/>
                      </a:lnTo>
                      <a:lnTo>
                        <a:pt x="65" y="7"/>
                      </a:lnTo>
                      <a:lnTo>
                        <a:pt x="69" y="13"/>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18" name="Freeform 41"/>
                <p:cNvSpPr>
                  <a:spLocks/>
                </p:cNvSpPr>
                <p:nvPr/>
              </p:nvSpPr>
              <p:spPr bwMode="auto">
                <a:xfrm>
                  <a:off x="3798" y="3864"/>
                  <a:ext cx="64" cy="18"/>
                </a:xfrm>
                <a:custGeom>
                  <a:avLst/>
                  <a:gdLst>
                    <a:gd name="T0" fmla="*/ 4 w 64"/>
                    <a:gd name="T1" fmla="*/ 17 h 18"/>
                    <a:gd name="T2" fmla="*/ 0 w 64"/>
                    <a:gd name="T3" fmla="*/ 14 h 18"/>
                    <a:gd name="T4" fmla="*/ 2 w 64"/>
                    <a:gd name="T5" fmla="*/ 8 h 18"/>
                    <a:gd name="T6" fmla="*/ 8 w 64"/>
                    <a:gd name="T7" fmla="*/ 6 h 18"/>
                    <a:gd name="T8" fmla="*/ 19 w 64"/>
                    <a:gd name="T9" fmla="*/ 3 h 18"/>
                    <a:gd name="T10" fmla="*/ 30 w 64"/>
                    <a:gd name="T11" fmla="*/ 0 h 18"/>
                    <a:gd name="T12" fmla="*/ 40 w 64"/>
                    <a:gd name="T13" fmla="*/ 0 h 18"/>
                    <a:gd name="T14" fmla="*/ 49 w 64"/>
                    <a:gd name="T15" fmla="*/ 1 h 18"/>
                    <a:gd name="T16" fmla="*/ 57 w 64"/>
                    <a:gd name="T17" fmla="*/ 4 h 18"/>
                    <a:gd name="T18" fmla="*/ 63 w 64"/>
                    <a:gd name="T19" fmla="*/ 6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
                    <a:gd name="T31" fmla="*/ 0 h 18"/>
                    <a:gd name="T32" fmla="*/ 64 w 64"/>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 h="18">
                      <a:moveTo>
                        <a:pt x="4" y="17"/>
                      </a:moveTo>
                      <a:lnTo>
                        <a:pt x="0" y="14"/>
                      </a:lnTo>
                      <a:lnTo>
                        <a:pt x="2" y="8"/>
                      </a:lnTo>
                      <a:lnTo>
                        <a:pt x="8" y="6"/>
                      </a:lnTo>
                      <a:lnTo>
                        <a:pt x="19" y="3"/>
                      </a:lnTo>
                      <a:lnTo>
                        <a:pt x="30" y="0"/>
                      </a:lnTo>
                      <a:lnTo>
                        <a:pt x="40" y="0"/>
                      </a:lnTo>
                      <a:lnTo>
                        <a:pt x="49" y="1"/>
                      </a:lnTo>
                      <a:lnTo>
                        <a:pt x="57" y="4"/>
                      </a:lnTo>
                      <a:lnTo>
                        <a:pt x="63" y="6"/>
                      </a:lnTo>
                    </a:path>
                  </a:pathLst>
                </a:custGeom>
                <a:noFill/>
                <a:ln w="12700" cap="rnd" cmpd="sng">
                  <a:solidFill>
                    <a:srgbClr val="000000"/>
                  </a:solidFill>
                  <a:prstDash val="solid"/>
                  <a:round/>
                  <a:headEnd type="none" w="med" len="med"/>
                  <a:tailEnd type="none" w="med" len="med"/>
                </a:ln>
              </p:spPr>
              <p:txBody>
                <a:bodyPr/>
                <a:lstStyle/>
                <a:p>
                  <a:endParaRPr lang="en-NZ"/>
                </a:p>
              </p:txBody>
            </p:sp>
            <p:sp>
              <p:nvSpPr>
                <p:cNvPr id="36919" name="Rectangle 42"/>
                <p:cNvSpPr>
                  <a:spLocks noChangeArrowheads="1"/>
                </p:cNvSpPr>
                <p:nvPr/>
              </p:nvSpPr>
              <p:spPr bwMode="auto">
                <a:xfrm>
                  <a:off x="3665" y="3790"/>
                  <a:ext cx="36" cy="1"/>
                </a:xfrm>
                <a:prstGeom prst="rect">
                  <a:avLst/>
                </a:prstGeom>
                <a:solidFill>
                  <a:srgbClr val="000000"/>
                </a:solidFill>
                <a:ln w="12700">
                  <a:solidFill>
                    <a:srgbClr val="000000"/>
                  </a:solidFill>
                  <a:miter lim="800000"/>
                  <a:headEnd/>
                  <a:tailEnd/>
                </a:ln>
              </p:spPr>
              <p:txBody>
                <a:bodyPr wrap="none" anchor="ctr"/>
                <a:lstStyle/>
                <a:p>
                  <a:endParaRPr lang="en-NZ"/>
                </a:p>
              </p:txBody>
            </p:sp>
          </p:grpSp>
        </p:grpSp>
        <p:grpSp>
          <p:nvGrpSpPr>
            <p:cNvPr id="36885" name="Group 43"/>
            <p:cNvGrpSpPr>
              <a:grpSpLocks/>
            </p:cNvGrpSpPr>
            <p:nvPr/>
          </p:nvGrpSpPr>
          <p:grpSpPr bwMode="auto">
            <a:xfrm>
              <a:off x="3537" y="2455"/>
              <a:ext cx="682" cy="1091"/>
              <a:chOff x="3537" y="2455"/>
              <a:chExt cx="682" cy="1091"/>
            </a:xfrm>
          </p:grpSpPr>
          <p:grpSp>
            <p:nvGrpSpPr>
              <p:cNvPr id="36886" name="Group 44"/>
              <p:cNvGrpSpPr>
                <a:grpSpLocks/>
              </p:cNvGrpSpPr>
              <p:nvPr/>
            </p:nvGrpSpPr>
            <p:grpSpPr bwMode="auto">
              <a:xfrm>
                <a:off x="3537" y="2455"/>
                <a:ext cx="682" cy="1091"/>
                <a:chOff x="3537" y="2455"/>
                <a:chExt cx="682" cy="1091"/>
              </a:xfrm>
            </p:grpSpPr>
            <p:sp>
              <p:nvSpPr>
                <p:cNvPr id="36903" name="Freeform 45"/>
                <p:cNvSpPr>
                  <a:spLocks/>
                </p:cNvSpPr>
                <p:nvPr/>
              </p:nvSpPr>
              <p:spPr bwMode="auto">
                <a:xfrm>
                  <a:off x="3537" y="2537"/>
                  <a:ext cx="642" cy="1009"/>
                </a:xfrm>
                <a:custGeom>
                  <a:avLst/>
                  <a:gdLst>
                    <a:gd name="T0" fmla="*/ 65 w 642"/>
                    <a:gd name="T1" fmla="*/ 452 h 1009"/>
                    <a:gd name="T2" fmla="*/ 79 w 642"/>
                    <a:gd name="T3" fmla="*/ 535 h 1009"/>
                    <a:gd name="T4" fmla="*/ 84 w 642"/>
                    <a:gd name="T5" fmla="*/ 613 h 1009"/>
                    <a:gd name="T6" fmla="*/ 91 w 642"/>
                    <a:gd name="T7" fmla="*/ 677 h 1009"/>
                    <a:gd name="T8" fmla="*/ 100 w 642"/>
                    <a:gd name="T9" fmla="*/ 739 h 1009"/>
                    <a:gd name="T10" fmla="*/ 116 w 642"/>
                    <a:gd name="T11" fmla="*/ 818 h 1009"/>
                    <a:gd name="T12" fmla="*/ 141 w 642"/>
                    <a:gd name="T13" fmla="*/ 891 h 1009"/>
                    <a:gd name="T14" fmla="*/ 153 w 642"/>
                    <a:gd name="T15" fmla="*/ 922 h 1009"/>
                    <a:gd name="T16" fmla="*/ 178 w 642"/>
                    <a:gd name="T17" fmla="*/ 962 h 1009"/>
                    <a:gd name="T18" fmla="*/ 209 w 642"/>
                    <a:gd name="T19" fmla="*/ 985 h 1009"/>
                    <a:gd name="T20" fmla="*/ 234 w 642"/>
                    <a:gd name="T21" fmla="*/ 997 h 1009"/>
                    <a:gd name="T22" fmla="*/ 263 w 642"/>
                    <a:gd name="T23" fmla="*/ 1003 h 1009"/>
                    <a:gd name="T24" fmla="*/ 302 w 642"/>
                    <a:gd name="T25" fmla="*/ 1008 h 1009"/>
                    <a:gd name="T26" fmla="*/ 339 w 642"/>
                    <a:gd name="T27" fmla="*/ 1003 h 1009"/>
                    <a:gd name="T28" fmla="*/ 377 w 642"/>
                    <a:gd name="T29" fmla="*/ 993 h 1009"/>
                    <a:gd name="T30" fmla="*/ 407 w 642"/>
                    <a:gd name="T31" fmla="*/ 972 h 1009"/>
                    <a:gd name="T32" fmla="*/ 431 w 642"/>
                    <a:gd name="T33" fmla="*/ 939 h 1009"/>
                    <a:gd name="T34" fmla="*/ 452 w 642"/>
                    <a:gd name="T35" fmla="*/ 895 h 1009"/>
                    <a:gd name="T36" fmla="*/ 472 w 642"/>
                    <a:gd name="T37" fmla="*/ 854 h 1009"/>
                    <a:gd name="T38" fmla="*/ 502 w 642"/>
                    <a:gd name="T39" fmla="*/ 779 h 1009"/>
                    <a:gd name="T40" fmla="*/ 531 w 642"/>
                    <a:gd name="T41" fmla="*/ 684 h 1009"/>
                    <a:gd name="T42" fmla="*/ 552 w 642"/>
                    <a:gd name="T43" fmla="*/ 612 h 1009"/>
                    <a:gd name="T44" fmla="*/ 565 w 642"/>
                    <a:gd name="T45" fmla="*/ 526 h 1009"/>
                    <a:gd name="T46" fmla="*/ 575 w 642"/>
                    <a:gd name="T47" fmla="*/ 451 h 1009"/>
                    <a:gd name="T48" fmla="*/ 580 w 642"/>
                    <a:gd name="T49" fmla="*/ 422 h 1009"/>
                    <a:gd name="T50" fmla="*/ 599 w 642"/>
                    <a:gd name="T51" fmla="*/ 411 h 1009"/>
                    <a:gd name="T52" fmla="*/ 614 w 642"/>
                    <a:gd name="T53" fmla="*/ 400 h 1009"/>
                    <a:gd name="T54" fmla="*/ 630 w 642"/>
                    <a:gd name="T55" fmla="*/ 385 h 1009"/>
                    <a:gd name="T56" fmla="*/ 641 w 642"/>
                    <a:gd name="T57" fmla="*/ 367 h 1009"/>
                    <a:gd name="T58" fmla="*/ 639 w 642"/>
                    <a:gd name="T59" fmla="*/ 350 h 1009"/>
                    <a:gd name="T60" fmla="*/ 623 w 642"/>
                    <a:gd name="T61" fmla="*/ 335 h 1009"/>
                    <a:gd name="T62" fmla="*/ 604 w 642"/>
                    <a:gd name="T63" fmla="*/ 324 h 1009"/>
                    <a:gd name="T64" fmla="*/ 585 w 642"/>
                    <a:gd name="T65" fmla="*/ 321 h 1009"/>
                    <a:gd name="T66" fmla="*/ 585 w 642"/>
                    <a:gd name="T67" fmla="*/ 298 h 1009"/>
                    <a:gd name="T68" fmla="*/ 589 w 642"/>
                    <a:gd name="T69" fmla="*/ 237 h 1009"/>
                    <a:gd name="T70" fmla="*/ 595 w 642"/>
                    <a:gd name="T71" fmla="*/ 166 h 1009"/>
                    <a:gd name="T72" fmla="*/ 570 w 642"/>
                    <a:gd name="T73" fmla="*/ 89 h 1009"/>
                    <a:gd name="T74" fmla="*/ 537 w 642"/>
                    <a:gd name="T75" fmla="*/ 50 h 1009"/>
                    <a:gd name="T76" fmla="*/ 457 w 642"/>
                    <a:gd name="T77" fmla="*/ 7 h 1009"/>
                    <a:gd name="T78" fmla="*/ 356 w 642"/>
                    <a:gd name="T79" fmla="*/ 0 h 1009"/>
                    <a:gd name="T80" fmla="*/ 262 w 642"/>
                    <a:gd name="T81" fmla="*/ 11 h 1009"/>
                    <a:gd name="T82" fmla="*/ 151 w 642"/>
                    <a:gd name="T83" fmla="*/ 46 h 1009"/>
                    <a:gd name="T84" fmla="*/ 85 w 642"/>
                    <a:gd name="T85" fmla="*/ 116 h 1009"/>
                    <a:gd name="T86" fmla="*/ 81 w 642"/>
                    <a:gd name="T87" fmla="*/ 183 h 1009"/>
                    <a:gd name="T88" fmla="*/ 85 w 642"/>
                    <a:gd name="T89" fmla="*/ 230 h 1009"/>
                    <a:gd name="T90" fmla="*/ 81 w 642"/>
                    <a:gd name="T91" fmla="*/ 266 h 1009"/>
                    <a:gd name="T92" fmla="*/ 76 w 642"/>
                    <a:gd name="T93" fmla="*/ 291 h 1009"/>
                    <a:gd name="T94" fmla="*/ 56 w 642"/>
                    <a:gd name="T95" fmla="*/ 309 h 1009"/>
                    <a:gd name="T96" fmla="*/ 33 w 642"/>
                    <a:gd name="T97" fmla="*/ 320 h 1009"/>
                    <a:gd name="T98" fmla="*/ 9 w 642"/>
                    <a:gd name="T99" fmla="*/ 334 h 1009"/>
                    <a:gd name="T100" fmla="*/ 1 w 642"/>
                    <a:gd name="T101" fmla="*/ 352 h 1009"/>
                    <a:gd name="T102" fmla="*/ 0 w 642"/>
                    <a:gd name="T103" fmla="*/ 367 h 1009"/>
                    <a:gd name="T104" fmla="*/ 8 w 642"/>
                    <a:gd name="T105" fmla="*/ 387 h 1009"/>
                    <a:gd name="T106" fmla="*/ 35 w 642"/>
                    <a:gd name="T107" fmla="*/ 403 h 1009"/>
                    <a:gd name="T108" fmla="*/ 51 w 642"/>
                    <a:gd name="T109" fmla="*/ 411 h 1009"/>
                    <a:gd name="T110" fmla="*/ 65 w 642"/>
                    <a:gd name="T111" fmla="*/ 452 h 100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42"/>
                    <a:gd name="T169" fmla="*/ 0 h 1009"/>
                    <a:gd name="T170" fmla="*/ 642 w 642"/>
                    <a:gd name="T171" fmla="*/ 1009 h 100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42" h="1009">
                      <a:moveTo>
                        <a:pt x="65" y="452"/>
                      </a:moveTo>
                      <a:lnTo>
                        <a:pt x="79" y="535"/>
                      </a:lnTo>
                      <a:lnTo>
                        <a:pt x="84" y="613"/>
                      </a:lnTo>
                      <a:lnTo>
                        <a:pt x="91" y="677"/>
                      </a:lnTo>
                      <a:lnTo>
                        <a:pt x="100" y="739"/>
                      </a:lnTo>
                      <a:lnTo>
                        <a:pt x="116" y="818"/>
                      </a:lnTo>
                      <a:lnTo>
                        <a:pt x="141" y="891"/>
                      </a:lnTo>
                      <a:lnTo>
                        <a:pt x="153" y="922"/>
                      </a:lnTo>
                      <a:lnTo>
                        <a:pt x="178" y="962"/>
                      </a:lnTo>
                      <a:lnTo>
                        <a:pt x="209" y="985"/>
                      </a:lnTo>
                      <a:lnTo>
                        <a:pt x="234" y="997"/>
                      </a:lnTo>
                      <a:lnTo>
                        <a:pt x="263" y="1003"/>
                      </a:lnTo>
                      <a:lnTo>
                        <a:pt x="302" y="1008"/>
                      </a:lnTo>
                      <a:lnTo>
                        <a:pt x="339" y="1003"/>
                      </a:lnTo>
                      <a:lnTo>
                        <a:pt x="377" y="993"/>
                      </a:lnTo>
                      <a:lnTo>
                        <a:pt x="407" y="972"/>
                      </a:lnTo>
                      <a:lnTo>
                        <a:pt x="431" y="939"/>
                      </a:lnTo>
                      <a:lnTo>
                        <a:pt x="452" y="895"/>
                      </a:lnTo>
                      <a:lnTo>
                        <a:pt x="472" y="854"/>
                      </a:lnTo>
                      <a:lnTo>
                        <a:pt x="502" y="779"/>
                      </a:lnTo>
                      <a:lnTo>
                        <a:pt x="531" y="684"/>
                      </a:lnTo>
                      <a:lnTo>
                        <a:pt x="552" y="612"/>
                      </a:lnTo>
                      <a:lnTo>
                        <a:pt x="565" y="526"/>
                      </a:lnTo>
                      <a:lnTo>
                        <a:pt x="575" y="451"/>
                      </a:lnTo>
                      <a:lnTo>
                        <a:pt x="580" y="422"/>
                      </a:lnTo>
                      <a:lnTo>
                        <a:pt x="599" y="411"/>
                      </a:lnTo>
                      <a:lnTo>
                        <a:pt x="614" y="400"/>
                      </a:lnTo>
                      <a:lnTo>
                        <a:pt x="630" y="385"/>
                      </a:lnTo>
                      <a:lnTo>
                        <a:pt x="641" y="367"/>
                      </a:lnTo>
                      <a:lnTo>
                        <a:pt x="639" y="350"/>
                      </a:lnTo>
                      <a:lnTo>
                        <a:pt x="623" y="335"/>
                      </a:lnTo>
                      <a:lnTo>
                        <a:pt x="604" y="324"/>
                      </a:lnTo>
                      <a:lnTo>
                        <a:pt x="585" y="321"/>
                      </a:lnTo>
                      <a:lnTo>
                        <a:pt x="585" y="298"/>
                      </a:lnTo>
                      <a:lnTo>
                        <a:pt x="589" y="237"/>
                      </a:lnTo>
                      <a:lnTo>
                        <a:pt x="595" y="166"/>
                      </a:lnTo>
                      <a:lnTo>
                        <a:pt x="570" y="89"/>
                      </a:lnTo>
                      <a:lnTo>
                        <a:pt x="537" y="50"/>
                      </a:lnTo>
                      <a:lnTo>
                        <a:pt x="457" y="7"/>
                      </a:lnTo>
                      <a:lnTo>
                        <a:pt x="356" y="0"/>
                      </a:lnTo>
                      <a:lnTo>
                        <a:pt x="262" y="11"/>
                      </a:lnTo>
                      <a:lnTo>
                        <a:pt x="151" y="46"/>
                      </a:lnTo>
                      <a:lnTo>
                        <a:pt x="85" y="116"/>
                      </a:lnTo>
                      <a:lnTo>
                        <a:pt x="81" y="183"/>
                      </a:lnTo>
                      <a:lnTo>
                        <a:pt x="85" y="230"/>
                      </a:lnTo>
                      <a:lnTo>
                        <a:pt x="81" y="266"/>
                      </a:lnTo>
                      <a:lnTo>
                        <a:pt x="76" y="291"/>
                      </a:lnTo>
                      <a:lnTo>
                        <a:pt x="56" y="309"/>
                      </a:lnTo>
                      <a:lnTo>
                        <a:pt x="33" y="320"/>
                      </a:lnTo>
                      <a:lnTo>
                        <a:pt x="9" y="334"/>
                      </a:lnTo>
                      <a:lnTo>
                        <a:pt x="1" y="352"/>
                      </a:lnTo>
                      <a:lnTo>
                        <a:pt x="0" y="367"/>
                      </a:lnTo>
                      <a:lnTo>
                        <a:pt x="8" y="387"/>
                      </a:lnTo>
                      <a:lnTo>
                        <a:pt x="35" y="403"/>
                      </a:lnTo>
                      <a:lnTo>
                        <a:pt x="51" y="411"/>
                      </a:lnTo>
                      <a:lnTo>
                        <a:pt x="65" y="452"/>
                      </a:lnTo>
                    </a:path>
                  </a:pathLst>
                </a:custGeom>
                <a:solidFill>
                  <a:srgbClr val="E0A080"/>
                </a:solidFill>
                <a:ln w="12700" cap="rnd" cmpd="sng">
                  <a:solidFill>
                    <a:srgbClr val="000000"/>
                  </a:solidFill>
                  <a:prstDash val="solid"/>
                  <a:round/>
                  <a:headEnd type="none" w="med" len="med"/>
                  <a:tailEnd type="none" w="med" len="med"/>
                </a:ln>
              </p:spPr>
              <p:txBody>
                <a:bodyPr/>
                <a:lstStyle/>
                <a:p>
                  <a:endParaRPr lang="en-NZ"/>
                </a:p>
              </p:txBody>
            </p:sp>
            <p:grpSp>
              <p:nvGrpSpPr>
                <p:cNvPr id="36904" name="Group 46"/>
                <p:cNvGrpSpPr>
                  <a:grpSpLocks/>
                </p:cNvGrpSpPr>
                <p:nvPr/>
              </p:nvGrpSpPr>
              <p:grpSpPr bwMode="auto">
                <a:xfrm>
                  <a:off x="3538" y="2455"/>
                  <a:ext cx="681" cy="418"/>
                  <a:chOff x="3538" y="2455"/>
                  <a:chExt cx="681" cy="418"/>
                </a:xfrm>
              </p:grpSpPr>
              <p:sp>
                <p:nvSpPr>
                  <p:cNvPr id="36905" name="Freeform 47"/>
                  <p:cNvSpPr>
                    <a:spLocks/>
                  </p:cNvSpPr>
                  <p:nvPr/>
                </p:nvSpPr>
                <p:spPr bwMode="auto">
                  <a:xfrm>
                    <a:off x="3538" y="2455"/>
                    <a:ext cx="681" cy="418"/>
                  </a:xfrm>
                  <a:custGeom>
                    <a:avLst/>
                    <a:gdLst>
                      <a:gd name="T0" fmla="*/ 540 w 681"/>
                      <a:gd name="T1" fmla="*/ 361 h 418"/>
                      <a:gd name="T2" fmla="*/ 584 w 681"/>
                      <a:gd name="T3" fmla="*/ 408 h 418"/>
                      <a:gd name="T4" fmla="*/ 608 w 681"/>
                      <a:gd name="T5" fmla="*/ 367 h 418"/>
                      <a:gd name="T6" fmla="*/ 637 w 681"/>
                      <a:gd name="T7" fmla="*/ 326 h 418"/>
                      <a:gd name="T8" fmla="*/ 650 w 681"/>
                      <a:gd name="T9" fmla="*/ 283 h 418"/>
                      <a:gd name="T10" fmla="*/ 630 w 681"/>
                      <a:gd name="T11" fmla="*/ 250 h 418"/>
                      <a:gd name="T12" fmla="*/ 673 w 681"/>
                      <a:gd name="T13" fmla="*/ 209 h 418"/>
                      <a:gd name="T14" fmla="*/ 674 w 681"/>
                      <a:gd name="T15" fmla="*/ 169 h 418"/>
                      <a:gd name="T16" fmla="*/ 614 w 681"/>
                      <a:gd name="T17" fmla="*/ 143 h 418"/>
                      <a:gd name="T18" fmla="*/ 553 w 681"/>
                      <a:gd name="T19" fmla="*/ 127 h 418"/>
                      <a:gd name="T20" fmla="*/ 516 w 681"/>
                      <a:gd name="T21" fmla="*/ 97 h 418"/>
                      <a:gd name="T22" fmla="*/ 489 w 681"/>
                      <a:gd name="T23" fmla="*/ 68 h 418"/>
                      <a:gd name="T24" fmla="*/ 444 w 681"/>
                      <a:gd name="T25" fmla="*/ 52 h 418"/>
                      <a:gd name="T26" fmla="*/ 410 w 681"/>
                      <a:gd name="T27" fmla="*/ 37 h 418"/>
                      <a:gd name="T28" fmla="*/ 406 w 681"/>
                      <a:gd name="T29" fmla="*/ 11 h 418"/>
                      <a:gd name="T30" fmla="*/ 364 w 681"/>
                      <a:gd name="T31" fmla="*/ 4 h 418"/>
                      <a:gd name="T32" fmla="*/ 296 w 681"/>
                      <a:gd name="T33" fmla="*/ 19 h 418"/>
                      <a:gd name="T34" fmla="*/ 213 w 681"/>
                      <a:gd name="T35" fmla="*/ 8 h 418"/>
                      <a:gd name="T36" fmla="*/ 148 w 681"/>
                      <a:gd name="T37" fmla="*/ 0 h 418"/>
                      <a:gd name="T38" fmla="*/ 110 w 681"/>
                      <a:gd name="T39" fmla="*/ 35 h 418"/>
                      <a:gd name="T40" fmla="*/ 67 w 681"/>
                      <a:gd name="T41" fmla="*/ 77 h 418"/>
                      <a:gd name="T42" fmla="*/ 9 w 681"/>
                      <a:gd name="T43" fmla="*/ 111 h 418"/>
                      <a:gd name="T44" fmla="*/ 19 w 681"/>
                      <a:gd name="T45" fmla="*/ 156 h 418"/>
                      <a:gd name="T46" fmla="*/ 17 w 681"/>
                      <a:gd name="T47" fmla="*/ 192 h 418"/>
                      <a:gd name="T48" fmla="*/ 2 w 681"/>
                      <a:gd name="T49" fmla="*/ 225 h 418"/>
                      <a:gd name="T50" fmla="*/ 12 w 681"/>
                      <a:gd name="T51" fmla="*/ 272 h 418"/>
                      <a:gd name="T52" fmla="*/ 24 w 681"/>
                      <a:gd name="T53" fmla="*/ 308 h 418"/>
                      <a:gd name="T54" fmla="*/ 42 w 681"/>
                      <a:gd name="T55" fmla="*/ 359 h 418"/>
                      <a:gd name="T56" fmla="*/ 65 w 681"/>
                      <a:gd name="T57" fmla="*/ 403 h 418"/>
                      <a:gd name="T58" fmla="*/ 84 w 681"/>
                      <a:gd name="T59" fmla="*/ 396 h 418"/>
                      <a:gd name="T60" fmla="*/ 130 w 681"/>
                      <a:gd name="T61" fmla="*/ 359 h 418"/>
                      <a:gd name="T62" fmla="*/ 167 w 681"/>
                      <a:gd name="T63" fmla="*/ 322 h 418"/>
                      <a:gd name="T64" fmla="*/ 167 w 681"/>
                      <a:gd name="T65" fmla="*/ 291 h 418"/>
                      <a:gd name="T66" fmla="*/ 173 w 681"/>
                      <a:gd name="T67" fmla="*/ 267 h 418"/>
                      <a:gd name="T68" fmla="*/ 160 w 681"/>
                      <a:gd name="T69" fmla="*/ 239 h 418"/>
                      <a:gd name="T70" fmla="*/ 133 w 681"/>
                      <a:gd name="T71" fmla="*/ 228 h 418"/>
                      <a:gd name="T72" fmla="*/ 142 w 681"/>
                      <a:gd name="T73" fmla="*/ 205 h 418"/>
                      <a:gd name="T74" fmla="*/ 157 w 681"/>
                      <a:gd name="T75" fmla="*/ 187 h 418"/>
                      <a:gd name="T76" fmla="*/ 164 w 681"/>
                      <a:gd name="T77" fmla="*/ 168 h 418"/>
                      <a:gd name="T78" fmla="*/ 200 w 681"/>
                      <a:gd name="T79" fmla="*/ 162 h 418"/>
                      <a:gd name="T80" fmla="*/ 234 w 681"/>
                      <a:gd name="T81" fmla="*/ 162 h 418"/>
                      <a:gd name="T82" fmla="*/ 271 w 681"/>
                      <a:gd name="T83" fmla="*/ 157 h 418"/>
                      <a:gd name="T84" fmla="*/ 302 w 681"/>
                      <a:gd name="T85" fmla="*/ 171 h 418"/>
                      <a:gd name="T86" fmla="*/ 327 w 681"/>
                      <a:gd name="T87" fmla="*/ 186 h 418"/>
                      <a:gd name="T88" fmla="*/ 370 w 681"/>
                      <a:gd name="T89" fmla="*/ 177 h 418"/>
                      <a:gd name="T90" fmla="*/ 409 w 681"/>
                      <a:gd name="T91" fmla="*/ 157 h 418"/>
                      <a:gd name="T92" fmla="*/ 432 w 681"/>
                      <a:gd name="T93" fmla="*/ 131 h 418"/>
                      <a:gd name="T94" fmla="*/ 451 w 681"/>
                      <a:gd name="T95" fmla="*/ 116 h 418"/>
                      <a:gd name="T96" fmla="*/ 491 w 681"/>
                      <a:gd name="T97" fmla="*/ 120 h 418"/>
                      <a:gd name="T98" fmla="*/ 504 w 681"/>
                      <a:gd name="T99" fmla="*/ 149 h 418"/>
                      <a:gd name="T100" fmla="*/ 524 w 681"/>
                      <a:gd name="T101" fmla="*/ 174 h 418"/>
                      <a:gd name="T102" fmla="*/ 519 w 681"/>
                      <a:gd name="T103" fmla="*/ 197 h 418"/>
                      <a:gd name="T104" fmla="*/ 513 w 681"/>
                      <a:gd name="T105" fmla="*/ 222 h 418"/>
                      <a:gd name="T106" fmla="*/ 525 w 681"/>
                      <a:gd name="T107" fmla="*/ 248 h 418"/>
                      <a:gd name="T108" fmla="*/ 526 w 681"/>
                      <a:gd name="T109" fmla="*/ 288 h 4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81"/>
                      <a:gd name="T166" fmla="*/ 0 h 418"/>
                      <a:gd name="T167" fmla="*/ 681 w 681"/>
                      <a:gd name="T168" fmla="*/ 418 h 4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81" h="418">
                        <a:moveTo>
                          <a:pt x="521" y="326"/>
                        </a:moveTo>
                        <a:lnTo>
                          <a:pt x="540" y="361"/>
                        </a:lnTo>
                        <a:lnTo>
                          <a:pt x="560" y="389"/>
                        </a:lnTo>
                        <a:lnTo>
                          <a:pt x="584" y="408"/>
                        </a:lnTo>
                        <a:lnTo>
                          <a:pt x="596" y="393"/>
                        </a:lnTo>
                        <a:lnTo>
                          <a:pt x="608" y="367"/>
                        </a:lnTo>
                        <a:lnTo>
                          <a:pt x="616" y="337"/>
                        </a:lnTo>
                        <a:lnTo>
                          <a:pt x="637" y="326"/>
                        </a:lnTo>
                        <a:lnTo>
                          <a:pt x="646" y="306"/>
                        </a:lnTo>
                        <a:lnTo>
                          <a:pt x="650" y="283"/>
                        </a:lnTo>
                        <a:lnTo>
                          <a:pt x="640" y="262"/>
                        </a:lnTo>
                        <a:lnTo>
                          <a:pt x="630" y="250"/>
                        </a:lnTo>
                        <a:lnTo>
                          <a:pt x="653" y="230"/>
                        </a:lnTo>
                        <a:lnTo>
                          <a:pt x="673" y="209"/>
                        </a:lnTo>
                        <a:lnTo>
                          <a:pt x="680" y="189"/>
                        </a:lnTo>
                        <a:lnTo>
                          <a:pt x="674" y="169"/>
                        </a:lnTo>
                        <a:lnTo>
                          <a:pt x="644" y="151"/>
                        </a:lnTo>
                        <a:lnTo>
                          <a:pt x="614" y="143"/>
                        </a:lnTo>
                        <a:lnTo>
                          <a:pt x="580" y="135"/>
                        </a:lnTo>
                        <a:lnTo>
                          <a:pt x="553" y="127"/>
                        </a:lnTo>
                        <a:lnTo>
                          <a:pt x="531" y="114"/>
                        </a:lnTo>
                        <a:lnTo>
                          <a:pt x="516" y="97"/>
                        </a:lnTo>
                        <a:lnTo>
                          <a:pt x="507" y="83"/>
                        </a:lnTo>
                        <a:lnTo>
                          <a:pt x="489" y="68"/>
                        </a:lnTo>
                        <a:lnTo>
                          <a:pt x="468" y="58"/>
                        </a:lnTo>
                        <a:lnTo>
                          <a:pt x="444" y="52"/>
                        </a:lnTo>
                        <a:lnTo>
                          <a:pt x="418" y="55"/>
                        </a:lnTo>
                        <a:lnTo>
                          <a:pt x="410" y="37"/>
                        </a:lnTo>
                        <a:lnTo>
                          <a:pt x="412" y="25"/>
                        </a:lnTo>
                        <a:lnTo>
                          <a:pt x="406" y="11"/>
                        </a:lnTo>
                        <a:lnTo>
                          <a:pt x="383" y="4"/>
                        </a:lnTo>
                        <a:lnTo>
                          <a:pt x="364" y="4"/>
                        </a:lnTo>
                        <a:lnTo>
                          <a:pt x="336" y="9"/>
                        </a:lnTo>
                        <a:lnTo>
                          <a:pt x="296" y="19"/>
                        </a:lnTo>
                        <a:lnTo>
                          <a:pt x="259" y="14"/>
                        </a:lnTo>
                        <a:lnTo>
                          <a:pt x="213" y="8"/>
                        </a:lnTo>
                        <a:lnTo>
                          <a:pt x="175" y="1"/>
                        </a:lnTo>
                        <a:lnTo>
                          <a:pt x="148" y="0"/>
                        </a:lnTo>
                        <a:lnTo>
                          <a:pt x="125" y="14"/>
                        </a:lnTo>
                        <a:lnTo>
                          <a:pt x="110" y="35"/>
                        </a:lnTo>
                        <a:lnTo>
                          <a:pt x="92" y="55"/>
                        </a:lnTo>
                        <a:lnTo>
                          <a:pt x="67" y="77"/>
                        </a:lnTo>
                        <a:lnTo>
                          <a:pt x="40" y="93"/>
                        </a:lnTo>
                        <a:lnTo>
                          <a:pt x="9" y="111"/>
                        </a:lnTo>
                        <a:lnTo>
                          <a:pt x="7" y="132"/>
                        </a:lnTo>
                        <a:lnTo>
                          <a:pt x="19" y="156"/>
                        </a:lnTo>
                        <a:lnTo>
                          <a:pt x="24" y="171"/>
                        </a:lnTo>
                        <a:lnTo>
                          <a:pt x="17" y="192"/>
                        </a:lnTo>
                        <a:lnTo>
                          <a:pt x="8" y="209"/>
                        </a:lnTo>
                        <a:lnTo>
                          <a:pt x="2" y="225"/>
                        </a:lnTo>
                        <a:lnTo>
                          <a:pt x="0" y="250"/>
                        </a:lnTo>
                        <a:lnTo>
                          <a:pt x="12" y="272"/>
                        </a:lnTo>
                        <a:lnTo>
                          <a:pt x="22" y="289"/>
                        </a:lnTo>
                        <a:lnTo>
                          <a:pt x="24" y="308"/>
                        </a:lnTo>
                        <a:lnTo>
                          <a:pt x="30" y="335"/>
                        </a:lnTo>
                        <a:lnTo>
                          <a:pt x="42" y="359"/>
                        </a:lnTo>
                        <a:lnTo>
                          <a:pt x="50" y="380"/>
                        </a:lnTo>
                        <a:lnTo>
                          <a:pt x="65" y="403"/>
                        </a:lnTo>
                        <a:lnTo>
                          <a:pt x="75" y="417"/>
                        </a:lnTo>
                        <a:lnTo>
                          <a:pt x="84" y="396"/>
                        </a:lnTo>
                        <a:lnTo>
                          <a:pt x="102" y="374"/>
                        </a:lnTo>
                        <a:lnTo>
                          <a:pt x="130" y="359"/>
                        </a:lnTo>
                        <a:lnTo>
                          <a:pt x="153" y="339"/>
                        </a:lnTo>
                        <a:lnTo>
                          <a:pt x="167" y="322"/>
                        </a:lnTo>
                        <a:lnTo>
                          <a:pt x="171" y="305"/>
                        </a:lnTo>
                        <a:lnTo>
                          <a:pt x="167" y="291"/>
                        </a:lnTo>
                        <a:lnTo>
                          <a:pt x="170" y="278"/>
                        </a:lnTo>
                        <a:lnTo>
                          <a:pt x="173" y="267"/>
                        </a:lnTo>
                        <a:lnTo>
                          <a:pt x="171" y="255"/>
                        </a:lnTo>
                        <a:lnTo>
                          <a:pt x="160" y="239"/>
                        </a:lnTo>
                        <a:lnTo>
                          <a:pt x="146" y="233"/>
                        </a:lnTo>
                        <a:lnTo>
                          <a:pt x="133" y="228"/>
                        </a:lnTo>
                        <a:lnTo>
                          <a:pt x="135" y="217"/>
                        </a:lnTo>
                        <a:lnTo>
                          <a:pt x="142" y="205"/>
                        </a:lnTo>
                        <a:lnTo>
                          <a:pt x="152" y="192"/>
                        </a:lnTo>
                        <a:lnTo>
                          <a:pt x="157" y="187"/>
                        </a:lnTo>
                        <a:lnTo>
                          <a:pt x="159" y="177"/>
                        </a:lnTo>
                        <a:lnTo>
                          <a:pt x="164" y="168"/>
                        </a:lnTo>
                        <a:lnTo>
                          <a:pt x="178" y="162"/>
                        </a:lnTo>
                        <a:lnTo>
                          <a:pt x="200" y="162"/>
                        </a:lnTo>
                        <a:lnTo>
                          <a:pt x="219" y="162"/>
                        </a:lnTo>
                        <a:lnTo>
                          <a:pt x="234" y="162"/>
                        </a:lnTo>
                        <a:lnTo>
                          <a:pt x="252" y="157"/>
                        </a:lnTo>
                        <a:lnTo>
                          <a:pt x="271" y="157"/>
                        </a:lnTo>
                        <a:lnTo>
                          <a:pt x="290" y="163"/>
                        </a:lnTo>
                        <a:lnTo>
                          <a:pt x="302" y="171"/>
                        </a:lnTo>
                        <a:lnTo>
                          <a:pt x="312" y="179"/>
                        </a:lnTo>
                        <a:lnTo>
                          <a:pt x="327" y="186"/>
                        </a:lnTo>
                        <a:lnTo>
                          <a:pt x="350" y="184"/>
                        </a:lnTo>
                        <a:lnTo>
                          <a:pt x="370" y="177"/>
                        </a:lnTo>
                        <a:lnTo>
                          <a:pt x="387" y="170"/>
                        </a:lnTo>
                        <a:lnTo>
                          <a:pt x="409" y="157"/>
                        </a:lnTo>
                        <a:lnTo>
                          <a:pt x="423" y="145"/>
                        </a:lnTo>
                        <a:lnTo>
                          <a:pt x="432" y="131"/>
                        </a:lnTo>
                        <a:lnTo>
                          <a:pt x="439" y="120"/>
                        </a:lnTo>
                        <a:lnTo>
                          <a:pt x="451" y="116"/>
                        </a:lnTo>
                        <a:lnTo>
                          <a:pt x="468" y="118"/>
                        </a:lnTo>
                        <a:lnTo>
                          <a:pt x="491" y="120"/>
                        </a:lnTo>
                        <a:lnTo>
                          <a:pt x="497" y="134"/>
                        </a:lnTo>
                        <a:lnTo>
                          <a:pt x="504" y="149"/>
                        </a:lnTo>
                        <a:lnTo>
                          <a:pt x="514" y="163"/>
                        </a:lnTo>
                        <a:lnTo>
                          <a:pt x="524" y="174"/>
                        </a:lnTo>
                        <a:lnTo>
                          <a:pt x="528" y="184"/>
                        </a:lnTo>
                        <a:lnTo>
                          <a:pt x="519" y="197"/>
                        </a:lnTo>
                        <a:lnTo>
                          <a:pt x="513" y="210"/>
                        </a:lnTo>
                        <a:lnTo>
                          <a:pt x="513" y="222"/>
                        </a:lnTo>
                        <a:lnTo>
                          <a:pt x="519" y="236"/>
                        </a:lnTo>
                        <a:lnTo>
                          <a:pt x="525" y="248"/>
                        </a:lnTo>
                        <a:lnTo>
                          <a:pt x="539" y="259"/>
                        </a:lnTo>
                        <a:lnTo>
                          <a:pt x="526" y="288"/>
                        </a:lnTo>
                        <a:lnTo>
                          <a:pt x="521" y="326"/>
                        </a:lnTo>
                      </a:path>
                    </a:pathLst>
                  </a:custGeom>
                  <a:solidFill>
                    <a:srgbClr val="A04000"/>
                  </a:solidFill>
                  <a:ln w="12700" cap="rnd" cmpd="sng">
                    <a:solidFill>
                      <a:srgbClr val="000000"/>
                    </a:solidFill>
                    <a:prstDash val="solid"/>
                    <a:round/>
                    <a:headEnd type="none" w="med" len="med"/>
                    <a:tailEnd type="none" w="med" len="med"/>
                  </a:ln>
                </p:spPr>
                <p:txBody>
                  <a:bodyPr/>
                  <a:lstStyle/>
                  <a:p>
                    <a:endParaRPr lang="en-NZ"/>
                  </a:p>
                </p:txBody>
              </p:sp>
              <p:grpSp>
                <p:nvGrpSpPr>
                  <p:cNvPr id="36906" name="Group 48"/>
                  <p:cNvGrpSpPr>
                    <a:grpSpLocks/>
                  </p:cNvGrpSpPr>
                  <p:nvPr/>
                </p:nvGrpSpPr>
                <p:grpSpPr bwMode="auto">
                  <a:xfrm>
                    <a:off x="3628" y="2533"/>
                    <a:ext cx="500" cy="215"/>
                    <a:chOff x="3628" y="2533"/>
                    <a:chExt cx="500" cy="215"/>
                  </a:xfrm>
                </p:grpSpPr>
                <p:sp>
                  <p:nvSpPr>
                    <p:cNvPr id="36907" name="Freeform 49"/>
                    <p:cNvSpPr>
                      <a:spLocks/>
                    </p:cNvSpPr>
                    <p:nvPr/>
                  </p:nvSpPr>
                  <p:spPr bwMode="auto">
                    <a:xfrm>
                      <a:off x="3735" y="2551"/>
                      <a:ext cx="82" cy="65"/>
                    </a:xfrm>
                    <a:custGeom>
                      <a:avLst/>
                      <a:gdLst>
                        <a:gd name="T0" fmla="*/ 81 w 82"/>
                        <a:gd name="T1" fmla="*/ 64 h 65"/>
                        <a:gd name="T2" fmla="*/ 58 w 82"/>
                        <a:gd name="T3" fmla="*/ 55 h 65"/>
                        <a:gd name="T4" fmla="*/ 45 w 82"/>
                        <a:gd name="T5" fmla="*/ 33 h 65"/>
                        <a:gd name="T6" fmla="*/ 51 w 82"/>
                        <a:gd name="T7" fmla="*/ 18 h 65"/>
                        <a:gd name="T8" fmla="*/ 67 w 82"/>
                        <a:gd name="T9" fmla="*/ 0 h 65"/>
                        <a:gd name="T10" fmla="*/ 55 w 82"/>
                        <a:gd name="T11" fmla="*/ 5 h 65"/>
                        <a:gd name="T12" fmla="*/ 46 w 82"/>
                        <a:gd name="T13" fmla="*/ 12 h 65"/>
                        <a:gd name="T14" fmla="*/ 34 w 82"/>
                        <a:gd name="T15" fmla="*/ 22 h 65"/>
                        <a:gd name="T16" fmla="*/ 34 w 82"/>
                        <a:gd name="T17" fmla="*/ 34 h 65"/>
                        <a:gd name="T18" fmla="*/ 38 w 82"/>
                        <a:gd name="T19" fmla="*/ 42 h 65"/>
                        <a:gd name="T20" fmla="*/ 36 w 82"/>
                        <a:gd name="T21" fmla="*/ 53 h 65"/>
                        <a:gd name="T22" fmla="*/ 28 w 82"/>
                        <a:gd name="T23" fmla="*/ 47 h 65"/>
                        <a:gd name="T24" fmla="*/ 11 w 82"/>
                        <a:gd name="T25" fmla="*/ 37 h 65"/>
                        <a:gd name="T26" fmla="*/ 9 w 82"/>
                        <a:gd name="T27" fmla="*/ 24 h 65"/>
                        <a:gd name="T28" fmla="*/ 0 w 82"/>
                        <a:gd name="T29" fmla="*/ 39 h 65"/>
                        <a:gd name="T30" fmla="*/ 12 w 82"/>
                        <a:gd name="T31" fmla="*/ 53 h 65"/>
                        <a:gd name="T32" fmla="*/ 17 w 82"/>
                        <a:gd name="T33" fmla="*/ 64 h 65"/>
                        <a:gd name="T34" fmla="*/ 37 w 82"/>
                        <a:gd name="T35" fmla="*/ 63 h 65"/>
                        <a:gd name="T36" fmla="*/ 59 w 82"/>
                        <a:gd name="T37" fmla="*/ 59 h 65"/>
                        <a:gd name="T38" fmla="*/ 81 w 82"/>
                        <a:gd name="T39" fmla="*/ 64 h 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
                        <a:gd name="T61" fmla="*/ 0 h 65"/>
                        <a:gd name="T62" fmla="*/ 82 w 82"/>
                        <a:gd name="T63" fmla="*/ 65 h 6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 h="65">
                          <a:moveTo>
                            <a:pt x="81" y="64"/>
                          </a:moveTo>
                          <a:lnTo>
                            <a:pt x="58" y="55"/>
                          </a:lnTo>
                          <a:lnTo>
                            <a:pt x="45" y="33"/>
                          </a:lnTo>
                          <a:lnTo>
                            <a:pt x="51" y="18"/>
                          </a:lnTo>
                          <a:lnTo>
                            <a:pt x="67" y="0"/>
                          </a:lnTo>
                          <a:lnTo>
                            <a:pt x="55" y="5"/>
                          </a:lnTo>
                          <a:lnTo>
                            <a:pt x="46" y="12"/>
                          </a:lnTo>
                          <a:lnTo>
                            <a:pt x="34" y="22"/>
                          </a:lnTo>
                          <a:lnTo>
                            <a:pt x="34" y="34"/>
                          </a:lnTo>
                          <a:lnTo>
                            <a:pt x="38" y="42"/>
                          </a:lnTo>
                          <a:lnTo>
                            <a:pt x="36" y="53"/>
                          </a:lnTo>
                          <a:lnTo>
                            <a:pt x="28" y="47"/>
                          </a:lnTo>
                          <a:lnTo>
                            <a:pt x="11" y="37"/>
                          </a:lnTo>
                          <a:lnTo>
                            <a:pt x="9" y="24"/>
                          </a:lnTo>
                          <a:lnTo>
                            <a:pt x="0" y="39"/>
                          </a:lnTo>
                          <a:lnTo>
                            <a:pt x="12" y="53"/>
                          </a:lnTo>
                          <a:lnTo>
                            <a:pt x="17" y="64"/>
                          </a:lnTo>
                          <a:lnTo>
                            <a:pt x="37" y="63"/>
                          </a:lnTo>
                          <a:lnTo>
                            <a:pt x="59" y="59"/>
                          </a:lnTo>
                          <a:lnTo>
                            <a:pt x="81" y="64"/>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sp>
                  <p:nvSpPr>
                    <p:cNvPr id="36908" name="Freeform 50"/>
                    <p:cNvSpPr>
                      <a:spLocks/>
                    </p:cNvSpPr>
                    <p:nvPr/>
                  </p:nvSpPr>
                  <p:spPr bwMode="auto">
                    <a:xfrm>
                      <a:off x="3946" y="2533"/>
                      <a:ext cx="47" cy="41"/>
                    </a:xfrm>
                    <a:custGeom>
                      <a:avLst/>
                      <a:gdLst>
                        <a:gd name="T0" fmla="*/ 29 w 47"/>
                        <a:gd name="T1" fmla="*/ 40 h 41"/>
                        <a:gd name="T2" fmla="*/ 35 w 47"/>
                        <a:gd name="T3" fmla="*/ 19 h 41"/>
                        <a:gd name="T4" fmla="*/ 29 w 47"/>
                        <a:gd name="T5" fmla="*/ 10 h 41"/>
                        <a:gd name="T6" fmla="*/ 15 w 47"/>
                        <a:gd name="T7" fmla="*/ 5 h 41"/>
                        <a:gd name="T8" fmla="*/ 0 w 47"/>
                        <a:gd name="T9" fmla="*/ 6 h 41"/>
                        <a:gd name="T10" fmla="*/ 12 w 47"/>
                        <a:gd name="T11" fmla="*/ 0 h 41"/>
                        <a:gd name="T12" fmla="*/ 29 w 47"/>
                        <a:gd name="T13" fmla="*/ 2 h 41"/>
                        <a:gd name="T14" fmla="*/ 45 w 47"/>
                        <a:gd name="T15" fmla="*/ 13 h 41"/>
                        <a:gd name="T16" fmla="*/ 46 w 47"/>
                        <a:gd name="T17" fmla="*/ 24 h 41"/>
                        <a:gd name="T18" fmla="*/ 29 w 47"/>
                        <a:gd name="T19" fmla="*/ 4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41"/>
                        <a:gd name="T32" fmla="*/ 47 w 47"/>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41">
                          <a:moveTo>
                            <a:pt x="29" y="40"/>
                          </a:moveTo>
                          <a:lnTo>
                            <a:pt x="35" y="19"/>
                          </a:lnTo>
                          <a:lnTo>
                            <a:pt x="29" y="10"/>
                          </a:lnTo>
                          <a:lnTo>
                            <a:pt x="15" y="5"/>
                          </a:lnTo>
                          <a:lnTo>
                            <a:pt x="0" y="6"/>
                          </a:lnTo>
                          <a:lnTo>
                            <a:pt x="12" y="0"/>
                          </a:lnTo>
                          <a:lnTo>
                            <a:pt x="29" y="2"/>
                          </a:lnTo>
                          <a:lnTo>
                            <a:pt x="45" y="13"/>
                          </a:lnTo>
                          <a:lnTo>
                            <a:pt x="46" y="24"/>
                          </a:lnTo>
                          <a:lnTo>
                            <a:pt x="29" y="40"/>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sp>
                  <p:nvSpPr>
                    <p:cNvPr id="36909" name="Freeform 51"/>
                    <p:cNvSpPr>
                      <a:spLocks/>
                    </p:cNvSpPr>
                    <p:nvPr/>
                  </p:nvSpPr>
                  <p:spPr bwMode="auto">
                    <a:xfrm>
                      <a:off x="3628" y="2642"/>
                      <a:ext cx="41" cy="40"/>
                    </a:xfrm>
                    <a:custGeom>
                      <a:avLst/>
                      <a:gdLst>
                        <a:gd name="T0" fmla="*/ 40 w 41"/>
                        <a:gd name="T1" fmla="*/ 36 h 40"/>
                        <a:gd name="T2" fmla="*/ 16 w 41"/>
                        <a:gd name="T3" fmla="*/ 33 h 40"/>
                        <a:gd name="T4" fmla="*/ 13 w 41"/>
                        <a:gd name="T5" fmla="*/ 29 h 40"/>
                        <a:gd name="T6" fmla="*/ 3 w 41"/>
                        <a:gd name="T7" fmla="*/ 11 h 40"/>
                        <a:gd name="T8" fmla="*/ 3 w 41"/>
                        <a:gd name="T9" fmla="*/ 0 h 40"/>
                        <a:gd name="T10" fmla="*/ 0 w 41"/>
                        <a:gd name="T11" fmla="*/ 17 h 40"/>
                        <a:gd name="T12" fmla="*/ 3 w 41"/>
                        <a:gd name="T13" fmla="*/ 30 h 40"/>
                        <a:gd name="T14" fmla="*/ 10 w 41"/>
                        <a:gd name="T15" fmla="*/ 39 h 40"/>
                        <a:gd name="T16" fmla="*/ 40 w 41"/>
                        <a:gd name="T17" fmla="*/ 36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40"/>
                        <a:gd name="T29" fmla="*/ 41 w 41"/>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40">
                          <a:moveTo>
                            <a:pt x="40" y="36"/>
                          </a:moveTo>
                          <a:lnTo>
                            <a:pt x="16" y="33"/>
                          </a:lnTo>
                          <a:lnTo>
                            <a:pt x="13" y="29"/>
                          </a:lnTo>
                          <a:lnTo>
                            <a:pt x="3" y="11"/>
                          </a:lnTo>
                          <a:lnTo>
                            <a:pt x="3" y="0"/>
                          </a:lnTo>
                          <a:lnTo>
                            <a:pt x="0" y="17"/>
                          </a:lnTo>
                          <a:lnTo>
                            <a:pt x="3" y="30"/>
                          </a:lnTo>
                          <a:lnTo>
                            <a:pt x="10" y="39"/>
                          </a:lnTo>
                          <a:lnTo>
                            <a:pt x="40" y="36"/>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sp>
                  <p:nvSpPr>
                    <p:cNvPr id="36910" name="Freeform 52"/>
                    <p:cNvSpPr>
                      <a:spLocks/>
                    </p:cNvSpPr>
                    <p:nvPr/>
                  </p:nvSpPr>
                  <p:spPr bwMode="auto">
                    <a:xfrm>
                      <a:off x="3633" y="2679"/>
                      <a:ext cx="36" cy="43"/>
                    </a:xfrm>
                    <a:custGeom>
                      <a:avLst/>
                      <a:gdLst>
                        <a:gd name="T0" fmla="*/ 35 w 36"/>
                        <a:gd name="T1" fmla="*/ 0 h 43"/>
                        <a:gd name="T2" fmla="*/ 9 w 36"/>
                        <a:gd name="T3" fmla="*/ 13 h 43"/>
                        <a:gd name="T4" fmla="*/ 0 w 36"/>
                        <a:gd name="T5" fmla="*/ 26 h 43"/>
                        <a:gd name="T6" fmla="*/ 2 w 36"/>
                        <a:gd name="T7" fmla="*/ 37 h 43"/>
                        <a:gd name="T8" fmla="*/ 13 w 36"/>
                        <a:gd name="T9" fmla="*/ 42 h 43"/>
                        <a:gd name="T10" fmla="*/ 13 w 36"/>
                        <a:gd name="T11" fmla="*/ 35 h 43"/>
                        <a:gd name="T12" fmla="*/ 13 w 36"/>
                        <a:gd name="T13" fmla="*/ 24 h 43"/>
                        <a:gd name="T14" fmla="*/ 21 w 36"/>
                        <a:gd name="T15" fmla="*/ 18 h 43"/>
                        <a:gd name="T16" fmla="*/ 35 w 36"/>
                        <a:gd name="T17" fmla="*/ 0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
                        <a:gd name="T28" fmla="*/ 0 h 43"/>
                        <a:gd name="T29" fmla="*/ 36 w 36"/>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 h="43">
                          <a:moveTo>
                            <a:pt x="35" y="0"/>
                          </a:moveTo>
                          <a:lnTo>
                            <a:pt x="9" y="13"/>
                          </a:lnTo>
                          <a:lnTo>
                            <a:pt x="0" y="26"/>
                          </a:lnTo>
                          <a:lnTo>
                            <a:pt x="2" y="37"/>
                          </a:lnTo>
                          <a:lnTo>
                            <a:pt x="13" y="42"/>
                          </a:lnTo>
                          <a:lnTo>
                            <a:pt x="13" y="35"/>
                          </a:lnTo>
                          <a:lnTo>
                            <a:pt x="13" y="24"/>
                          </a:lnTo>
                          <a:lnTo>
                            <a:pt x="21" y="18"/>
                          </a:lnTo>
                          <a:lnTo>
                            <a:pt x="35" y="0"/>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sp>
                  <p:nvSpPr>
                    <p:cNvPr id="36911" name="Freeform 53"/>
                    <p:cNvSpPr>
                      <a:spLocks/>
                    </p:cNvSpPr>
                    <p:nvPr/>
                  </p:nvSpPr>
                  <p:spPr bwMode="auto">
                    <a:xfrm>
                      <a:off x="4062" y="2714"/>
                      <a:ext cx="66" cy="34"/>
                    </a:xfrm>
                    <a:custGeom>
                      <a:avLst/>
                      <a:gdLst>
                        <a:gd name="T0" fmla="*/ 12 w 66"/>
                        <a:gd name="T1" fmla="*/ 0 h 34"/>
                        <a:gd name="T2" fmla="*/ 38 w 66"/>
                        <a:gd name="T3" fmla="*/ 8 h 34"/>
                        <a:gd name="T4" fmla="*/ 53 w 66"/>
                        <a:gd name="T5" fmla="*/ 8 h 34"/>
                        <a:gd name="T6" fmla="*/ 65 w 66"/>
                        <a:gd name="T7" fmla="*/ 0 h 34"/>
                        <a:gd name="T8" fmla="*/ 56 w 66"/>
                        <a:gd name="T9" fmla="*/ 12 h 34"/>
                        <a:gd name="T10" fmla="*/ 40 w 66"/>
                        <a:gd name="T11" fmla="*/ 16 h 34"/>
                        <a:gd name="T12" fmla="*/ 46 w 66"/>
                        <a:gd name="T13" fmla="*/ 24 h 34"/>
                        <a:gd name="T14" fmla="*/ 60 w 66"/>
                        <a:gd name="T15" fmla="*/ 28 h 34"/>
                        <a:gd name="T16" fmla="*/ 33 w 66"/>
                        <a:gd name="T17" fmla="*/ 26 h 34"/>
                        <a:gd name="T18" fmla="*/ 23 w 66"/>
                        <a:gd name="T19" fmla="*/ 20 h 34"/>
                        <a:gd name="T20" fmla="*/ 16 w 66"/>
                        <a:gd name="T21" fmla="*/ 12 h 34"/>
                        <a:gd name="T22" fmla="*/ 11 w 66"/>
                        <a:gd name="T23" fmla="*/ 20 h 34"/>
                        <a:gd name="T24" fmla="*/ 10 w 66"/>
                        <a:gd name="T25" fmla="*/ 33 h 34"/>
                        <a:gd name="T26" fmla="*/ 0 w 66"/>
                        <a:gd name="T27" fmla="*/ 24 h 34"/>
                        <a:gd name="T28" fmla="*/ 4 w 66"/>
                        <a:gd name="T29" fmla="*/ 12 h 34"/>
                        <a:gd name="T30" fmla="*/ 12 w 66"/>
                        <a:gd name="T31" fmla="*/ 0 h 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6"/>
                        <a:gd name="T49" fmla="*/ 0 h 34"/>
                        <a:gd name="T50" fmla="*/ 66 w 66"/>
                        <a:gd name="T51" fmla="*/ 34 h 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6" h="34">
                          <a:moveTo>
                            <a:pt x="12" y="0"/>
                          </a:moveTo>
                          <a:lnTo>
                            <a:pt x="38" y="8"/>
                          </a:lnTo>
                          <a:lnTo>
                            <a:pt x="53" y="8"/>
                          </a:lnTo>
                          <a:lnTo>
                            <a:pt x="65" y="0"/>
                          </a:lnTo>
                          <a:lnTo>
                            <a:pt x="56" y="12"/>
                          </a:lnTo>
                          <a:lnTo>
                            <a:pt x="40" y="16"/>
                          </a:lnTo>
                          <a:lnTo>
                            <a:pt x="46" y="24"/>
                          </a:lnTo>
                          <a:lnTo>
                            <a:pt x="60" y="28"/>
                          </a:lnTo>
                          <a:lnTo>
                            <a:pt x="33" y="26"/>
                          </a:lnTo>
                          <a:lnTo>
                            <a:pt x="23" y="20"/>
                          </a:lnTo>
                          <a:lnTo>
                            <a:pt x="16" y="12"/>
                          </a:lnTo>
                          <a:lnTo>
                            <a:pt x="11" y="20"/>
                          </a:lnTo>
                          <a:lnTo>
                            <a:pt x="10" y="33"/>
                          </a:lnTo>
                          <a:lnTo>
                            <a:pt x="0" y="24"/>
                          </a:lnTo>
                          <a:lnTo>
                            <a:pt x="4" y="12"/>
                          </a:lnTo>
                          <a:lnTo>
                            <a:pt x="12" y="0"/>
                          </a:lnTo>
                        </a:path>
                      </a:pathLst>
                    </a:custGeom>
                    <a:solidFill>
                      <a:srgbClr val="604020"/>
                    </a:solidFill>
                    <a:ln w="12700" cap="rnd" cmpd="sng">
                      <a:solidFill>
                        <a:srgbClr val="000000"/>
                      </a:solidFill>
                      <a:prstDash val="solid"/>
                      <a:round/>
                      <a:headEnd type="none" w="med" len="med"/>
                      <a:tailEnd type="none" w="med" len="med"/>
                    </a:ln>
                  </p:spPr>
                  <p:txBody>
                    <a:bodyPr/>
                    <a:lstStyle/>
                    <a:p>
                      <a:endParaRPr lang="en-NZ"/>
                    </a:p>
                  </p:txBody>
                </p:sp>
              </p:grpSp>
            </p:grpSp>
          </p:grpSp>
          <p:grpSp>
            <p:nvGrpSpPr>
              <p:cNvPr id="36887" name="Group 54"/>
              <p:cNvGrpSpPr>
                <a:grpSpLocks/>
              </p:cNvGrpSpPr>
              <p:nvPr/>
            </p:nvGrpSpPr>
            <p:grpSpPr bwMode="auto">
              <a:xfrm>
                <a:off x="3723" y="2672"/>
                <a:ext cx="329" cy="566"/>
                <a:chOff x="3723" y="2672"/>
                <a:chExt cx="329" cy="566"/>
              </a:xfrm>
            </p:grpSpPr>
            <p:grpSp>
              <p:nvGrpSpPr>
                <p:cNvPr id="36888" name="Group 55"/>
                <p:cNvGrpSpPr>
                  <a:grpSpLocks/>
                </p:cNvGrpSpPr>
                <p:nvPr/>
              </p:nvGrpSpPr>
              <p:grpSpPr bwMode="auto">
                <a:xfrm>
                  <a:off x="3792" y="3058"/>
                  <a:ext cx="125" cy="180"/>
                  <a:chOff x="3792" y="3058"/>
                  <a:chExt cx="125" cy="180"/>
                </a:xfrm>
              </p:grpSpPr>
              <p:sp>
                <p:nvSpPr>
                  <p:cNvPr id="36897" name="Freeform 56"/>
                  <p:cNvSpPr>
                    <a:spLocks/>
                  </p:cNvSpPr>
                  <p:nvPr/>
                </p:nvSpPr>
                <p:spPr bwMode="auto">
                  <a:xfrm>
                    <a:off x="3792" y="3058"/>
                    <a:ext cx="125" cy="111"/>
                  </a:xfrm>
                  <a:custGeom>
                    <a:avLst/>
                    <a:gdLst>
                      <a:gd name="T0" fmla="*/ 6 w 125"/>
                      <a:gd name="T1" fmla="*/ 110 h 111"/>
                      <a:gd name="T2" fmla="*/ 0 w 125"/>
                      <a:gd name="T3" fmla="*/ 0 h 111"/>
                      <a:gd name="T4" fmla="*/ 19 w 125"/>
                      <a:gd name="T5" fmla="*/ 8 h 111"/>
                      <a:gd name="T6" fmla="*/ 32 w 125"/>
                      <a:gd name="T7" fmla="*/ 14 h 111"/>
                      <a:gd name="T8" fmla="*/ 49 w 125"/>
                      <a:gd name="T9" fmla="*/ 18 h 111"/>
                      <a:gd name="T10" fmla="*/ 77 w 125"/>
                      <a:gd name="T11" fmla="*/ 18 h 111"/>
                      <a:gd name="T12" fmla="*/ 94 w 125"/>
                      <a:gd name="T13" fmla="*/ 16 h 111"/>
                      <a:gd name="T14" fmla="*/ 109 w 125"/>
                      <a:gd name="T15" fmla="*/ 11 h 111"/>
                      <a:gd name="T16" fmla="*/ 124 w 125"/>
                      <a:gd name="T17" fmla="*/ 2 h 111"/>
                      <a:gd name="T18" fmla="*/ 120 w 125"/>
                      <a:gd name="T19" fmla="*/ 110 h 111"/>
                      <a:gd name="T20" fmla="*/ 6 w 125"/>
                      <a:gd name="T21" fmla="*/ 110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5"/>
                      <a:gd name="T34" fmla="*/ 0 h 111"/>
                      <a:gd name="T35" fmla="*/ 125 w 125"/>
                      <a:gd name="T36" fmla="*/ 111 h 1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5" h="111">
                        <a:moveTo>
                          <a:pt x="6" y="110"/>
                        </a:moveTo>
                        <a:lnTo>
                          <a:pt x="0" y="0"/>
                        </a:lnTo>
                        <a:lnTo>
                          <a:pt x="19" y="8"/>
                        </a:lnTo>
                        <a:lnTo>
                          <a:pt x="32" y="14"/>
                        </a:lnTo>
                        <a:lnTo>
                          <a:pt x="49" y="18"/>
                        </a:lnTo>
                        <a:lnTo>
                          <a:pt x="77" y="18"/>
                        </a:lnTo>
                        <a:lnTo>
                          <a:pt x="94" y="16"/>
                        </a:lnTo>
                        <a:lnTo>
                          <a:pt x="109" y="11"/>
                        </a:lnTo>
                        <a:lnTo>
                          <a:pt x="124" y="2"/>
                        </a:lnTo>
                        <a:lnTo>
                          <a:pt x="120" y="110"/>
                        </a:lnTo>
                        <a:lnTo>
                          <a:pt x="6" y="110"/>
                        </a:lnTo>
                      </a:path>
                    </a:pathLst>
                  </a:custGeom>
                  <a:solidFill>
                    <a:srgbClr val="000000"/>
                  </a:solidFill>
                  <a:ln w="12700" cap="rnd" cmpd="sng">
                    <a:solidFill>
                      <a:srgbClr val="000000"/>
                    </a:solidFill>
                    <a:prstDash val="solid"/>
                    <a:round/>
                    <a:headEnd type="none" w="med" len="med"/>
                    <a:tailEnd type="none" w="med" len="med"/>
                  </a:ln>
                </p:spPr>
                <p:txBody>
                  <a:bodyPr/>
                  <a:lstStyle/>
                  <a:p>
                    <a:endParaRPr lang="en-NZ"/>
                  </a:p>
                </p:txBody>
              </p:sp>
              <p:grpSp>
                <p:nvGrpSpPr>
                  <p:cNvPr id="36898" name="Group 57"/>
                  <p:cNvGrpSpPr>
                    <a:grpSpLocks/>
                  </p:cNvGrpSpPr>
                  <p:nvPr/>
                </p:nvGrpSpPr>
                <p:grpSpPr bwMode="auto">
                  <a:xfrm>
                    <a:off x="3792" y="3058"/>
                    <a:ext cx="125" cy="180"/>
                    <a:chOff x="3792" y="3058"/>
                    <a:chExt cx="125" cy="180"/>
                  </a:xfrm>
                </p:grpSpPr>
                <p:sp>
                  <p:nvSpPr>
                    <p:cNvPr id="36900" name="Oval 58"/>
                    <p:cNvSpPr>
                      <a:spLocks noChangeArrowheads="1"/>
                    </p:cNvSpPr>
                    <p:nvPr/>
                  </p:nvSpPr>
                  <p:spPr bwMode="auto">
                    <a:xfrm>
                      <a:off x="3799" y="3092"/>
                      <a:ext cx="107" cy="146"/>
                    </a:xfrm>
                    <a:prstGeom prst="ellipse">
                      <a:avLst/>
                    </a:prstGeom>
                    <a:solidFill>
                      <a:srgbClr val="000000"/>
                    </a:solidFill>
                    <a:ln w="12700">
                      <a:solidFill>
                        <a:srgbClr val="000000"/>
                      </a:solidFill>
                      <a:round/>
                      <a:headEnd/>
                      <a:tailEnd/>
                    </a:ln>
                  </p:spPr>
                  <p:txBody>
                    <a:bodyPr wrap="none" anchor="ctr"/>
                    <a:lstStyle/>
                    <a:p>
                      <a:endParaRPr lang="en-NZ"/>
                    </a:p>
                  </p:txBody>
                </p:sp>
                <p:sp>
                  <p:nvSpPr>
                    <p:cNvPr id="36901" name="Freeform 59"/>
                    <p:cNvSpPr>
                      <a:spLocks/>
                    </p:cNvSpPr>
                    <p:nvPr/>
                  </p:nvSpPr>
                  <p:spPr bwMode="auto">
                    <a:xfrm>
                      <a:off x="3792" y="3058"/>
                      <a:ext cx="125" cy="52"/>
                    </a:xfrm>
                    <a:custGeom>
                      <a:avLst/>
                      <a:gdLst>
                        <a:gd name="T0" fmla="*/ 0 w 125"/>
                        <a:gd name="T1" fmla="*/ 0 h 52"/>
                        <a:gd name="T2" fmla="*/ 18 w 125"/>
                        <a:gd name="T3" fmla="*/ 8 h 52"/>
                        <a:gd name="T4" fmla="*/ 32 w 125"/>
                        <a:gd name="T5" fmla="*/ 14 h 52"/>
                        <a:gd name="T6" fmla="*/ 53 w 125"/>
                        <a:gd name="T7" fmla="*/ 18 h 52"/>
                        <a:gd name="T8" fmla="*/ 78 w 125"/>
                        <a:gd name="T9" fmla="*/ 18 h 52"/>
                        <a:gd name="T10" fmla="*/ 96 w 125"/>
                        <a:gd name="T11" fmla="*/ 16 h 52"/>
                        <a:gd name="T12" fmla="*/ 112 w 125"/>
                        <a:gd name="T13" fmla="*/ 8 h 52"/>
                        <a:gd name="T14" fmla="*/ 124 w 125"/>
                        <a:gd name="T15" fmla="*/ 0 h 52"/>
                        <a:gd name="T16" fmla="*/ 120 w 125"/>
                        <a:gd name="T17" fmla="*/ 51 h 52"/>
                        <a:gd name="T18" fmla="*/ 5 w 125"/>
                        <a:gd name="T19" fmla="*/ 51 h 52"/>
                        <a:gd name="T20" fmla="*/ 0 w 125"/>
                        <a:gd name="T21" fmla="*/ 0 h 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5"/>
                        <a:gd name="T34" fmla="*/ 0 h 52"/>
                        <a:gd name="T35" fmla="*/ 125 w 125"/>
                        <a:gd name="T36" fmla="*/ 52 h 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5" h="52">
                          <a:moveTo>
                            <a:pt x="0" y="0"/>
                          </a:moveTo>
                          <a:lnTo>
                            <a:pt x="18" y="8"/>
                          </a:lnTo>
                          <a:lnTo>
                            <a:pt x="32" y="14"/>
                          </a:lnTo>
                          <a:lnTo>
                            <a:pt x="53" y="18"/>
                          </a:lnTo>
                          <a:lnTo>
                            <a:pt x="78" y="18"/>
                          </a:lnTo>
                          <a:lnTo>
                            <a:pt x="96" y="16"/>
                          </a:lnTo>
                          <a:lnTo>
                            <a:pt x="112" y="8"/>
                          </a:lnTo>
                          <a:lnTo>
                            <a:pt x="124" y="0"/>
                          </a:lnTo>
                          <a:lnTo>
                            <a:pt x="120" y="51"/>
                          </a:lnTo>
                          <a:lnTo>
                            <a:pt x="5" y="51"/>
                          </a:lnTo>
                          <a:lnTo>
                            <a:pt x="0" y="0"/>
                          </a:lnTo>
                        </a:path>
                      </a:pathLst>
                    </a:custGeom>
                    <a:solidFill>
                      <a:srgbClr val="FFFFFF"/>
                    </a:solidFill>
                    <a:ln w="12700" cap="rnd" cmpd="sng">
                      <a:solidFill>
                        <a:srgbClr val="000000"/>
                      </a:solidFill>
                      <a:prstDash val="solid"/>
                      <a:round/>
                      <a:headEnd type="none" w="med" len="med"/>
                      <a:tailEnd type="none" w="med" len="med"/>
                    </a:ln>
                  </p:spPr>
                  <p:txBody>
                    <a:bodyPr/>
                    <a:lstStyle/>
                    <a:p>
                      <a:endParaRPr lang="en-NZ"/>
                    </a:p>
                  </p:txBody>
                </p:sp>
                <p:sp>
                  <p:nvSpPr>
                    <p:cNvPr id="36902" name="Oval 60"/>
                    <p:cNvSpPr>
                      <a:spLocks noChangeArrowheads="1"/>
                    </p:cNvSpPr>
                    <p:nvPr/>
                  </p:nvSpPr>
                  <p:spPr bwMode="auto">
                    <a:xfrm>
                      <a:off x="3821" y="3171"/>
                      <a:ext cx="62" cy="67"/>
                    </a:xfrm>
                    <a:prstGeom prst="ellipse">
                      <a:avLst/>
                    </a:prstGeom>
                    <a:solidFill>
                      <a:srgbClr val="FF0000"/>
                    </a:solidFill>
                    <a:ln w="12700">
                      <a:solidFill>
                        <a:srgbClr val="FF0000"/>
                      </a:solidFill>
                      <a:round/>
                      <a:headEnd/>
                      <a:tailEnd/>
                    </a:ln>
                  </p:spPr>
                  <p:txBody>
                    <a:bodyPr wrap="none" anchor="ctr"/>
                    <a:lstStyle/>
                    <a:p>
                      <a:endParaRPr lang="en-NZ"/>
                    </a:p>
                  </p:txBody>
                </p:sp>
              </p:grpSp>
              <p:sp>
                <p:nvSpPr>
                  <p:cNvPr id="36899" name="Rectangle 61"/>
                  <p:cNvSpPr>
                    <a:spLocks noChangeArrowheads="1"/>
                  </p:cNvSpPr>
                  <p:nvPr/>
                </p:nvSpPr>
                <p:spPr bwMode="auto">
                  <a:xfrm>
                    <a:off x="3811" y="3158"/>
                    <a:ext cx="84" cy="23"/>
                  </a:xfrm>
                  <a:prstGeom prst="rect">
                    <a:avLst/>
                  </a:prstGeom>
                  <a:solidFill>
                    <a:srgbClr val="000000"/>
                  </a:solidFill>
                  <a:ln w="12700">
                    <a:solidFill>
                      <a:srgbClr val="000000"/>
                    </a:solidFill>
                    <a:miter lim="800000"/>
                    <a:headEnd/>
                    <a:tailEnd/>
                  </a:ln>
                </p:spPr>
                <p:txBody>
                  <a:bodyPr wrap="none" anchor="ctr"/>
                  <a:lstStyle/>
                  <a:p>
                    <a:endParaRPr lang="en-NZ"/>
                  </a:p>
                </p:txBody>
              </p:sp>
            </p:grpSp>
            <p:sp>
              <p:nvSpPr>
                <p:cNvPr id="36889" name="Freeform 62"/>
                <p:cNvSpPr>
                  <a:spLocks/>
                </p:cNvSpPr>
                <p:nvPr/>
              </p:nvSpPr>
              <p:spPr bwMode="auto">
                <a:xfrm>
                  <a:off x="3723" y="2859"/>
                  <a:ext cx="329" cy="173"/>
                </a:xfrm>
                <a:custGeom>
                  <a:avLst/>
                  <a:gdLst>
                    <a:gd name="T0" fmla="*/ 198 w 329"/>
                    <a:gd name="T1" fmla="*/ 0 h 173"/>
                    <a:gd name="T2" fmla="*/ 249 w 329"/>
                    <a:gd name="T3" fmla="*/ 11 h 173"/>
                    <a:gd name="T4" fmla="*/ 286 w 329"/>
                    <a:gd name="T5" fmla="*/ 22 h 173"/>
                    <a:gd name="T6" fmla="*/ 311 w 329"/>
                    <a:gd name="T7" fmla="*/ 36 h 173"/>
                    <a:gd name="T8" fmla="*/ 322 w 329"/>
                    <a:gd name="T9" fmla="*/ 49 h 173"/>
                    <a:gd name="T10" fmla="*/ 328 w 329"/>
                    <a:gd name="T11" fmla="*/ 72 h 173"/>
                    <a:gd name="T12" fmla="*/ 324 w 329"/>
                    <a:gd name="T13" fmla="*/ 94 h 173"/>
                    <a:gd name="T14" fmla="*/ 314 w 329"/>
                    <a:gd name="T15" fmla="*/ 116 h 173"/>
                    <a:gd name="T16" fmla="*/ 296 w 329"/>
                    <a:gd name="T17" fmla="*/ 136 h 173"/>
                    <a:gd name="T18" fmla="*/ 271 w 329"/>
                    <a:gd name="T19" fmla="*/ 150 h 173"/>
                    <a:gd name="T20" fmla="*/ 245 w 329"/>
                    <a:gd name="T21" fmla="*/ 160 h 173"/>
                    <a:gd name="T22" fmla="*/ 211 w 329"/>
                    <a:gd name="T23" fmla="*/ 169 h 173"/>
                    <a:gd name="T24" fmla="*/ 172 w 329"/>
                    <a:gd name="T25" fmla="*/ 172 h 173"/>
                    <a:gd name="T26" fmla="*/ 129 w 329"/>
                    <a:gd name="T27" fmla="*/ 172 h 173"/>
                    <a:gd name="T28" fmla="*/ 84 w 329"/>
                    <a:gd name="T29" fmla="*/ 168 h 173"/>
                    <a:gd name="T30" fmla="*/ 40 w 329"/>
                    <a:gd name="T31" fmla="*/ 158 h 173"/>
                    <a:gd name="T32" fmla="*/ 15 w 329"/>
                    <a:gd name="T33" fmla="*/ 141 h 173"/>
                    <a:gd name="T34" fmla="*/ 1 w 329"/>
                    <a:gd name="T35" fmla="*/ 123 h 173"/>
                    <a:gd name="T36" fmla="*/ 0 w 329"/>
                    <a:gd name="T37" fmla="*/ 103 h 173"/>
                    <a:gd name="T38" fmla="*/ 4 w 329"/>
                    <a:gd name="T39" fmla="*/ 83 h 173"/>
                    <a:gd name="T40" fmla="*/ 18 w 329"/>
                    <a:gd name="T41" fmla="*/ 63 h 173"/>
                    <a:gd name="T42" fmla="*/ 32 w 329"/>
                    <a:gd name="T43" fmla="*/ 45 h 173"/>
                    <a:gd name="T44" fmla="*/ 57 w 329"/>
                    <a:gd name="T45" fmla="*/ 31 h 173"/>
                    <a:gd name="T46" fmla="*/ 44 w 329"/>
                    <a:gd name="T47" fmla="*/ 22 h 17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29"/>
                    <a:gd name="T73" fmla="*/ 0 h 173"/>
                    <a:gd name="T74" fmla="*/ 329 w 329"/>
                    <a:gd name="T75" fmla="*/ 173 h 17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29" h="173">
                      <a:moveTo>
                        <a:pt x="198" y="0"/>
                      </a:moveTo>
                      <a:lnTo>
                        <a:pt x="249" y="11"/>
                      </a:lnTo>
                      <a:lnTo>
                        <a:pt x="286" y="22"/>
                      </a:lnTo>
                      <a:lnTo>
                        <a:pt x="311" y="36"/>
                      </a:lnTo>
                      <a:lnTo>
                        <a:pt x="322" y="49"/>
                      </a:lnTo>
                      <a:lnTo>
                        <a:pt x="328" y="72"/>
                      </a:lnTo>
                      <a:lnTo>
                        <a:pt x="324" y="94"/>
                      </a:lnTo>
                      <a:lnTo>
                        <a:pt x="314" y="116"/>
                      </a:lnTo>
                      <a:lnTo>
                        <a:pt x="296" y="136"/>
                      </a:lnTo>
                      <a:lnTo>
                        <a:pt x="271" y="150"/>
                      </a:lnTo>
                      <a:lnTo>
                        <a:pt x="245" y="160"/>
                      </a:lnTo>
                      <a:lnTo>
                        <a:pt x="211" y="169"/>
                      </a:lnTo>
                      <a:lnTo>
                        <a:pt x="172" y="172"/>
                      </a:lnTo>
                      <a:lnTo>
                        <a:pt x="129" y="172"/>
                      </a:lnTo>
                      <a:lnTo>
                        <a:pt x="84" y="168"/>
                      </a:lnTo>
                      <a:lnTo>
                        <a:pt x="40" y="158"/>
                      </a:lnTo>
                      <a:lnTo>
                        <a:pt x="15" y="141"/>
                      </a:lnTo>
                      <a:lnTo>
                        <a:pt x="1" y="123"/>
                      </a:lnTo>
                      <a:lnTo>
                        <a:pt x="0" y="103"/>
                      </a:lnTo>
                      <a:lnTo>
                        <a:pt x="4" y="83"/>
                      </a:lnTo>
                      <a:lnTo>
                        <a:pt x="18" y="63"/>
                      </a:lnTo>
                      <a:lnTo>
                        <a:pt x="32" y="45"/>
                      </a:lnTo>
                      <a:lnTo>
                        <a:pt x="57" y="31"/>
                      </a:lnTo>
                      <a:lnTo>
                        <a:pt x="44" y="22"/>
                      </a:lnTo>
                    </a:path>
                  </a:pathLst>
                </a:custGeom>
                <a:noFill/>
                <a:ln w="12700" cap="rnd" cmpd="sng">
                  <a:solidFill>
                    <a:srgbClr val="000000"/>
                  </a:solidFill>
                  <a:prstDash val="solid"/>
                  <a:round/>
                  <a:headEnd type="none" w="med" len="med"/>
                  <a:tailEnd type="none" w="med" len="med"/>
                </a:ln>
              </p:spPr>
              <p:txBody>
                <a:bodyPr/>
                <a:lstStyle/>
                <a:p>
                  <a:endParaRPr lang="en-NZ"/>
                </a:p>
              </p:txBody>
            </p:sp>
            <p:grpSp>
              <p:nvGrpSpPr>
                <p:cNvPr id="36890" name="Group 63"/>
                <p:cNvGrpSpPr>
                  <a:grpSpLocks/>
                </p:cNvGrpSpPr>
                <p:nvPr/>
              </p:nvGrpSpPr>
              <p:grpSpPr bwMode="auto">
                <a:xfrm>
                  <a:off x="3741" y="2672"/>
                  <a:ext cx="277" cy="157"/>
                  <a:chOff x="3741" y="2672"/>
                  <a:chExt cx="277" cy="157"/>
                </a:xfrm>
              </p:grpSpPr>
              <p:grpSp>
                <p:nvGrpSpPr>
                  <p:cNvPr id="36891" name="Group 64"/>
                  <p:cNvGrpSpPr>
                    <a:grpSpLocks/>
                  </p:cNvGrpSpPr>
                  <p:nvPr/>
                </p:nvGrpSpPr>
                <p:grpSpPr bwMode="auto">
                  <a:xfrm>
                    <a:off x="3782" y="2701"/>
                    <a:ext cx="185" cy="128"/>
                    <a:chOff x="3782" y="2701"/>
                    <a:chExt cx="185" cy="128"/>
                  </a:xfrm>
                </p:grpSpPr>
                <p:sp>
                  <p:nvSpPr>
                    <p:cNvPr id="36895" name="Oval 65"/>
                    <p:cNvSpPr>
                      <a:spLocks noChangeArrowheads="1"/>
                    </p:cNvSpPr>
                    <p:nvPr/>
                  </p:nvSpPr>
                  <p:spPr bwMode="auto">
                    <a:xfrm>
                      <a:off x="3933" y="2701"/>
                      <a:ext cx="34" cy="128"/>
                    </a:xfrm>
                    <a:prstGeom prst="ellipse">
                      <a:avLst/>
                    </a:prstGeom>
                    <a:solidFill>
                      <a:srgbClr val="000000"/>
                    </a:solidFill>
                    <a:ln w="12700">
                      <a:solidFill>
                        <a:srgbClr val="000000"/>
                      </a:solidFill>
                      <a:round/>
                      <a:headEnd/>
                      <a:tailEnd/>
                    </a:ln>
                  </p:spPr>
                  <p:txBody>
                    <a:bodyPr wrap="none" anchor="ctr"/>
                    <a:lstStyle/>
                    <a:p>
                      <a:endParaRPr lang="en-NZ"/>
                    </a:p>
                  </p:txBody>
                </p:sp>
                <p:sp>
                  <p:nvSpPr>
                    <p:cNvPr id="36896" name="Oval 66"/>
                    <p:cNvSpPr>
                      <a:spLocks noChangeArrowheads="1"/>
                    </p:cNvSpPr>
                    <p:nvPr/>
                  </p:nvSpPr>
                  <p:spPr bwMode="auto">
                    <a:xfrm>
                      <a:off x="3782" y="2701"/>
                      <a:ext cx="35" cy="128"/>
                    </a:xfrm>
                    <a:prstGeom prst="ellipse">
                      <a:avLst/>
                    </a:prstGeom>
                    <a:solidFill>
                      <a:srgbClr val="000000"/>
                    </a:solidFill>
                    <a:ln w="12700">
                      <a:solidFill>
                        <a:srgbClr val="000000"/>
                      </a:solidFill>
                      <a:round/>
                      <a:headEnd/>
                      <a:tailEnd/>
                    </a:ln>
                  </p:spPr>
                  <p:txBody>
                    <a:bodyPr wrap="none" anchor="ctr"/>
                    <a:lstStyle/>
                    <a:p>
                      <a:endParaRPr lang="en-NZ"/>
                    </a:p>
                  </p:txBody>
                </p:sp>
              </p:grpSp>
              <p:grpSp>
                <p:nvGrpSpPr>
                  <p:cNvPr id="36892" name="Group 67"/>
                  <p:cNvGrpSpPr>
                    <a:grpSpLocks/>
                  </p:cNvGrpSpPr>
                  <p:nvPr/>
                </p:nvGrpSpPr>
                <p:grpSpPr bwMode="auto">
                  <a:xfrm>
                    <a:off x="3741" y="2672"/>
                    <a:ext cx="277" cy="26"/>
                    <a:chOff x="3741" y="2672"/>
                    <a:chExt cx="277" cy="26"/>
                  </a:xfrm>
                </p:grpSpPr>
                <p:sp>
                  <p:nvSpPr>
                    <p:cNvPr id="36893" name="Freeform 68"/>
                    <p:cNvSpPr>
                      <a:spLocks/>
                    </p:cNvSpPr>
                    <p:nvPr/>
                  </p:nvSpPr>
                  <p:spPr bwMode="auto">
                    <a:xfrm>
                      <a:off x="3741" y="2673"/>
                      <a:ext cx="110" cy="25"/>
                    </a:xfrm>
                    <a:custGeom>
                      <a:avLst/>
                      <a:gdLst>
                        <a:gd name="T0" fmla="*/ 0 w 110"/>
                        <a:gd name="T1" fmla="*/ 24 h 25"/>
                        <a:gd name="T2" fmla="*/ 25 w 110"/>
                        <a:gd name="T3" fmla="*/ 10 h 25"/>
                        <a:gd name="T4" fmla="*/ 50 w 110"/>
                        <a:gd name="T5" fmla="*/ 2 h 25"/>
                        <a:gd name="T6" fmla="*/ 81 w 110"/>
                        <a:gd name="T7" fmla="*/ 0 h 25"/>
                        <a:gd name="T8" fmla="*/ 109 w 110"/>
                        <a:gd name="T9" fmla="*/ 4 h 25"/>
                        <a:gd name="T10" fmla="*/ 0 60000 65536"/>
                        <a:gd name="T11" fmla="*/ 0 60000 65536"/>
                        <a:gd name="T12" fmla="*/ 0 60000 65536"/>
                        <a:gd name="T13" fmla="*/ 0 60000 65536"/>
                        <a:gd name="T14" fmla="*/ 0 60000 65536"/>
                        <a:gd name="T15" fmla="*/ 0 w 110"/>
                        <a:gd name="T16" fmla="*/ 0 h 25"/>
                        <a:gd name="T17" fmla="*/ 110 w 110"/>
                        <a:gd name="T18" fmla="*/ 25 h 25"/>
                      </a:gdLst>
                      <a:ahLst/>
                      <a:cxnLst>
                        <a:cxn ang="T10">
                          <a:pos x="T0" y="T1"/>
                        </a:cxn>
                        <a:cxn ang="T11">
                          <a:pos x="T2" y="T3"/>
                        </a:cxn>
                        <a:cxn ang="T12">
                          <a:pos x="T4" y="T5"/>
                        </a:cxn>
                        <a:cxn ang="T13">
                          <a:pos x="T6" y="T7"/>
                        </a:cxn>
                        <a:cxn ang="T14">
                          <a:pos x="T8" y="T9"/>
                        </a:cxn>
                      </a:cxnLst>
                      <a:rect l="T15" t="T16" r="T17" b="T18"/>
                      <a:pathLst>
                        <a:path w="110" h="25">
                          <a:moveTo>
                            <a:pt x="0" y="24"/>
                          </a:moveTo>
                          <a:lnTo>
                            <a:pt x="25" y="10"/>
                          </a:lnTo>
                          <a:lnTo>
                            <a:pt x="50" y="2"/>
                          </a:lnTo>
                          <a:lnTo>
                            <a:pt x="81" y="0"/>
                          </a:lnTo>
                          <a:lnTo>
                            <a:pt x="109" y="4"/>
                          </a:lnTo>
                        </a:path>
                      </a:pathLst>
                    </a:custGeom>
                    <a:noFill/>
                    <a:ln w="50800" cap="rnd" cmpd="sng">
                      <a:solidFill>
                        <a:srgbClr val="A04000"/>
                      </a:solidFill>
                      <a:prstDash val="solid"/>
                      <a:round/>
                      <a:headEnd type="none" w="med" len="med"/>
                      <a:tailEnd type="none" w="med" len="med"/>
                    </a:ln>
                  </p:spPr>
                  <p:txBody>
                    <a:bodyPr/>
                    <a:lstStyle/>
                    <a:p>
                      <a:endParaRPr lang="en-NZ"/>
                    </a:p>
                  </p:txBody>
                </p:sp>
                <p:sp>
                  <p:nvSpPr>
                    <p:cNvPr id="36894" name="Freeform 69"/>
                    <p:cNvSpPr>
                      <a:spLocks/>
                    </p:cNvSpPr>
                    <p:nvPr/>
                  </p:nvSpPr>
                  <p:spPr bwMode="auto">
                    <a:xfrm>
                      <a:off x="3910" y="2672"/>
                      <a:ext cx="108" cy="24"/>
                    </a:xfrm>
                    <a:custGeom>
                      <a:avLst/>
                      <a:gdLst>
                        <a:gd name="T0" fmla="*/ 107 w 108"/>
                        <a:gd name="T1" fmla="*/ 23 h 24"/>
                        <a:gd name="T2" fmla="*/ 82 w 108"/>
                        <a:gd name="T3" fmla="*/ 11 h 24"/>
                        <a:gd name="T4" fmla="*/ 58 w 108"/>
                        <a:gd name="T5" fmla="*/ 3 h 24"/>
                        <a:gd name="T6" fmla="*/ 28 w 108"/>
                        <a:gd name="T7" fmla="*/ 0 h 24"/>
                        <a:gd name="T8" fmla="*/ 0 w 108"/>
                        <a:gd name="T9" fmla="*/ 3 h 24"/>
                        <a:gd name="T10" fmla="*/ 0 60000 65536"/>
                        <a:gd name="T11" fmla="*/ 0 60000 65536"/>
                        <a:gd name="T12" fmla="*/ 0 60000 65536"/>
                        <a:gd name="T13" fmla="*/ 0 60000 65536"/>
                        <a:gd name="T14" fmla="*/ 0 60000 65536"/>
                        <a:gd name="T15" fmla="*/ 0 w 108"/>
                        <a:gd name="T16" fmla="*/ 0 h 24"/>
                        <a:gd name="T17" fmla="*/ 108 w 108"/>
                        <a:gd name="T18" fmla="*/ 24 h 24"/>
                      </a:gdLst>
                      <a:ahLst/>
                      <a:cxnLst>
                        <a:cxn ang="T10">
                          <a:pos x="T0" y="T1"/>
                        </a:cxn>
                        <a:cxn ang="T11">
                          <a:pos x="T2" y="T3"/>
                        </a:cxn>
                        <a:cxn ang="T12">
                          <a:pos x="T4" y="T5"/>
                        </a:cxn>
                        <a:cxn ang="T13">
                          <a:pos x="T6" y="T7"/>
                        </a:cxn>
                        <a:cxn ang="T14">
                          <a:pos x="T8" y="T9"/>
                        </a:cxn>
                      </a:cxnLst>
                      <a:rect l="T15" t="T16" r="T17" b="T18"/>
                      <a:pathLst>
                        <a:path w="108" h="24">
                          <a:moveTo>
                            <a:pt x="107" y="23"/>
                          </a:moveTo>
                          <a:lnTo>
                            <a:pt x="82" y="11"/>
                          </a:lnTo>
                          <a:lnTo>
                            <a:pt x="58" y="3"/>
                          </a:lnTo>
                          <a:lnTo>
                            <a:pt x="28" y="0"/>
                          </a:lnTo>
                          <a:lnTo>
                            <a:pt x="0" y="3"/>
                          </a:lnTo>
                        </a:path>
                      </a:pathLst>
                    </a:custGeom>
                    <a:noFill/>
                    <a:ln w="50800" cap="rnd" cmpd="sng">
                      <a:solidFill>
                        <a:srgbClr val="A04000"/>
                      </a:solidFill>
                      <a:prstDash val="solid"/>
                      <a:round/>
                      <a:headEnd type="none" w="med" len="med"/>
                      <a:tailEnd type="none" w="med" len="med"/>
                    </a:ln>
                  </p:spPr>
                  <p:txBody>
                    <a:bodyPr/>
                    <a:lstStyle/>
                    <a:p>
                      <a:endParaRPr lang="en-NZ"/>
                    </a:p>
                  </p:txBody>
                </p:sp>
              </p:grpSp>
            </p:grpSp>
          </p:grpSp>
        </p:grpSp>
      </p:grpSp>
      <p:sp>
        <p:nvSpPr>
          <p:cNvPr id="36878" name="Rectangle 70"/>
          <p:cNvSpPr>
            <a:spLocks noChangeArrowheads="1"/>
          </p:cNvSpPr>
          <p:nvPr/>
        </p:nvSpPr>
        <p:spPr bwMode="auto">
          <a:xfrm>
            <a:off x="3486732" y="4772372"/>
            <a:ext cx="1292225" cy="459100"/>
          </a:xfrm>
          <a:prstGeom prst="rect">
            <a:avLst/>
          </a:prstGeom>
          <a:solidFill>
            <a:srgbClr val="FFFFFF">
              <a:alpha val="78824"/>
            </a:srgbClr>
          </a:solidFill>
          <a:ln w="12700">
            <a:noFill/>
            <a:miter lim="800000"/>
            <a:headEnd/>
            <a:tailEnd/>
          </a:ln>
        </p:spPr>
        <p:txBody>
          <a:bodyPr lIns="90488" tIns="44450" rIns="90488" bIns="44450">
            <a:spAutoFit/>
          </a:bodyPr>
          <a:lstStyle/>
          <a:p>
            <a:pPr eaLnBrk="0" hangingPunct="0">
              <a:spcBef>
                <a:spcPct val="50000"/>
              </a:spcBef>
            </a:pPr>
            <a:r>
              <a:rPr lang="en-US" sz="2400" b="1" dirty="0">
                <a:solidFill>
                  <a:srgbClr val="000000"/>
                </a:solidFill>
                <a:latin typeface="Times New Roman" panose="02020603050405020304" pitchFamily="18" charset="0"/>
                <a:cs typeface="Times New Roman" panose="02020603050405020304" pitchFamily="18" charset="0"/>
              </a:rPr>
              <a:t>Sample</a:t>
            </a:r>
          </a:p>
        </p:txBody>
      </p:sp>
      <p:sp>
        <p:nvSpPr>
          <p:cNvPr id="36879" name="Line 71"/>
          <p:cNvSpPr>
            <a:spLocks noChangeShapeType="1"/>
          </p:cNvSpPr>
          <p:nvPr/>
        </p:nvSpPr>
        <p:spPr bwMode="auto">
          <a:xfrm>
            <a:off x="4114800" y="3581400"/>
            <a:ext cx="228600" cy="0"/>
          </a:xfrm>
          <a:prstGeom prst="line">
            <a:avLst/>
          </a:prstGeom>
          <a:noFill/>
          <a:ln w="28575">
            <a:solidFill>
              <a:srgbClr val="000000"/>
            </a:solidFill>
            <a:round/>
            <a:headEnd/>
            <a:tailEnd/>
          </a:ln>
        </p:spPr>
        <p:txBody>
          <a:bodyPr wrap="none" anchor="ctr"/>
          <a:lstStyle/>
          <a:p>
            <a:endParaRPr lang="en-NZ"/>
          </a:p>
        </p:txBody>
      </p:sp>
      <p:grpSp>
        <p:nvGrpSpPr>
          <p:cNvPr id="36880" name="Group 72"/>
          <p:cNvGrpSpPr>
            <a:grpSpLocks/>
          </p:cNvGrpSpPr>
          <p:nvPr/>
        </p:nvGrpSpPr>
        <p:grpSpPr bwMode="auto">
          <a:xfrm>
            <a:off x="6553200" y="1981200"/>
            <a:ext cx="2286000" cy="1905000"/>
            <a:chOff x="4128" y="1248"/>
            <a:chExt cx="1440" cy="1200"/>
          </a:xfrm>
        </p:grpSpPr>
        <p:sp>
          <p:nvSpPr>
            <p:cNvPr id="36882" name="AutoShape 73"/>
            <p:cNvSpPr>
              <a:spLocks noChangeArrowheads="1"/>
            </p:cNvSpPr>
            <p:nvPr/>
          </p:nvSpPr>
          <p:spPr bwMode="auto">
            <a:xfrm>
              <a:off x="4128" y="1248"/>
              <a:ext cx="1436" cy="1200"/>
            </a:xfrm>
            <a:prstGeom prst="wedgeRoundRectCallout">
              <a:avLst>
                <a:gd name="adj1" fmla="val -36528"/>
                <a:gd name="adj2" fmla="val 66667"/>
                <a:gd name="adj3" fmla="val 16667"/>
              </a:avLst>
            </a:prstGeom>
            <a:solidFill>
              <a:srgbClr val="FDE0BD"/>
            </a:solidFill>
            <a:ln w="12700">
              <a:solidFill>
                <a:schemeClr val="tx1"/>
              </a:solidFill>
              <a:miter lim="800000"/>
              <a:headEnd/>
              <a:tailEnd/>
            </a:ln>
          </p:spPr>
          <p:txBody>
            <a:bodyPr wrap="none" anchor="ctr"/>
            <a:lstStyle/>
            <a:p>
              <a:pPr algn="ctr"/>
              <a:endParaRPr lang="en-US" sz="2400" b="1"/>
            </a:p>
          </p:txBody>
        </p:sp>
        <p:sp>
          <p:nvSpPr>
            <p:cNvPr id="36883" name="Rectangle 74"/>
            <p:cNvSpPr>
              <a:spLocks noChangeArrowheads="1"/>
            </p:cNvSpPr>
            <p:nvPr/>
          </p:nvSpPr>
          <p:spPr bwMode="auto">
            <a:xfrm>
              <a:off x="4176" y="1344"/>
              <a:ext cx="1392" cy="989"/>
            </a:xfrm>
            <a:prstGeom prst="rect">
              <a:avLst/>
            </a:prstGeom>
            <a:noFill/>
            <a:ln w="9525">
              <a:noFill/>
              <a:miter lim="800000"/>
              <a:headEnd/>
              <a:tailEnd/>
            </a:ln>
          </p:spPr>
          <p:txBody>
            <a:bodyPr>
              <a:spAutoFit/>
            </a:bodyPr>
            <a:lstStyle/>
            <a:p>
              <a:r>
                <a:rPr lang="en-US" sz="2400" b="1" dirty="0">
                  <a:latin typeface="Times New Roman" panose="02020603050405020304" pitchFamily="18" charset="0"/>
                  <a:cs typeface="Times New Roman" panose="02020603050405020304" pitchFamily="18" charset="0"/>
                </a:rPr>
                <a:t>I am 95% confident that </a:t>
              </a:r>
              <a:r>
                <a:rPr lang="el-GR" sz="2400" b="1" dirty="0">
                  <a:latin typeface="Times New Roman" panose="02020603050405020304" pitchFamily="18" charset="0"/>
                  <a:cs typeface="Times New Roman" panose="02020603050405020304" pitchFamily="18" charset="0"/>
                </a:rPr>
                <a:t>μ</a:t>
              </a:r>
              <a:r>
                <a:rPr lang="en-US" sz="2400" b="1" dirty="0">
                  <a:latin typeface="Times New Roman" panose="02020603050405020304" pitchFamily="18" charset="0"/>
                  <a:cs typeface="Times New Roman" panose="02020603050405020304" pitchFamily="18" charset="0"/>
                </a:rPr>
                <a:t> is between 137 &amp; 145ml.</a:t>
              </a:r>
            </a:p>
          </p:txBody>
        </p:sp>
      </p:grpSp>
      <p:sp>
        <p:nvSpPr>
          <p:cNvPr id="36881" name="Line 75"/>
          <p:cNvSpPr>
            <a:spLocks noChangeShapeType="1"/>
          </p:cNvSpPr>
          <p:nvPr/>
        </p:nvSpPr>
        <p:spPr bwMode="auto">
          <a:xfrm>
            <a:off x="4572000" y="2743200"/>
            <a:ext cx="0" cy="304800"/>
          </a:xfrm>
          <a:prstGeom prst="line">
            <a:avLst/>
          </a:prstGeom>
          <a:noFill/>
          <a:ln w="19050">
            <a:solidFill>
              <a:schemeClr val="tx1"/>
            </a:solidFill>
            <a:round/>
            <a:headEnd/>
            <a:tailEnd type="triangle" w="med" len="med"/>
          </a:ln>
        </p:spPr>
        <p:txBody>
          <a:bodyPr wrap="none" anchor="ctr"/>
          <a:lstStyle/>
          <a:p>
            <a:endParaRPr lang="en-NZ"/>
          </a:p>
        </p:txBody>
      </p:sp>
      <p:sp>
        <p:nvSpPr>
          <p:cNvPr id="4" name="Footer Placeholder 3">
            <a:extLst>
              <a:ext uri="{FF2B5EF4-FFF2-40B4-BE49-F238E27FC236}">
                <a16:creationId xmlns:a16="http://schemas.microsoft.com/office/drawing/2014/main" id="{ABA314C7-3086-4C2E-BEB2-2ED87FD65AEC}"/>
              </a:ext>
            </a:extLst>
          </p:cNvPr>
          <p:cNvSpPr>
            <a:spLocks noGrp="1"/>
          </p:cNvSpPr>
          <p:nvPr>
            <p:ph type="ftr" sz="quarter" idx="10"/>
          </p:nvPr>
        </p:nvSpPr>
        <p:spPr/>
        <p:txBody>
          <a:bodyPr/>
          <a:lstStyle/>
          <a:p>
            <a:r>
              <a:rPr lang="en-US" altLang="en-US"/>
              <a:t>MC3020-2023</a:t>
            </a:r>
          </a:p>
        </p:txBody>
      </p:sp>
      <p:sp>
        <p:nvSpPr>
          <p:cNvPr id="5" name="Date Placeholder 4">
            <a:extLst>
              <a:ext uri="{FF2B5EF4-FFF2-40B4-BE49-F238E27FC236}">
                <a16:creationId xmlns:a16="http://schemas.microsoft.com/office/drawing/2014/main" id="{8302DDF9-D0DA-471B-83E8-D4F6B9E02C75}"/>
              </a:ext>
            </a:extLst>
          </p:cNvPr>
          <p:cNvSpPr>
            <a:spLocks noGrp="1"/>
          </p:cNvSpPr>
          <p:nvPr>
            <p:ph type="dt" sz="half" idx="12"/>
          </p:nvPr>
        </p:nvSpPr>
        <p:spPr/>
        <p:txBody>
          <a:bodyPr/>
          <a:lstStyle/>
          <a:p>
            <a:fld id="{8C6E032D-1DDC-4D86-80BA-9B9A1178D2BD}" type="datetime5">
              <a:rPr lang="en-NZ" altLang="en-US" smtClean="0"/>
              <a:t>16-Jun-23</a:t>
            </a:fld>
            <a:endParaRPr lang="en-US" altLang="en-US"/>
          </a:p>
        </p:txBody>
      </p:sp>
      <p:sp>
        <p:nvSpPr>
          <p:cNvPr id="6" name="Slide Number Placeholder 5">
            <a:extLst>
              <a:ext uri="{FF2B5EF4-FFF2-40B4-BE49-F238E27FC236}">
                <a16:creationId xmlns:a16="http://schemas.microsoft.com/office/drawing/2014/main" id="{DB4F1324-630C-4C84-80E7-6F6DDD605319}"/>
              </a:ext>
            </a:extLst>
          </p:cNvPr>
          <p:cNvSpPr>
            <a:spLocks noGrp="1"/>
          </p:cNvSpPr>
          <p:nvPr>
            <p:ph type="sldNum" sz="quarter" idx="11"/>
          </p:nvPr>
        </p:nvSpPr>
        <p:spPr/>
        <p:txBody>
          <a:bodyPr/>
          <a:lstStyle/>
          <a:p>
            <a:fld id="{E6D38F6D-B68C-43EA-8D93-D9BC679B8240}" type="slidenum">
              <a:rPr lang="en-US" altLang="en-US" smtClean="0"/>
              <a:pPr/>
              <a:t>6</a:t>
            </a:fld>
            <a:endParaRPr lang="en-US" altLang="en-US"/>
          </a:p>
        </p:txBody>
      </p:sp>
    </p:spTree>
    <p:extLst>
      <p:ext uri="{BB962C8B-B14F-4D97-AF65-F5344CB8AC3E}">
        <p14:creationId xmlns:p14="http://schemas.microsoft.com/office/powerpoint/2010/main" val="542829886"/>
      </p:ext>
    </p:extLst>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1" y="538293"/>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6: </a:t>
            </a:r>
          </a:p>
          <a:p>
            <a:pPr marL="0" indent="0" algn="just">
              <a:buNone/>
            </a:pPr>
            <a:r>
              <a:rPr lang="en-US" sz="2800" dirty="0">
                <a:latin typeface="Times New Roman" panose="02020603050405020304" pitchFamily="18" charset="0"/>
                <a:cs typeface="Times New Roman" panose="02020603050405020304" pitchFamily="18" charset="0"/>
              </a:rPr>
              <a:t>A fertilizer mixing machine is set to give 12 kg of nitrate for every quintal bag of fertilizer. Ten 100 kg bags are randomly selected and examined. The percentages of nitrate in the sample are as follows:</a:t>
            </a:r>
          </a:p>
          <a:p>
            <a:pPr marL="0" indent="0" algn="just">
              <a:buNone/>
            </a:pPr>
            <a:r>
              <a:rPr lang="en-US" sz="2800" dirty="0">
                <a:latin typeface="Times New Roman" panose="02020603050405020304" pitchFamily="18" charset="0"/>
                <a:cs typeface="Times New Roman" panose="02020603050405020304" pitchFamily="18" charset="0"/>
              </a:rPr>
              <a:t>                    11 14 13 12 13 12 13 14 11 12</a:t>
            </a:r>
          </a:p>
          <a:p>
            <a:pPr marL="0" indent="0" algn="just">
              <a:buNone/>
            </a:pPr>
            <a:r>
              <a:rPr lang="en-US" sz="2800" dirty="0">
                <a:latin typeface="Times New Roman" panose="02020603050405020304" pitchFamily="18" charset="0"/>
                <a:cs typeface="Times New Roman" panose="02020603050405020304" pitchFamily="18" charset="0"/>
              </a:rPr>
              <a:t>Construct a 99% confidence interval estimate for the mean nitrate content for each 100 kg bag in the company. Assume that the population from which the sample is selected is normal.</a:t>
            </a:r>
          </a:p>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endParaRPr lang="en-US" sz="28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76FF9E4B-759F-4FA3-A449-73D5979BF79C}"/>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303DAE46-DAF9-430E-A381-F6CDDED8F343}"/>
              </a:ext>
            </a:extLst>
          </p:cNvPr>
          <p:cNvSpPr>
            <a:spLocks noGrp="1"/>
          </p:cNvSpPr>
          <p:nvPr>
            <p:ph type="dt" sz="half" idx="12"/>
          </p:nvPr>
        </p:nvSpPr>
        <p:spPr/>
        <p:txBody>
          <a:bodyPr/>
          <a:lstStyle/>
          <a:p>
            <a:fld id="{18FD3AAF-9002-484E-95AF-A5B0A3EA5839}"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55E9F520-3104-40F6-94C7-30719D5D67DB}"/>
              </a:ext>
            </a:extLst>
          </p:cNvPr>
          <p:cNvSpPr>
            <a:spLocks noGrp="1"/>
          </p:cNvSpPr>
          <p:nvPr>
            <p:ph type="sldNum" sz="quarter" idx="11"/>
          </p:nvPr>
        </p:nvSpPr>
        <p:spPr/>
        <p:txBody>
          <a:bodyPr/>
          <a:lstStyle/>
          <a:p>
            <a:fld id="{E6D38F6D-B68C-43EA-8D93-D9BC679B8240}" type="slidenum">
              <a:rPr lang="en-US" altLang="en-US" smtClean="0"/>
              <a:pPr/>
              <a:t>60</a:t>
            </a:fld>
            <a:endParaRPr lang="en-US" altLang="en-US"/>
          </a:p>
        </p:txBody>
      </p:sp>
    </p:spTree>
    <p:extLst>
      <p:ext uri="{BB962C8B-B14F-4D97-AF65-F5344CB8AC3E}">
        <p14:creationId xmlns:p14="http://schemas.microsoft.com/office/powerpoint/2010/main" val="2500925613"/>
      </p:ext>
    </p:ext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1031" y="563460"/>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 </a:t>
            </a:r>
          </a:p>
          <a:p>
            <a:pPr marL="0" indent="0" algn="just">
              <a:buNone/>
            </a:pPr>
            <a:r>
              <a:rPr lang="en-US" sz="2800" dirty="0">
                <a:latin typeface="Times New Roman" panose="02020603050405020304" pitchFamily="18" charset="0"/>
                <a:cs typeface="Times New Roman" panose="02020603050405020304" pitchFamily="18" charset="0"/>
              </a:rPr>
              <a:t>In a test of the Atkins weight loss program, 12 individuals participated in a randomized trial with overweight adults. After 12 months, the mean weight loss was found to be 2.5 lb, with a standard deviation 1.8 lb. Construct a 95% confidence interval estimate of the mean weight loss for such subjects. Assume that the sample is from a normally distributed population.</a:t>
            </a:r>
          </a:p>
        </p:txBody>
      </p:sp>
      <p:sp>
        <p:nvSpPr>
          <p:cNvPr id="5" name="Footer Placeholder 4">
            <a:extLst>
              <a:ext uri="{FF2B5EF4-FFF2-40B4-BE49-F238E27FC236}">
                <a16:creationId xmlns:a16="http://schemas.microsoft.com/office/drawing/2014/main" id="{277B3FA2-F8DA-469D-9789-AC30F8CA5F51}"/>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6F9DED41-D007-44FE-99EA-BBA74AF2AE4C}"/>
              </a:ext>
            </a:extLst>
          </p:cNvPr>
          <p:cNvSpPr>
            <a:spLocks noGrp="1"/>
          </p:cNvSpPr>
          <p:nvPr>
            <p:ph type="dt" sz="half" idx="12"/>
          </p:nvPr>
        </p:nvSpPr>
        <p:spPr/>
        <p:txBody>
          <a:bodyPr/>
          <a:lstStyle/>
          <a:p>
            <a:fld id="{F6DE5110-FF5B-43E7-A8CC-822D550DE750}"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F0668B37-18B3-4969-AFB9-4924D94BD961}"/>
              </a:ext>
            </a:extLst>
          </p:cNvPr>
          <p:cNvSpPr>
            <a:spLocks noGrp="1"/>
          </p:cNvSpPr>
          <p:nvPr>
            <p:ph type="sldNum" sz="quarter" idx="11"/>
          </p:nvPr>
        </p:nvSpPr>
        <p:spPr/>
        <p:txBody>
          <a:bodyPr/>
          <a:lstStyle/>
          <a:p>
            <a:fld id="{E6D38F6D-B68C-43EA-8D93-D9BC679B8240}" type="slidenum">
              <a:rPr lang="en-US" altLang="en-US" smtClean="0"/>
              <a:pPr/>
              <a:t>61</a:t>
            </a:fld>
            <a:endParaRPr lang="en-US" altLang="en-US"/>
          </a:p>
        </p:txBody>
      </p:sp>
    </p:spTree>
    <p:extLst>
      <p:ext uri="{BB962C8B-B14F-4D97-AF65-F5344CB8AC3E}">
        <p14:creationId xmlns:p14="http://schemas.microsoft.com/office/powerpoint/2010/main" val="2078002831"/>
      </p:ext>
    </p:ext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a:t>
            </a:r>
          </a:p>
        </p:txBody>
      </p:sp>
      <p:sp>
        <p:nvSpPr>
          <p:cNvPr id="6" name="Footer Placeholder 5">
            <a:extLst>
              <a:ext uri="{FF2B5EF4-FFF2-40B4-BE49-F238E27FC236}">
                <a16:creationId xmlns:a16="http://schemas.microsoft.com/office/drawing/2014/main" id="{35AF7A5D-2C76-4A78-84AF-D1CB0EDFA2D8}"/>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6E5D8BE3-C880-4DA8-8D98-2C328B27CE49}"/>
              </a:ext>
            </a:extLst>
          </p:cNvPr>
          <p:cNvSpPr>
            <a:spLocks noGrp="1"/>
          </p:cNvSpPr>
          <p:nvPr>
            <p:ph type="dt" sz="half" idx="12"/>
          </p:nvPr>
        </p:nvSpPr>
        <p:spPr/>
        <p:txBody>
          <a:bodyPr/>
          <a:lstStyle/>
          <a:p>
            <a:fld id="{098300A1-B069-4EC9-875E-3851D26E59BB}" type="datetime5">
              <a:rPr lang="en-NZ" altLang="en-US" smtClean="0"/>
              <a:t>16-Jun-23</a:t>
            </a:fld>
            <a:endParaRPr lang="en-US" altLang="en-US"/>
          </a:p>
        </p:txBody>
      </p:sp>
      <p:sp>
        <p:nvSpPr>
          <p:cNvPr id="8" name="Slide Number Placeholder 7">
            <a:extLst>
              <a:ext uri="{FF2B5EF4-FFF2-40B4-BE49-F238E27FC236}">
                <a16:creationId xmlns:a16="http://schemas.microsoft.com/office/drawing/2014/main" id="{96A63AC2-729F-40ED-A607-B8F832349C12}"/>
              </a:ext>
            </a:extLst>
          </p:cNvPr>
          <p:cNvSpPr>
            <a:spLocks noGrp="1"/>
          </p:cNvSpPr>
          <p:nvPr>
            <p:ph type="sldNum" sz="quarter" idx="11"/>
          </p:nvPr>
        </p:nvSpPr>
        <p:spPr/>
        <p:txBody>
          <a:bodyPr/>
          <a:lstStyle/>
          <a:p>
            <a:fld id="{E6D38F6D-B68C-43EA-8D93-D9BC679B8240}" type="slidenum">
              <a:rPr lang="en-US" altLang="en-US" smtClean="0"/>
              <a:pPr/>
              <a:t>62</a:t>
            </a:fld>
            <a:endParaRPr lang="en-US" altLang="en-US"/>
          </a:p>
        </p:txBody>
      </p:sp>
      <p:sp>
        <p:nvSpPr>
          <p:cNvPr id="9" name="Content Placeholder 2">
            <a:extLst>
              <a:ext uri="{FF2B5EF4-FFF2-40B4-BE49-F238E27FC236}">
                <a16:creationId xmlns:a16="http://schemas.microsoft.com/office/drawing/2014/main" id="{870E4DEA-9334-45C2-92EC-8CFD4D01964C}"/>
              </a:ext>
            </a:extLst>
          </p:cNvPr>
          <p:cNvSpPr>
            <a:spLocks noGrp="1"/>
          </p:cNvSpPr>
          <p:nvPr>
            <p:ph idx="1"/>
          </p:nvPr>
        </p:nvSpPr>
        <p:spPr>
          <a:xfrm>
            <a:off x="391298" y="1124465"/>
            <a:ext cx="8229600" cy="3886200"/>
          </a:xfrm>
        </p:spPr>
        <p:txBody>
          <a:bodyPr/>
          <a:lstStyle/>
          <a:p>
            <a:pPr marL="0" indent="0">
              <a:buNone/>
            </a:pPr>
            <a:r>
              <a:rPr lang="en-US" sz="3600" dirty="0">
                <a:latin typeface="Times New Roman" panose="02020603050405020304" pitchFamily="18" charset="0"/>
                <a:cs typeface="Times New Roman" panose="02020603050405020304" pitchFamily="18" charset="0"/>
              </a:rPr>
              <a:t>In your course tutorial 4 exercises,</a:t>
            </a:r>
          </a:p>
          <a:p>
            <a:pPr lvl="2"/>
            <a:r>
              <a:rPr lang="en-US" sz="3600" dirty="0">
                <a:latin typeface="Times New Roman" panose="02020603050405020304" pitchFamily="18" charset="0"/>
                <a:cs typeface="Times New Roman" panose="02020603050405020304" pitchFamily="18" charset="0"/>
              </a:rPr>
              <a:t>Question 05</a:t>
            </a:r>
          </a:p>
          <a:p>
            <a:pPr lvl="2"/>
            <a:r>
              <a:rPr lang="en-US" sz="3600" dirty="0">
                <a:latin typeface="Times New Roman" panose="02020603050405020304" pitchFamily="18" charset="0"/>
                <a:cs typeface="Times New Roman" panose="02020603050405020304" pitchFamily="18" charset="0"/>
              </a:rPr>
              <a:t>Question 07</a:t>
            </a:r>
          </a:p>
          <a:p>
            <a:pPr marL="0" indent="0">
              <a:buNone/>
            </a:pPr>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0015961"/>
      </p:ext>
    </p:extLst>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541090" y="3049398"/>
                <a:ext cx="8229600" cy="1371600"/>
              </a:xfrm>
            </p:spPr>
            <p:txBody>
              <a:bodyPr/>
              <a:lstStyle/>
              <a:p>
                <a:pPr algn="ctr"/>
                <a:r>
                  <a:rPr lang="en-US" dirty="0">
                    <a:solidFill>
                      <a:srgbClr val="C00000"/>
                    </a:solidFill>
                    <a:effectLst>
                      <a:outerShdw blurRad="38100" dist="38100" dir="2700000" algn="tl">
                        <a:srgbClr val="000000">
                          <a:alpha val="43137"/>
                        </a:srgbClr>
                      </a:outerShdw>
                    </a:effectLst>
                    <a:latin typeface="Baskerville Old Face" panose="02020602080505020303" pitchFamily="18" charset="0"/>
                  </a:rPr>
                  <a:t>Inferences about Population Variance </a:t>
                </a:r>
                <a14:m>
                  <m:oMath xmlns:m="http://schemas.openxmlformats.org/officeDocument/2006/math">
                    <m:sSup>
                      <m:sSupPr>
                        <m:ctrlPr>
                          <a:rPr lang="en-US" i="1" smtClean="0">
                            <a:solidFill>
                              <a:srgbClr val="C00000"/>
                            </a:solidFill>
                            <a:effectLst>
                              <a:outerShdw blurRad="38100" dist="38100" dir="2700000" algn="tl">
                                <a:srgbClr val="000000">
                                  <a:alpha val="43137"/>
                                </a:srgbClr>
                              </a:outerShdw>
                            </a:effectLst>
                            <a:latin typeface="Cambria Math" panose="02040503050406030204" pitchFamily="18" charset="0"/>
                          </a:rPr>
                        </m:ctrlPr>
                      </m:sSupPr>
                      <m:e>
                        <m:r>
                          <a:rPr lang="en-US" i="1" smtClean="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𝜎</m:t>
                        </m:r>
                      </m:e>
                      <m:sup>
                        <m:r>
                          <a:rPr lang="en-US" b="0" i="1" smtClean="0">
                            <a:solidFill>
                              <a:srgbClr val="C00000"/>
                            </a:solidFill>
                            <a:effectLst>
                              <a:outerShdw blurRad="38100" dist="38100" dir="2700000" algn="tl">
                                <a:srgbClr val="000000">
                                  <a:alpha val="43137"/>
                                </a:srgbClr>
                              </a:outerShdw>
                            </a:effectLst>
                            <a:latin typeface="Cambria Math" panose="02040503050406030204" pitchFamily="18" charset="0"/>
                          </a:rPr>
                          <m:t>2</m:t>
                        </m:r>
                      </m:sup>
                    </m:sSup>
                  </m:oMath>
                </a14:m>
                <a:endParaRPr lang="en-US" dirty="0">
                  <a:solidFill>
                    <a:srgbClr val="C00000"/>
                  </a:solidFill>
                  <a:effectLst>
                    <a:outerShdw blurRad="38100" dist="38100" dir="2700000" algn="tl">
                      <a:srgbClr val="000000">
                        <a:alpha val="43137"/>
                      </a:srgbClr>
                    </a:outerShdw>
                  </a:effectLst>
                  <a:latin typeface="Baskerville Old Face" panose="02020602080505020303"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41090" y="3049398"/>
                <a:ext cx="8229600" cy="1371600"/>
              </a:xfrm>
              <a:blipFill rotWithShape="0">
                <a:blip r:embed="rId2"/>
                <a:stretch>
                  <a:fillRect t="-12000" b="-2755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87D025CC-FF5A-472B-A628-F91FC43ED6D0}"/>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E792D8F4-BF0B-474A-B594-6C419340B0C6}"/>
              </a:ext>
            </a:extLst>
          </p:cNvPr>
          <p:cNvSpPr>
            <a:spLocks noGrp="1"/>
          </p:cNvSpPr>
          <p:nvPr>
            <p:ph type="dt" sz="half" idx="12"/>
          </p:nvPr>
        </p:nvSpPr>
        <p:spPr/>
        <p:txBody>
          <a:bodyPr/>
          <a:lstStyle/>
          <a:p>
            <a:fld id="{F95CBA57-B088-4F2F-8BCD-7CA02D431A45}"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292E0708-F129-4593-8391-9C9AB6DF2E5B}"/>
              </a:ext>
            </a:extLst>
          </p:cNvPr>
          <p:cNvSpPr>
            <a:spLocks noGrp="1"/>
          </p:cNvSpPr>
          <p:nvPr>
            <p:ph type="sldNum" sz="quarter" idx="11"/>
          </p:nvPr>
        </p:nvSpPr>
        <p:spPr/>
        <p:txBody>
          <a:bodyPr/>
          <a:lstStyle/>
          <a:p>
            <a:fld id="{E6D38F6D-B68C-43EA-8D93-D9BC679B8240}" type="slidenum">
              <a:rPr lang="en-US" altLang="en-US" smtClean="0"/>
              <a:pPr/>
              <a:t>63</a:t>
            </a:fld>
            <a:endParaRPr lang="en-US" altLang="en-US"/>
          </a:p>
        </p:txBody>
      </p:sp>
    </p:spTree>
    <p:extLst>
      <p:ext uri="{BB962C8B-B14F-4D97-AF65-F5344CB8AC3E}">
        <p14:creationId xmlns:p14="http://schemas.microsoft.com/office/powerpoint/2010/main" val="3125651695"/>
      </p:ext>
    </p:ext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7504" y="551794"/>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 point estimate of the population variance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GB" b="0" i="1" smtClean="0">
                            <a:latin typeface="Cambria Math" panose="02040503050406030204" pitchFamily="18" charset="0"/>
                            <a:cs typeface="Times New Roman" panose="02020603050405020304" pitchFamily="18" charset="0"/>
                          </a:rPr>
                          <m:t>2</m:t>
                        </m:r>
                      </m:sup>
                    </m:sSup>
                  </m:oMath>
                </a14:m>
                <a:r>
                  <a:rPr lang="en-IN" dirty="0">
                    <a:latin typeface="Times New Roman" panose="02020603050405020304" pitchFamily="18" charset="0"/>
                    <a:cs typeface="Times New Roman" panose="02020603050405020304" pitchFamily="18" charset="0"/>
                  </a:rPr>
                  <a:t> is the sample variance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𝑆</m:t>
                        </m:r>
                      </m:e>
                      <m:sup>
                        <m:r>
                          <a:rPr lang="en-GB" b="0" i="1" smtClean="0">
                            <a:latin typeface="Cambria Math" panose="02040503050406030204" pitchFamily="18" charset="0"/>
                            <a:cs typeface="Times New Roman" panose="02020603050405020304" pitchFamily="18" charset="0"/>
                          </a:rPr>
                          <m:t>2</m:t>
                        </m:r>
                      </m:sup>
                    </m:sSup>
                  </m:oMath>
                </a14:m>
                <a:r>
                  <a:rPr lang="en-IN" dirty="0">
                    <a:latin typeface="Times New Roman" panose="02020603050405020304" pitchFamily="18" charset="0"/>
                    <a:cs typeface="Times New Roman" panose="02020603050405020304" pitchFamily="18" charset="0"/>
                  </a:rPr>
                  <a:t> .</a:t>
                </a:r>
              </a:p>
              <a:p>
                <a:pPr marL="0" indent="0" algn="just">
                  <a:buNone/>
                </a:pPr>
                <a:r>
                  <a:rPr lang="en-IN" dirty="0">
                    <a:latin typeface="Times New Roman" panose="02020603050405020304" pitchFamily="18" charset="0"/>
                    <a:cs typeface="Times New Roman" panose="02020603050405020304" pitchFamily="18" charset="0"/>
                  </a:rPr>
                  <a:t>The point estimate of the population standard deviation </a:t>
                </a: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oMath>
                </a14:m>
                <a:r>
                  <a:rPr lang="en-IN" dirty="0">
                    <a:latin typeface="Times New Roman" panose="02020603050405020304" pitchFamily="18" charset="0"/>
                    <a:cs typeface="Times New Roman" panose="02020603050405020304" pitchFamily="18" charset="0"/>
                  </a:rPr>
                  <a:t> is the sample standard deviation </a:t>
                </a:r>
                <a:r>
                  <a:rPr lang="en-IN" i="1" dirty="0">
                    <a:latin typeface="Times New Roman" panose="02020603050405020304" pitchFamily="18" charset="0"/>
                    <a:cs typeface="Times New Roman" panose="02020603050405020304" pitchFamily="18" charset="0"/>
                  </a:rPr>
                  <a:t>S</a:t>
                </a:r>
                <a:r>
                  <a:rPr lang="en-IN" dirty="0">
                    <a:latin typeface="Times New Roman" panose="02020603050405020304" pitchFamily="18" charset="0"/>
                    <a:cs typeface="Times New Roman" panose="02020603050405020304" pitchFamily="18" charset="0"/>
                  </a:rPr>
                  <a:t> .</a:t>
                </a:r>
              </a:p>
              <a:p>
                <a:pPr marL="0" indent="0" algn="just">
                  <a:buNone/>
                </a:pPr>
                <a:r>
                  <a:rPr lang="en-IN" dirty="0">
                    <a:latin typeface="Times New Roman" panose="02020603050405020304" pitchFamily="18" charset="0"/>
                    <a:cs typeface="Times New Roman" panose="02020603050405020304" pitchFamily="18" charset="0"/>
                  </a:rPr>
                  <a:t>When the </a:t>
                </a:r>
                <a:r>
                  <a:rPr lang="en-IN" dirty="0">
                    <a:solidFill>
                      <a:srgbClr val="00B050"/>
                    </a:solidFill>
                    <a:latin typeface="Times New Roman" panose="02020603050405020304" pitchFamily="18" charset="0"/>
                    <a:cs typeface="Times New Roman" panose="02020603050405020304" pitchFamily="18" charset="0"/>
                  </a:rPr>
                  <a:t>population distribution is normal</a:t>
                </a:r>
                <a:r>
                  <a:rPr lang="en-IN" dirty="0">
                    <a:latin typeface="Times New Roman" panose="02020603050405020304" pitchFamily="18" charset="0"/>
                    <a:cs typeface="Times New Roman" panose="02020603050405020304" pitchFamily="18" charset="0"/>
                  </a:rPr>
                  <a:t>, the statistic Chi-square,</a:t>
                </a:r>
              </a:p>
              <a:p>
                <a:pPr marL="0" indent="0" algn="just">
                  <a:buNone/>
                </a:pPr>
                <a14:m>
                  <m:oMathPara xmlns:m="http://schemas.openxmlformats.org/officeDocument/2006/math">
                    <m:oMathParaPr>
                      <m:jc m:val="centerGroup"/>
                    </m:oMathParaPr>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IN" i="1" smtClean="0">
                              <a:latin typeface="Cambria Math" panose="02040503050406030204" pitchFamily="18" charset="0"/>
                              <a:ea typeface="Cambria Math" panose="02040503050406030204" pitchFamily="18" charset="0"/>
                              <a:cs typeface="Times New Roman" panose="02020603050405020304" pitchFamily="18" charset="0"/>
                            </a:rPr>
                            <m:t>𝜒</m:t>
                          </m:r>
                        </m:e>
                        <m:sup>
                          <m:r>
                            <a:rPr lang="en-GB" b="0" i="1" smtClean="0">
                              <a:latin typeface="Cambria Math" panose="02040503050406030204" pitchFamily="18" charset="0"/>
                              <a:cs typeface="Times New Roman" panose="02020603050405020304" pitchFamily="18" charset="0"/>
                            </a:rPr>
                            <m:t>2</m:t>
                          </m:r>
                        </m:sup>
                      </m:sSup>
                      <m:r>
                        <a:rPr lang="en-GB" b="0" i="1" smtClean="0">
                          <a:latin typeface="Cambria Math" panose="02040503050406030204" pitchFamily="18" charset="0"/>
                          <a:cs typeface="Times New Roman" panose="02020603050405020304" pitchFamily="18" charset="0"/>
                        </a:rPr>
                        <m:t>=</m:t>
                      </m:r>
                      <m:f>
                        <m:fPr>
                          <m:ctrlPr>
                            <a:rPr lang="en-GB" b="0" i="1" smtClean="0">
                              <a:latin typeface="Cambria Math" panose="02040503050406030204" pitchFamily="18" charset="0"/>
                              <a:cs typeface="Times New Roman" panose="02020603050405020304" pitchFamily="18" charset="0"/>
                            </a:rPr>
                          </m:ctrlPr>
                        </m:fPr>
                        <m:num>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𝑛</m:t>
                              </m:r>
                              <m:r>
                                <a:rPr lang="en-GB" b="0" i="1" smtClean="0">
                                  <a:latin typeface="Cambria Math" panose="02040503050406030204" pitchFamily="18" charset="0"/>
                                  <a:cs typeface="Times New Roman" panose="02020603050405020304" pitchFamily="18" charset="0"/>
                                </a:rPr>
                                <m:t>−1</m:t>
                              </m:r>
                            </m:e>
                          </m:d>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𝑆</m:t>
                              </m:r>
                            </m:e>
                            <m:sup>
                              <m:r>
                                <a:rPr lang="en-GB" b="0" i="1" smtClean="0">
                                  <a:latin typeface="Cambria Math" panose="02040503050406030204" pitchFamily="18" charset="0"/>
                                  <a:cs typeface="Times New Roman" panose="02020603050405020304" pitchFamily="18" charset="0"/>
                                </a:rPr>
                                <m:t>2</m:t>
                              </m:r>
                            </m:sup>
                          </m:sSup>
                        </m:num>
                        <m:den>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GB" b="0" i="1" smtClean="0">
                                  <a:latin typeface="Cambria Math" panose="02040503050406030204" pitchFamily="18" charset="0"/>
                                  <a:cs typeface="Times New Roman" panose="02020603050405020304" pitchFamily="18" charset="0"/>
                                </a:rPr>
                                <m:t>2</m:t>
                              </m:r>
                            </m:sup>
                          </m:sSup>
                        </m:den>
                      </m:f>
                    </m:oMath>
                  </m:oMathPara>
                </a14:m>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has a Chi-square distribution with </a:t>
                </a:r>
                <a14:m>
                  <m:oMath xmlns:m="http://schemas.openxmlformats.org/officeDocument/2006/math">
                    <m:d>
                      <m:dPr>
                        <m:ctrlPr>
                          <a:rPr lang="en-IN"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𝑛</m:t>
                        </m:r>
                        <m:r>
                          <a:rPr lang="en-GB" b="0" i="1" smtClean="0">
                            <a:latin typeface="Cambria Math" panose="02040503050406030204" pitchFamily="18" charset="0"/>
                            <a:cs typeface="Times New Roman" panose="02020603050405020304" pitchFamily="18" charset="0"/>
                          </a:rPr>
                          <m:t>−1</m:t>
                        </m:r>
                      </m:e>
                    </m:d>
                  </m:oMath>
                </a14:m>
                <a:r>
                  <a:rPr lang="en-IN" dirty="0">
                    <a:latin typeface="Times New Roman" panose="02020603050405020304" pitchFamily="18" charset="0"/>
                    <a:cs typeface="Times New Roman" panose="02020603050405020304" pitchFamily="18" charset="0"/>
                  </a:rPr>
                  <a:t> degrees of freedom.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7504" y="551794"/>
                <a:ext cx="8229600" cy="3886200"/>
              </a:xfrm>
              <a:blipFill>
                <a:blip r:embed="rId2"/>
                <a:stretch>
                  <a:fillRect l="-1852" t="-2198" r="-1926" b="-40659"/>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BAAC53BC-CA24-422E-924F-C665916A58B9}"/>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0478727C-AF93-48FD-875A-D1AD616C3C6C}"/>
              </a:ext>
            </a:extLst>
          </p:cNvPr>
          <p:cNvSpPr>
            <a:spLocks noGrp="1"/>
          </p:cNvSpPr>
          <p:nvPr>
            <p:ph type="dt" sz="half" idx="12"/>
          </p:nvPr>
        </p:nvSpPr>
        <p:spPr/>
        <p:txBody>
          <a:bodyPr/>
          <a:lstStyle/>
          <a:p>
            <a:fld id="{9525BA78-4007-4AD2-AC05-FCFD41AEAEA0}"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EBA5ED76-15DB-4865-8C08-55A794D7F42D}"/>
              </a:ext>
            </a:extLst>
          </p:cNvPr>
          <p:cNvSpPr>
            <a:spLocks noGrp="1"/>
          </p:cNvSpPr>
          <p:nvPr>
            <p:ph type="sldNum" sz="quarter" idx="11"/>
          </p:nvPr>
        </p:nvSpPr>
        <p:spPr/>
        <p:txBody>
          <a:bodyPr/>
          <a:lstStyle/>
          <a:p>
            <a:fld id="{E6D38F6D-B68C-43EA-8D93-D9BC679B8240}" type="slidenum">
              <a:rPr lang="en-US" altLang="en-US" smtClean="0"/>
              <a:pPr/>
              <a:t>64</a:t>
            </a:fld>
            <a:endParaRPr lang="en-US" altLang="en-US"/>
          </a:p>
        </p:txBody>
      </p:sp>
    </p:spTree>
    <p:extLst>
      <p:ext uri="{BB962C8B-B14F-4D97-AF65-F5344CB8AC3E}">
        <p14:creationId xmlns:p14="http://schemas.microsoft.com/office/powerpoint/2010/main" val="443786894"/>
      </p:ext>
    </p:ext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26294" y="567559"/>
            <a:ext cx="5794166" cy="4519448"/>
          </a:xfrm>
          <a:prstGeom prst="rect">
            <a:avLst/>
          </a:prstGeom>
        </p:spPr>
      </p:pic>
      <p:sp>
        <p:nvSpPr>
          <p:cNvPr id="2" name="TextBox 1"/>
          <p:cNvSpPr txBox="1"/>
          <p:nvPr/>
        </p:nvSpPr>
        <p:spPr>
          <a:xfrm>
            <a:off x="578069" y="5181600"/>
            <a:ext cx="8219090" cy="1077218"/>
          </a:xfrm>
          <a:prstGeom prst="rect">
            <a:avLst/>
          </a:prstGeom>
          <a:noFill/>
        </p:spPr>
        <p:txBody>
          <a:bodyPr wrap="square" rtlCol="0">
            <a:spAutoFit/>
          </a:bodyPr>
          <a:lstStyle/>
          <a:p>
            <a:pPr algn="just"/>
            <a:r>
              <a:rPr lang="en-IN" sz="3200" dirty="0">
                <a:latin typeface="Times New Roman" panose="02020603050405020304" pitchFamily="18" charset="0"/>
                <a:cs typeface="Times New Roman" panose="02020603050405020304" pitchFamily="18" charset="0"/>
              </a:rPr>
              <a:t>Chi-square distributions for different degrees of freedom</a:t>
            </a:r>
            <a:endParaRPr lang="en-GB" sz="3200"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943B190F-3442-4FD6-A04A-0F93132DE484}"/>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5685019E-7038-43D3-B1F0-C591234C1E23}"/>
              </a:ext>
            </a:extLst>
          </p:cNvPr>
          <p:cNvSpPr>
            <a:spLocks noGrp="1"/>
          </p:cNvSpPr>
          <p:nvPr>
            <p:ph type="dt" sz="half" idx="12"/>
          </p:nvPr>
        </p:nvSpPr>
        <p:spPr/>
        <p:txBody>
          <a:bodyPr/>
          <a:lstStyle/>
          <a:p>
            <a:fld id="{ED95EBCA-A28E-4ACA-9844-9239334C14ED}" type="datetime5">
              <a:rPr lang="en-NZ" altLang="en-US" smtClean="0"/>
              <a:t>16-Jun-23</a:t>
            </a:fld>
            <a:endParaRPr lang="en-US" altLang="en-US"/>
          </a:p>
        </p:txBody>
      </p:sp>
      <p:sp>
        <p:nvSpPr>
          <p:cNvPr id="8" name="Slide Number Placeholder 7">
            <a:extLst>
              <a:ext uri="{FF2B5EF4-FFF2-40B4-BE49-F238E27FC236}">
                <a16:creationId xmlns:a16="http://schemas.microsoft.com/office/drawing/2014/main" id="{B6343FAF-E880-4328-8135-D857A047EF51}"/>
              </a:ext>
            </a:extLst>
          </p:cNvPr>
          <p:cNvSpPr>
            <a:spLocks noGrp="1"/>
          </p:cNvSpPr>
          <p:nvPr>
            <p:ph type="sldNum" sz="quarter" idx="11"/>
          </p:nvPr>
        </p:nvSpPr>
        <p:spPr/>
        <p:txBody>
          <a:bodyPr/>
          <a:lstStyle/>
          <a:p>
            <a:fld id="{E6D38F6D-B68C-43EA-8D93-D9BC679B8240}" type="slidenum">
              <a:rPr lang="en-US" altLang="en-US" smtClean="0"/>
              <a:pPr/>
              <a:t>65</a:t>
            </a:fld>
            <a:endParaRPr lang="en-US" altLang="en-US"/>
          </a:p>
        </p:txBody>
      </p:sp>
    </p:spTree>
    <p:extLst>
      <p:ext uri="{BB962C8B-B14F-4D97-AF65-F5344CB8AC3E}">
        <p14:creationId xmlns:p14="http://schemas.microsoft.com/office/powerpoint/2010/main" val="684027242"/>
      </p:ext>
    </p:ext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7504" y="562304"/>
                <a:ext cx="8229600" cy="3886200"/>
              </a:xfrm>
            </p:spPr>
            <p:txBody>
              <a:bodyPr/>
              <a:lstStyle/>
              <a:p>
                <a:pPr marL="0" indent="0" algn="just">
                  <a:buNone/>
                </a:pPr>
                <a:r>
                  <a:rPr lang="en-IN" dirty="0">
                    <a:latin typeface="Times New Roman" panose="02020603050405020304" pitchFamily="18" charset="0"/>
                    <a:cs typeface="Times New Roman" panose="02020603050405020304" pitchFamily="18" charset="0"/>
                  </a:rPr>
                  <a:t>Then the </a:t>
                </a:r>
                <a14:m>
                  <m:oMath xmlns:m="http://schemas.openxmlformats.org/officeDocument/2006/math">
                    <m:d>
                      <m:dPr>
                        <m:ctrlPr>
                          <a:rPr lang="en-IN"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1−</m:t>
                        </m:r>
                        <m:r>
                          <a:rPr lang="en-GB" b="0" i="1" smtClean="0">
                            <a:latin typeface="Cambria Math" panose="02040503050406030204" pitchFamily="18" charset="0"/>
                            <a:ea typeface="Cambria Math" panose="02040503050406030204" pitchFamily="18" charset="0"/>
                            <a:cs typeface="Times New Roman" panose="02020603050405020304" pitchFamily="18" charset="0"/>
                          </a:rPr>
                          <m:t>𝛼</m:t>
                        </m:r>
                      </m:e>
                    </m:d>
                    <m:r>
                      <a:rPr lang="en-GB" b="0" i="1" smtClean="0">
                        <a:latin typeface="Cambria Math" panose="02040503050406030204" pitchFamily="18" charset="0"/>
                        <a:cs typeface="Times New Roman" panose="02020603050405020304" pitchFamily="18" charset="0"/>
                      </a:rPr>
                      <m:t>∗100%</m:t>
                    </m:r>
                  </m:oMath>
                </a14:m>
                <a:r>
                  <a:rPr lang="en-IN" dirty="0">
                    <a:latin typeface="Times New Roman" panose="02020603050405020304" pitchFamily="18" charset="0"/>
                    <a:cs typeface="Times New Roman" panose="02020603050405020304" pitchFamily="18" charset="0"/>
                  </a:rPr>
                  <a:t> confidence interval for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IN"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GB" b="0" i="1" smtClean="0">
                            <a:latin typeface="Cambria Math" panose="02040503050406030204" pitchFamily="18" charset="0"/>
                            <a:cs typeface="Times New Roman" panose="02020603050405020304" pitchFamily="18" charset="0"/>
                          </a:rPr>
                          <m:t>2</m:t>
                        </m:r>
                      </m:sup>
                    </m:sSup>
                  </m:oMath>
                </a14:m>
                <a:r>
                  <a:rPr lang="en-IN" dirty="0">
                    <a:latin typeface="Times New Roman" panose="02020603050405020304" pitchFamily="18" charset="0"/>
                    <a:cs typeface="Times New Roman" panose="02020603050405020304" pitchFamily="18" charset="0"/>
                  </a:rPr>
                  <a:t> is computed as,</a:t>
                </a:r>
              </a:p>
              <a:p>
                <a:pPr marL="0" indent="0" algn="just">
                  <a:buNone/>
                </a:pPr>
                <a14:m>
                  <m:oMathPara xmlns:m="http://schemas.openxmlformats.org/officeDocument/2006/math">
                    <m:oMathParaPr>
                      <m:jc m:val="centerGroup"/>
                    </m:oMathParaPr>
                    <m:oMath xmlns:m="http://schemas.openxmlformats.org/officeDocument/2006/math">
                      <m:d>
                        <m:dPr>
                          <m:ctrlPr>
                            <a:rPr lang="en-IN" i="1" smtClean="0">
                              <a:solidFill>
                                <a:schemeClr val="bg2">
                                  <a:lumMod val="75000"/>
                                </a:schemeClr>
                              </a:solidFill>
                              <a:latin typeface="Cambria Math" panose="02040503050406030204" pitchFamily="18" charset="0"/>
                              <a:cs typeface="Times New Roman" panose="02020603050405020304" pitchFamily="18" charset="0"/>
                            </a:rPr>
                          </m:ctrlPr>
                        </m:dPr>
                        <m:e>
                          <m:f>
                            <m:fPr>
                              <m:ctrlPr>
                                <a:rPr lang="en-IN" i="1">
                                  <a:solidFill>
                                    <a:schemeClr val="bg2">
                                      <a:lumMod val="75000"/>
                                    </a:schemeClr>
                                  </a:solidFill>
                                  <a:latin typeface="Cambria Math" panose="02040503050406030204" pitchFamily="18" charset="0"/>
                                  <a:cs typeface="Times New Roman" panose="02020603050405020304" pitchFamily="18" charset="0"/>
                                </a:rPr>
                              </m:ctrlPr>
                            </m:fPr>
                            <m:num>
                              <m:d>
                                <m:dPr>
                                  <m:ctrlPr>
                                    <a:rPr lang="en-IN" i="1">
                                      <a:solidFill>
                                        <a:schemeClr val="bg2">
                                          <a:lumMod val="75000"/>
                                        </a:schemeClr>
                                      </a:solidFill>
                                      <a:latin typeface="Cambria Math" panose="02040503050406030204" pitchFamily="18" charset="0"/>
                                      <a:cs typeface="Times New Roman" panose="02020603050405020304" pitchFamily="18" charset="0"/>
                                    </a:rPr>
                                  </m:ctrlPr>
                                </m:dPr>
                                <m:e>
                                  <m:r>
                                    <a:rPr lang="en-GB" b="0" i="1" smtClean="0">
                                      <a:solidFill>
                                        <a:schemeClr val="bg2">
                                          <a:lumMod val="75000"/>
                                        </a:schemeClr>
                                      </a:solidFill>
                                      <a:latin typeface="Cambria Math" panose="02040503050406030204" pitchFamily="18" charset="0"/>
                                      <a:cs typeface="Times New Roman" panose="02020603050405020304" pitchFamily="18" charset="0"/>
                                    </a:rPr>
                                    <m:t>𝑛</m:t>
                                  </m:r>
                                  <m:r>
                                    <a:rPr lang="en-GB" i="1">
                                      <a:solidFill>
                                        <a:schemeClr val="bg2">
                                          <a:lumMod val="75000"/>
                                        </a:schemeClr>
                                      </a:solidFill>
                                      <a:latin typeface="Cambria Math" panose="02040503050406030204" pitchFamily="18" charset="0"/>
                                      <a:cs typeface="Times New Roman" panose="02020603050405020304" pitchFamily="18" charset="0"/>
                                    </a:rPr>
                                    <m:t>−1</m:t>
                                  </m:r>
                                </m:e>
                              </m:d>
                              <m:r>
                                <a:rPr lang="en-GB" i="1">
                                  <a:solidFill>
                                    <a:schemeClr val="bg2">
                                      <a:lumMod val="75000"/>
                                    </a:schemeClr>
                                  </a:solidFill>
                                  <a:latin typeface="Cambria Math" panose="02040503050406030204" pitchFamily="18" charset="0"/>
                                  <a:cs typeface="Times New Roman" panose="02020603050405020304" pitchFamily="18" charset="0"/>
                                </a:rPr>
                                <m:t>∗</m:t>
                              </m:r>
                              <m:sSup>
                                <m:sSupPr>
                                  <m:ctrlPr>
                                    <a:rPr lang="en-GB" i="1">
                                      <a:solidFill>
                                        <a:schemeClr val="bg2">
                                          <a:lumMod val="75000"/>
                                        </a:schemeClr>
                                      </a:solidFill>
                                      <a:latin typeface="Cambria Math" panose="02040503050406030204" pitchFamily="18" charset="0"/>
                                      <a:cs typeface="Times New Roman" panose="02020603050405020304" pitchFamily="18" charset="0"/>
                                    </a:rPr>
                                  </m:ctrlPr>
                                </m:sSupPr>
                                <m:e>
                                  <m:r>
                                    <a:rPr lang="en-GB" b="0" i="1" smtClean="0">
                                      <a:solidFill>
                                        <a:schemeClr val="bg2">
                                          <a:lumMod val="75000"/>
                                        </a:schemeClr>
                                      </a:solidFill>
                                      <a:latin typeface="Cambria Math" panose="02040503050406030204" pitchFamily="18" charset="0"/>
                                      <a:cs typeface="Times New Roman" panose="02020603050405020304" pitchFamily="18" charset="0"/>
                                    </a:rPr>
                                    <m:t>𝑆</m:t>
                                  </m:r>
                                </m:e>
                                <m:sup>
                                  <m:r>
                                    <a:rPr lang="en-GB" i="1">
                                      <a:solidFill>
                                        <a:schemeClr val="bg2">
                                          <a:lumMod val="75000"/>
                                        </a:schemeClr>
                                      </a:solidFill>
                                      <a:latin typeface="Cambria Math" panose="02040503050406030204" pitchFamily="18" charset="0"/>
                                      <a:cs typeface="Times New Roman" panose="02020603050405020304" pitchFamily="18" charset="0"/>
                                    </a:rPr>
                                    <m:t>2</m:t>
                                  </m:r>
                                </m:sup>
                              </m:sSup>
                            </m:num>
                            <m:den>
                              <m:sSubSup>
                                <m:sSubSupPr>
                                  <m:ctrlPr>
                                    <a:rPr lang="en-GB" i="1">
                                      <a:solidFill>
                                        <a:schemeClr val="bg2">
                                          <a:lumMod val="75000"/>
                                        </a:schemeClr>
                                      </a:solidFill>
                                      <a:latin typeface="Cambria Math" panose="02040503050406030204" pitchFamily="18" charset="0"/>
                                      <a:cs typeface="Times New Roman" panose="02020603050405020304" pitchFamily="18" charset="0"/>
                                    </a:rPr>
                                  </m:ctrlPr>
                                </m:sSubSupPr>
                                <m:e>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solidFill>
                                        <a:schemeClr val="bg2">
                                          <a:lumMod val="75000"/>
                                        </a:schemeClr>
                                      </a:solidFill>
                                      <a:latin typeface="Cambria Math" panose="02040503050406030204" pitchFamily="18" charset="0"/>
                                      <a:cs typeface="Times New Roman" panose="02020603050405020304" pitchFamily="18" charset="0"/>
                                    </a:rPr>
                                    <m:t>𝑈</m:t>
                                  </m:r>
                                </m:sub>
                                <m:sup>
                                  <m:r>
                                    <a:rPr lang="en-GB" i="1">
                                      <a:solidFill>
                                        <a:schemeClr val="bg2">
                                          <a:lumMod val="75000"/>
                                        </a:schemeClr>
                                      </a:solidFill>
                                      <a:latin typeface="Cambria Math" panose="02040503050406030204" pitchFamily="18" charset="0"/>
                                      <a:cs typeface="Times New Roman" panose="02020603050405020304" pitchFamily="18" charset="0"/>
                                    </a:rPr>
                                    <m:t>2</m:t>
                                  </m:r>
                                </m:sup>
                              </m:sSubSup>
                            </m:den>
                          </m:f>
                          <m:r>
                            <a:rPr lang="en-GB" i="1">
                              <a:solidFill>
                                <a:schemeClr val="bg2">
                                  <a:lumMod val="75000"/>
                                </a:schemeClr>
                              </a:solidFill>
                              <a:latin typeface="Cambria Math" panose="02040503050406030204" pitchFamily="18" charset="0"/>
                              <a:cs typeface="Times New Roman" panose="02020603050405020304" pitchFamily="18" charset="0"/>
                            </a:rPr>
                            <m:t> ,</m:t>
                          </m:r>
                          <m:f>
                            <m:fPr>
                              <m:ctrlPr>
                                <a:rPr lang="en-IN" i="1">
                                  <a:solidFill>
                                    <a:schemeClr val="bg2">
                                      <a:lumMod val="75000"/>
                                    </a:schemeClr>
                                  </a:solidFill>
                                  <a:latin typeface="Cambria Math" panose="02040503050406030204" pitchFamily="18" charset="0"/>
                                  <a:cs typeface="Times New Roman" panose="02020603050405020304" pitchFamily="18" charset="0"/>
                                </a:rPr>
                              </m:ctrlPr>
                            </m:fPr>
                            <m:num>
                              <m:d>
                                <m:dPr>
                                  <m:ctrlPr>
                                    <a:rPr lang="en-IN" i="1">
                                      <a:solidFill>
                                        <a:schemeClr val="bg2">
                                          <a:lumMod val="75000"/>
                                        </a:schemeClr>
                                      </a:solidFill>
                                      <a:latin typeface="Cambria Math" panose="02040503050406030204" pitchFamily="18" charset="0"/>
                                      <a:cs typeface="Times New Roman" panose="02020603050405020304" pitchFamily="18" charset="0"/>
                                    </a:rPr>
                                  </m:ctrlPr>
                                </m:dPr>
                                <m:e>
                                  <m:r>
                                    <a:rPr lang="en-GB" b="0" i="1" smtClean="0">
                                      <a:solidFill>
                                        <a:schemeClr val="bg2">
                                          <a:lumMod val="75000"/>
                                        </a:schemeClr>
                                      </a:solidFill>
                                      <a:latin typeface="Cambria Math" panose="02040503050406030204" pitchFamily="18" charset="0"/>
                                      <a:cs typeface="Times New Roman" panose="02020603050405020304" pitchFamily="18" charset="0"/>
                                    </a:rPr>
                                    <m:t>𝑛</m:t>
                                  </m:r>
                                  <m:r>
                                    <a:rPr lang="en-GB" i="1">
                                      <a:solidFill>
                                        <a:schemeClr val="bg2">
                                          <a:lumMod val="75000"/>
                                        </a:schemeClr>
                                      </a:solidFill>
                                      <a:latin typeface="Cambria Math" panose="02040503050406030204" pitchFamily="18" charset="0"/>
                                      <a:cs typeface="Times New Roman" panose="02020603050405020304" pitchFamily="18" charset="0"/>
                                    </a:rPr>
                                    <m:t>−1</m:t>
                                  </m:r>
                                </m:e>
                              </m:d>
                              <m:r>
                                <a:rPr lang="en-GB" i="1">
                                  <a:solidFill>
                                    <a:schemeClr val="bg2">
                                      <a:lumMod val="75000"/>
                                    </a:schemeClr>
                                  </a:solidFill>
                                  <a:latin typeface="Cambria Math" panose="02040503050406030204" pitchFamily="18" charset="0"/>
                                  <a:cs typeface="Times New Roman" panose="02020603050405020304" pitchFamily="18" charset="0"/>
                                </a:rPr>
                                <m:t>∗</m:t>
                              </m:r>
                              <m:sSup>
                                <m:sSupPr>
                                  <m:ctrlPr>
                                    <a:rPr lang="en-GB" i="1">
                                      <a:solidFill>
                                        <a:schemeClr val="bg2">
                                          <a:lumMod val="75000"/>
                                        </a:schemeClr>
                                      </a:solidFill>
                                      <a:latin typeface="Cambria Math" panose="02040503050406030204" pitchFamily="18" charset="0"/>
                                      <a:cs typeface="Times New Roman" panose="02020603050405020304" pitchFamily="18" charset="0"/>
                                    </a:rPr>
                                  </m:ctrlPr>
                                </m:sSupPr>
                                <m:e>
                                  <m:r>
                                    <a:rPr lang="en-GB" b="0" i="1" smtClean="0">
                                      <a:solidFill>
                                        <a:schemeClr val="bg2">
                                          <a:lumMod val="75000"/>
                                        </a:schemeClr>
                                      </a:solidFill>
                                      <a:latin typeface="Cambria Math" panose="02040503050406030204" pitchFamily="18" charset="0"/>
                                      <a:cs typeface="Times New Roman" panose="02020603050405020304" pitchFamily="18" charset="0"/>
                                    </a:rPr>
                                    <m:t>𝑆</m:t>
                                  </m:r>
                                </m:e>
                                <m:sup>
                                  <m:r>
                                    <a:rPr lang="en-GB" i="1">
                                      <a:solidFill>
                                        <a:schemeClr val="bg2">
                                          <a:lumMod val="75000"/>
                                        </a:schemeClr>
                                      </a:solidFill>
                                      <a:latin typeface="Cambria Math" panose="02040503050406030204" pitchFamily="18" charset="0"/>
                                      <a:cs typeface="Times New Roman" panose="02020603050405020304" pitchFamily="18" charset="0"/>
                                    </a:rPr>
                                    <m:t>2</m:t>
                                  </m:r>
                                </m:sup>
                              </m:sSup>
                            </m:num>
                            <m:den>
                              <m:sSubSup>
                                <m:sSubSupPr>
                                  <m:ctrlPr>
                                    <a:rPr lang="en-GB" i="1">
                                      <a:solidFill>
                                        <a:schemeClr val="bg2">
                                          <a:lumMod val="75000"/>
                                        </a:schemeClr>
                                      </a:solidFill>
                                      <a:latin typeface="Cambria Math" panose="02040503050406030204" pitchFamily="18" charset="0"/>
                                      <a:cs typeface="Times New Roman" panose="02020603050405020304" pitchFamily="18" charset="0"/>
                                    </a:rPr>
                                  </m:ctrlPr>
                                </m:sSubSupPr>
                                <m:e>
                                  <m:r>
                                    <a:rPr lang="en-GB"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𝜒</m:t>
                                  </m:r>
                                </m:e>
                                <m:sub>
                                  <m:r>
                                    <a:rPr lang="en-GB" i="1">
                                      <a:solidFill>
                                        <a:schemeClr val="bg2">
                                          <a:lumMod val="75000"/>
                                        </a:schemeClr>
                                      </a:solidFill>
                                      <a:latin typeface="Cambria Math" panose="02040503050406030204" pitchFamily="18" charset="0"/>
                                      <a:cs typeface="Times New Roman" panose="02020603050405020304" pitchFamily="18" charset="0"/>
                                    </a:rPr>
                                    <m:t>𝐿</m:t>
                                  </m:r>
                                </m:sub>
                                <m:sup>
                                  <m:r>
                                    <a:rPr lang="en-GB" i="1">
                                      <a:solidFill>
                                        <a:schemeClr val="bg2">
                                          <a:lumMod val="75000"/>
                                        </a:schemeClr>
                                      </a:solidFill>
                                      <a:latin typeface="Cambria Math" panose="02040503050406030204" pitchFamily="18" charset="0"/>
                                      <a:cs typeface="Times New Roman" panose="02020603050405020304" pitchFamily="18" charset="0"/>
                                    </a:rPr>
                                    <m:t>2</m:t>
                                  </m:r>
                                </m:sup>
                              </m:sSubSup>
                            </m:den>
                          </m:f>
                        </m:e>
                      </m:d>
                    </m:oMath>
                  </m:oMathPara>
                </a14:m>
                <a:endParaRPr lang="en-GB"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where </a:t>
                </a:r>
                <a14:m>
                  <m:oMath xmlns:m="http://schemas.openxmlformats.org/officeDocument/2006/math">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i="1">
                            <a:latin typeface="Cambria Math" panose="02040503050406030204" pitchFamily="18" charset="0"/>
                            <a:cs typeface="Times New Roman" panose="02020603050405020304" pitchFamily="18" charset="0"/>
                          </a:rPr>
                          <m:t>𝑈</m:t>
                        </m:r>
                      </m:sub>
                      <m:sup>
                        <m:r>
                          <a:rPr lang="en-GB" i="1">
                            <a:latin typeface="Cambria Math" panose="02040503050406030204" pitchFamily="18" charset="0"/>
                            <a:cs typeface="Times New Roman" panose="02020603050405020304" pitchFamily="18" charset="0"/>
                          </a:rPr>
                          <m:t>2</m:t>
                        </m:r>
                      </m:sup>
                    </m:sSubSup>
                  </m:oMath>
                </a14:m>
                <a:r>
                  <a:rPr lang="en-IN" dirty="0">
                    <a:latin typeface="Times New Roman" panose="02020603050405020304" pitchFamily="18" charset="0"/>
                    <a:cs typeface="Times New Roman" panose="02020603050405020304" pitchFamily="18" charset="0"/>
                  </a:rPr>
                  <a:t> is the percentile value from the Table 4: Chi-square Table in the Appendix II so that the upper area is </a:t>
                </a:r>
                <a14:m>
                  <m:oMath xmlns:m="http://schemas.openxmlformats.org/officeDocument/2006/math">
                    <m:f>
                      <m:fPr>
                        <m:type m:val="skw"/>
                        <m:ctrlPr>
                          <a:rPr lang="en-IN" i="1" smtClean="0">
                            <a:latin typeface="Cambria Math" panose="02040503050406030204" pitchFamily="18" charset="0"/>
                            <a:cs typeface="Times New Roman" panose="02020603050405020304" pitchFamily="18" charset="0"/>
                          </a:rPr>
                        </m:ctrlPr>
                      </m:fPr>
                      <m:num>
                        <m:r>
                          <a:rPr lang="en-IN" i="1" smtClean="0">
                            <a:latin typeface="Cambria Math" panose="02040503050406030204" pitchFamily="18" charset="0"/>
                            <a:ea typeface="Cambria Math" panose="02040503050406030204" pitchFamily="18" charset="0"/>
                            <a:cs typeface="Times New Roman" panose="02020603050405020304" pitchFamily="18" charset="0"/>
                          </a:rPr>
                          <m:t>𝛼</m:t>
                        </m:r>
                      </m:num>
                      <m:den>
                        <m:r>
                          <a:rPr lang="en-GB" b="0" i="1" smtClean="0">
                            <a:latin typeface="Cambria Math" panose="02040503050406030204" pitchFamily="18" charset="0"/>
                            <a:cs typeface="Times New Roman" panose="02020603050405020304" pitchFamily="18" charset="0"/>
                          </a:rPr>
                          <m:t>2</m:t>
                        </m:r>
                      </m:den>
                    </m:f>
                    <m:r>
                      <a:rPr lang="en-GB" b="0" i="1" smtClean="0">
                        <a:latin typeface="Cambria Math" panose="02040503050406030204" pitchFamily="18" charset="0"/>
                        <a:cs typeface="Times New Roman" panose="02020603050405020304" pitchFamily="18" charset="0"/>
                      </a:rPr>
                      <m:t> </m:t>
                    </m:r>
                  </m:oMath>
                </a14:m>
                <a:r>
                  <a:rPr lang="en-IN"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latin typeface="Cambria Math" panose="02040503050406030204" pitchFamily="18" charset="0"/>
                            <a:cs typeface="Times New Roman" panose="02020603050405020304" pitchFamily="18" charset="0"/>
                          </a:rPr>
                          <m:t>𝐿</m:t>
                        </m:r>
                      </m:sub>
                      <m:sup>
                        <m:r>
                          <a:rPr lang="en-GB" i="1">
                            <a:latin typeface="Cambria Math" panose="02040503050406030204" pitchFamily="18" charset="0"/>
                            <a:cs typeface="Times New Roman" panose="02020603050405020304" pitchFamily="18" charset="0"/>
                          </a:rPr>
                          <m:t>2</m:t>
                        </m:r>
                      </m:sup>
                    </m:sSubSup>
                  </m:oMath>
                </a14:m>
                <a:r>
                  <a:rPr lang="en-IN" dirty="0">
                    <a:latin typeface="Times New Roman" panose="02020603050405020304" pitchFamily="18" charset="0"/>
                    <a:cs typeface="Times New Roman" panose="02020603050405020304" pitchFamily="18" charset="0"/>
                  </a:rPr>
                  <a:t> is the percentile value from the Chi-square table so that the lower area is </a:t>
                </a:r>
                <a14:m>
                  <m:oMath xmlns:m="http://schemas.openxmlformats.org/officeDocument/2006/math">
                    <m:f>
                      <m:fPr>
                        <m:type m:val="skw"/>
                        <m:ctrlPr>
                          <a:rPr lang="en-IN" i="1">
                            <a:latin typeface="Cambria Math" panose="02040503050406030204" pitchFamily="18" charset="0"/>
                            <a:cs typeface="Times New Roman" panose="02020603050405020304" pitchFamily="18" charset="0"/>
                          </a:rPr>
                        </m:ctrlPr>
                      </m:fPr>
                      <m:num>
                        <m:r>
                          <a:rPr lang="en-IN"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oMath>
                </a14:m>
                <a:r>
                  <a:rPr lang="en-IN" dirty="0">
                    <a:latin typeface="Times New Roman" panose="02020603050405020304" pitchFamily="18" charset="0"/>
                    <a:cs typeface="Times New Roman" panose="02020603050405020304" pitchFamily="18" charset="0"/>
                  </a:rPr>
                  <a:t>, that is, </a:t>
                </a:r>
              </a:p>
              <a:p>
                <a:pPr marL="0" indent="0" algn="just">
                  <a:buNone/>
                </a:pPr>
                <a14:m>
                  <m:oMath xmlns:m="http://schemas.openxmlformats.org/officeDocument/2006/math">
                    <m:r>
                      <a:rPr lang="en-GB" b="0" i="1" smtClean="0">
                        <a:latin typeface="Cambria Math" panose="02040503050406030204" pitchFamily="18" charset="0"/>
                        <a:cs typeface="Times New Roman" panose="02020603050405020304" pitchFamily="18" charset="0"/>
                      </a:rPr>
                      <m:t>𝑃</m:t>
                    </m:r>
                    <m:d>
                      <m:dPr>
                        <m:ctrlPr>
                          <a:rPr lang="en-GB" b="0" i="1" smtClean="0">
                            <a:latin typeface="Cambria Math" panose="02040503050406030204" pitchFamily="18" charset="0"/>
                            <a:cs typeface="Times New Roman" panose="02020603050405020304" pitchFamily="18" charset="0"/>
                          </a:rPr>
                        </m:ctrlPr>
                      </m:dPr>
                      <m:e>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ea typeface="Cambria Math" panose="02040503050406030204" pitchFamily="18" charset="0"/>
                                <a:cs typeface="Times New Roman" panose="02020603050405020304" pitchFamily="18" charset="0"/>
                              </a:rPr>
                              <m:t>𝜒</m:t>
                            </m:r>
                          </m:e>
                          <m:sup>
                            <m:r>
                              <a:rPr lang="en-GB" b="0" i="1" smtClean="0">
                                <a:latin typeface="Cambria Math" panose="02040503050406030204" pitchFamily="18" charset="0"/>
                                <a:cs typeface="Times New Roman" panose="02020603050405020304" pitchFamily="18" charset="0"/>
                              </a:rPr>
                              <m:t>2</m:t>
                            </m:r>
                          </m:sup>
                        </m:sSup>
                        <m:r>
                          <a:rPr lang="en-GB" b="0" i="1" smtClean="0">
                            <a:latin typeface="Cambria Math" panose="02040503050406030204" pitchFamily="18" charset="0"/>
                            <a:cs typeface="Times New Roman" panose="02020603050405020304" pitchFamily="18" charset="0"/>
                          </a:rPr>
                          <m:t>&gt;</m:t>
                        </m:r>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i="1">
                                <a:latin typeface="Cambria Math" panose="02040503050406030204" pitchFamily="18" charset="0"/>
                                <a:cs typeface="Times New Roman" panose="02020603050405020304" pitchFamily="18" charset="0"/>
                              </a:rPr>
                              <m:t>𝑈</m:t>
                            </m:r>
                          </m:sub>
                          <m:sup>
                            <m:r>
                              <a:rPr lang="en-GB" i="1">
                                <a:latin typeface="Cambria Math" panose="02040503050406030204" pitchFamily="18" charset="0"/>
                                <a:cs typeface="Times New Roman" panose="02020603050405020304" pitchFamily="18" charset="0"/>
                              </a:rPr>
                              <m:t>2</m:t>
                            </m:r>
                          </m:sup>
                        </m:sSubSup>
                      </m:e>
                    </m:d>
                    <m:r>
                      <a:rPr lang="en-GB" b="0" i="1" smtClean="0">
                        <a:latin typeface="Cambria Math" panose="02040503050406030204" pitchFamily="18" charset="0"/>
                        <a:cs typeface="Times New Roman" panose="02020603050405020304" pitchFamily="18" charset="0"/>
                      </a:rPr>
                      <m:t>=</m:t>
                    </m:r>
                    <m:f>
                      <m:fPr>
                        <m:type m:val="skw"/>
                        <m:ctrlPr>
                          <a:rPr lang="en-IN" i="1">
                            <a:latin typeface="Cambria Math" panose="02040503050406030204" pitchFamily="18" charset="0"/>
                            <a:cs typeface="Times New Roman" panose="02020603050405020304" pitchFamily="18" charset="0"/>
                          </a:rPr>
                        </m:ctrlPr>
                      </m:fPr>
                      <m:num>
                        <m:r>
                          <a:rPr lang="en-IN"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r>
                          <a:rPr lang="en-GB" b="0" i="1" smtClean="0">
                            <a:latin typeface="Cambria Math" panose="02040503050406030204" pitchFamily="18" charset="0"/>
                            <a:cs typeface="Times New Roman" panose="02020603050405020304" pitchFamily="18" charset="0"/>
                          </a:rPr>
                          <m:t> </m:t>
                        </m:r>
                      </m:den>
                    </m:f>
                  </m:oMath>
                </a14:m>
                <a:r>
                  <a:rPr lang="en-IN" dirty="0">
                    <a:latin typeface="Times New Roman" panose="02020603050405020304" pitchFamily="18" charset="0"/>
                    <a:cs typeface="Times New Roman" panose="02020603050405020304" pitchFamily="18" charset="0"/>
                  </a:rPr>
                  <a:t>and </a:t>
                </a:r>
                <a14:m>
                  <m:oMath xmlns:m="http://schemas.openxmlformats.org/officeDocument/2006/math">
                    <m:r>
                      <a:rPr lang="en-GB" i="1">
                        <a:latin typeface="Cambria Math" panose="02040503050406030204" pitchFamily="18" charset="0"/>
                        <a:cs typeface="Times New Roman" panose="02020603050405020304" pitchFamily="18" charset="0"/>
                      </a:rPr>
                      <m:t>𝑃</m:t>
                    </m:r>
                    <m:d>
                      <m:dPr>
                        <m:ctrlPr>
                          <a:rPr lang="en-GB" i="1">
                            <a:latin typeface="Cambria Math" panose="02040503050406030204" pitchFamily="18" charset="0"/>
                            <a:cs typeface="Times New Roman" panose="02020603050405020304" pitchFamily="18" charset="0"/>
                          </a:rPr>
                        </m:ctrlPr>
                      </m:dPr>
                      <m:e>
                        <m:sSup>
                          <m:sSupPr>
                            <m:ctrlPr>
                              <a:rPr lang="en-GB" i="1">
                                <a:latin typeface="Cambria Math" panose="02040503050406030204" pitchFamily="18" charset="0"/>
                                <a:cs typeface="Times New Roman" panose="02020603050405020304" pitchFamily="18" charset="0"/>
                              </a:rPr>
                            </m:ctrlPr>
                          </m:s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p>
                            <m:r>
                              <a:rPr lang="en-GB" i="1">
                                <a:latin typeface="Cambria Math" panose="02040503050406030204" pitchFamily="18" charset="0"/>
                                <a:cs typeface="Times New Roman" panose="02020603050405020304" pitchFamily="18" charset="0"/>
                              </a:rPr>
                              <m:t>2</m:t>
                            </m:r>
                          </m:sup>
                        </m:sSup>
                        <m:r>
                          <a:rPr lang="en-GB" b="0" i="1" smtClean="0">
                            <a:latin typeface="Cambria Math" panose="02040503050406030204" pitchFamily="18" charset="0"/>
                            <a:cs typeface="Times New Roman" panose="02020603050405020304" pitchFamily="18" charset="0"/>
                          </a:rPr>
                          <m:t>&lt;</m:t>
                        </m:r>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latin typeface="Cambria Math" panose="02040503050406030204" pitchFamily="18" charset="0"/>
                                <a:cs typeface="Times New Roman" panose="02020603050405020304" pitchFamily="18" charset="0"/>
                              </a:rPr>
                              <m:t>𝐿</m:t>
                            </m:r>
                          </m:sub>
                          <m:sup>
                            <m:r>
                              <a:rPr lang="en-GB" i="1">
                                <a:latin typeface="Cambria Math" panose="02040503050406030204" pitchFamily="18" charset="0"/>
                                <a:cs typeface="Times New Roman" panose="02020603050405020304" pitchFamily="18" charset="0"/>
                              </a:rPr>
                              <m:t>2</m:t>
                            </m:r>
                          </m:sup>
                        </m:sSubSup>
                      </m:e>
                    </m:d>
                    <m:r>
                      <a:rPr lang="en-GB" i="1">
                        <a:latin typeface="Cambria Math" panose="02040503050406030204" pitchFamily="18" charset="0"/>
                        <a:cs typeface="Times New Roman" panose="02020603050405020304" pitchFamily="18" charset="0"/>
                      </a:rPr>
                      <m:t>=</m:t>
                    </m:r>
                    <m:f>
                      <m:fPr>
                        <m:type m:val="skw"/>
                        <m:ctrlPr>
                          <a:rPr lang="en-IN" i="1">
                            <a:latin typeface="Cambria Math" panose="02040503050406030204" pitchFamily="18" charset="0"/>
                            <a:cs typeface="Times New Roman" panose="02020603050405020304" pitchFamily="18" charset="0"/>
                          </a:rPr>
                        </m:ctrlPr>
                      </m:fPr>
                      <m:num>
                        <m:r>
                          <a:rPr lang="en-IN" i="1">
                            <a:latin typeface="Cambria Math" panose="02040503050406030204" pitchFamily="18" charset="0"/>
                            <a:ea typeface="Cambria Math" panose="02040503050406030204" pitchFamily="18" charset="0"/>
                            <a:cs typeface="Times New Roman" panose="02020603050405020304" pitchFamily="18" charset="0"/>
                          </a:rPr>
                          <m:t>𝛼</m:t>
                        </m:r>
                      </m:num>
                      <m:den>
                        <m:r>
                          <a:rPr lang="en-GB" i="1">
                            <a:latin typeface="Cambria Math" panose="02040503050406030204" pitchFamily="18" charset="0"/>
                            <a:cs typeface="Times New Roman" panose="02020603050405020304" pitchFamily="18" charset="0"/>
                          </a:rPr>
                          <m:t>2</m:t>
                        </m:r>
                      </m:den>
                    </m:f>
                  </m:oMath>
                </a14:m>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7504" y="562304"/>
                <a:ext cx="8229600" cy="3886200"/>
              </a:xfrm>
              <a:blipFill>
                <a:blip r:embed="rId2"/>
                <a:stretch>
                  <a:fillRect l="-1852" t="-2194" r="-1926" b="-42006"/>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C32AB903-C4ED-4BD7-98A7-76EADAAB7F94}"/>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F8320F76-C357-49AA-A39F-1161581FCB61}"/>
              </a:ext>
            </a:extLst>
          </p:cNvPr>
          <p:cNvSpPr>
            <a:spLocks noGrp="1"/>
          </p:cNvSpPr>
          <p:nvPr>
            <p:ph type="dt" sz="half" idx="12"/>
          </p:nvPr>
        </p:nvSpPr>
        <p:spPr/>
        <p:txBody>
          <a:bodyPr/>
          <a:lstStyle/>
          <a:p>
            <a:fld id="{A3985D51-9380-4483-BC7E-31BBCAE38D38}"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F6F852B9-0899-4BB3-9AC5-88960B8FB51B}"/>
              </a:ext>
            </a:extLst>
          </p:cNvPr>
          <p:cNvSpPr>
            <a:spLocks noGrp="1"/>
          </p:cNvSpPr>
          <p:nvPr>
            <p:ph type="sldNum" sz="quarter" idx="11"/>
          </p:nvPr>
        </p:nvSpPr>
        <p:spPr/>
        <p:txBody>
          <a:bodyPr/>
          <a:lstStyle/>
          <a:p>
            <a:fld id="{E6D38F6D-B68C-43EA-8D93-D9BC679B8240}" type="slidenum">
              <a:rPr lang="en-US" altLang="en-US" smtClean="0"/>
              <a:pPr/>
              <a:t>66</a:t>
            </a:fld>
            <a:endParaRPr lang="en-US" altLang="en-US"/>
          </a:p>
        </p:txBody>
      </p:sp>
    </p:spTree>
    <p:extLst>
      <p:ext uri="{BB962C8B-B14F-4D97-AF65-F5344CB8AC3E}">
        <p14:creationId xmlns:p14="http://schemas.microsoft.com/office/powerpoint/2010/main" val="1871297036"/>
      </p:ext>
    </p:extLst>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D1F954-0E03-ABE4-CEF7-FCA5E4ACA12C}"/>
              </a:ext>
            </a:extLst>
          </p:cNvPr>
          <p:cNvPicPr>
            <a:picLocks noChangeAspect="1"/>
          </p:cNvPicPr>
          <p:nvPr/>
        </p:nvPicPr>
        <p:blipFill>
          <a:blip r:embed="rId2"/>
          <a:stretch>
            <a:fillRect/>
          </a:stretch>
        </p:blipFill>
        <p:spPr>
          <a:xfrm>
            <a:off x="1844902" y="93746"/>
            <a:ext cx="5454196" cy="6670507"/>
          </a:xfrm>
          <a:prstGeom prst="rect">
            <a:avLst/>
          </a:prstGeom>
        </p:spPr>
      </p:pic>
      <p:sp>
        <p:nvSpPr>
          <p:cNvPr id="5" name="Footer Placeholder 4">
            <a:extLst>
              <a:ext uri="{FF2B5EF4-FFF2-40B4-BE49-F238E27FC236}">
                <a16:creationId xmlns:a16="http://schemas.microsoft.com/office/drawing/2014/main" id="{FBA51A9B-E10B-46B2-84E6-0454CFB4DC21}"/>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7B90A454-58E7-48FC-8AFF-29256E096970}"/>
              </a:ext>
            </a:extLst>
          </p:cNvPr>
          <p:cNvSpPr>
            <a:spLocks noGrp="1"/>
          </p:cNvSpPr>
          <p:nvPr>
            <p:ph type="dt" sz="half" idx="12"/>
          </p:nvPr>
        </p:nvSpPr>
        <p:spPr/>
        <p:txBody>
          <a:bodyPr/>
          <a:lstStyle/>
          <a:p>
            <a:fld id="{3790D40E-3F7C-4808-B2DB-B39DE0131F52}"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EEEEC4C6-F84A-412A-8380-6B8316BD08EC}"/>
              </a:ext>
            </a:extLst>
          </p:cNvPr>
          <p:cNvSpPr>
            <a:spLocks noGrp="1"/>
          </p:cNvSpPr>
          <p:nvPr>
            <p:ph type="sldNum" sz="quarter" idx="11"/>
          </p:nvPr>
        </p:nvSpPr>
        <p:spPr/>
        <p:txBody>
          <a:bodyPr/>
          <a:lstStyle/>
          <a:p>
            <a:fld id="{E6D38F6D-B68C-43EA-8D93-D9BC679B8240}" type="slidenum">
              <a:rPr lang="en-US" altLang="en-US" smtClean="0"/>
              <a:pPr/>
              <a:t>67</a:t>
            </a:fld>
            <a:endParaRPr lang="en-US" altLang="en-US"/>
          </a:p>
        </p:txBody>
      </p:sp>
    </p:spTree>
    <p:extLst>
      <p:ext uri="{BB962C8B-B14F-4D97-AF65-F5344CB8AC3E}">
        <p14:creationId xmlns:p14="http://schemas.microsoft.com/office/powerpoint/2010/main" val="747042671"/>
      </p:ext>
    </p:extLst>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8524" y="541282"/>
            <a:ext cx="8229600" cy="3886200"/>
          </a:xfrm>
        </p:spPr>
        <p:txBody>
          <a:bodyPr/>
          <a:lstStyle/>
          <a:p>
            <a:pPr marL="0" indent="0" algn="just">
              <a:buNone/>
            </a:pPr>
            <a:r>
              <a:rPr lang="en-IN"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7: </a:t>
            </a:r>
          </a:p>
          <a:p>
            <a:pPr marL="0" indent="0" algn="just">
              <a:buNone/>
            </a:pPr>
            <a:r>
              <a:rPr lang="en-IN" dirty="0">
                <a:latin typeface="Times New Roman" panose="02020603050405020304" pitchFamily="18" charset="0"/>
                <a:cs typeface="Times New Roman" panose="02020603050405020304" pitchFamily="18" charset="0"/>
              </a:rPr>
              <a:t>The U.S. Department of Transportation reported the number of miles that residents of metropolitan areas travel per day in a car (1994 Information Please Environmental Almanac). Suppose a simple random sample of 15 residents of Mankato, Minnesota provided the following data on car miles per day.</a:t>
            </a:r>
          </a:p>
          <a:p>
            <a:pPr marL="0" indent="0" algn="just">
              <a:buNone/>
            </a:pPr>
            <a:r>
              <a:rPr lang="en-GB" dirty="0">
                <a:latin typeface="Times New Roman" panose="02020603050405020304" pitchFamily="18" charset="0"/>
                <a:cs typeface="Times New Roman" panose="02020603050405020304" pitchFamily="18" charset="0"/>
              </a:rPr>
              <a:t>20   20   28   16   11  17   23   16   22</a:t>
            </a:r>
          </a:p>
          <a:p>
            <a:pPr marL="0" indent="0" algn="just">
              <a:buNone/>
            </a:pPr>
            <a:r>
              <a:rPr lang="en-GB" dirty="0">
                <a:latin typeface="Times New Roman" panose="02020603050405020304" pitchFamily="18" charset="0"/>
                <a:cs typeface="Times New Roman" panose="02020603050405020304" pitchFamily="18" charset="0"/>
              </a:rPr>
              <a:t>18   10   22   29   19   32</a:t>
            </a:r>
          </a:p>
        </p:txBody>
      </p:sp>
      <p:sp>
        <p:nvSpPr>
          <p:cNvPr id="5" name="Footer Placeholder 4">
            <a:extLst>
              <a:ext uri="{FF2B5EF4-FFF2-40B4-BE49-F238E27FC236}">
                <a16:creationId xmlns:a16="http://schemas.microsoft.com/office/drawing/2014/main" id="{305DF452-E19D-491E-B7E7-7643A58AE88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88733CD1-6ED8-4DD9-A25D-66B967EB56BC}"/>
              </a:ext>
            </a:extLst>
          </p:cNvPr>
          <p:cNvSpPr>
            <a:spLocks noGrp="1"/>
          </p:cNvSpPr>
          <p:nvPr>
            <p:ph type="dt" sz="half" idx="12"/>
          </p:nvPr>
        </p:nvSpPr>
        <p:spPr/>
        <p:txBody>
          <a:bodyPr/>
          <a:lstStyle/>
          <a:p>
            <a:fld id="{0410D0BA-D9FE-460B-BF1C-8809697A71E2}"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ABE74272-B66B-4AFF-9A25-D47D40D2942D}"/>
              </a:ext>
            </a:extLst>
          </p:cNvPr>
          <p:cNvSpPr>
            <a:spLocks noGrp="1"/>
          </p:cNvSpPr>
          <p:nvPr>
            <p:ph type="sldNum" sz="quarter" idx="11"/>
          </p:nvPr>
        </p:nvSpPr>
        <p:spPr/>
        <p:txBody>
          <a:bodyPr/>
          <a:lstStyle/>
          <a:p>
            <a:fld id="{E6D38F6D-B68C-43EA-8D93-D9BC679B8240}" type="slidenum">
              <a:rPr lang="en-US" altLang="en-US" smtClean="0"/>
              <a:pPr/>
              <a:t>68</a:t>
            </a:fld>
            <a:endParaRPr lang="en-US" altLang="en-US"/>
          </a:p>
        </p:txBody>
      </p:sp>
    </p:spTree>
    <p:extLst>
      <p:ext uri="{BB962C8B-B14F-4D97-AF65-F5344CB8AC3E}">
        <p14:creationId xmlns:p14="http://schemas.microsoft.com/office/powerpoint/2010/main" val="238010769"/>
      </p:ext>
    </p:extLst>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8014" y="541283"/>
                <a:ext cx="8229600" cy="3886200"/>
              </a:xfrm>
            </p:spPr>
            <p:txBody>
              <a:bodyPr/>
              <a:lstStyle/>
              <a:p>
                <a:pPr marL="0" indent="0" algn="just">
                  <a:buNone/>
                </a:pPr>
                <a:r>
                  <a:rPr lang="en-IN" dirty="0">
                    <a:solidFill>
                      <a:srgbClr val="00B050"/>
                    </a:solidFill>
                    <a:latin typeface="Times New Roman" panose="02020603050405020304" pitchFamily="18" charset="0"/>
                    <a:cs typeface="Times New Roman" panose="02020603050405020304" pitchFamily="18" charset="0"/>
                  </a:rPr>
                  <a:t>Assuming that the sample is from a normal population</a:t>
                </a:r>
                <a:r>
                  <a:rPr lang="en-IN" dirty="0">
                    <a:latin typeface="Times New Roman" panose="02020603050405020304" pitchFamily="18" charset="0"/>
                    <a:cs typeface="Times New Roman" panose="02020603050405020304" pitchFamily="18" charset="0"/>
                  </a:rPr>
                  <a:t>, using the formula from the previous slide, a 90% confidence interval estimate can be computed as follows:</a:t>
                </a:r>
              </a:p>
              <a:p>
                <a:pPr marL="0" indent="0" algn="just">
                  <a:buNone/>
                </a:pPr>
                <a14:m>
                  <m:oMathPara xmlns:m="http://schemas.openxmlformats.org/officeDocument/2006/math">
                    <m:oMathParaPr>
                      <m:jc m:val="centerGroup"/>
                    </m:oMathParaPr>
                    <m:oMath xmlns:m="http://schemas.openxmlformats.org/officeDocument/2006/math">
                      <m:d>
                        <m:dPr>
                          <m:ctrlPr>
                            <a:rPr lang="en-IN" i="1" smtClean="0">
                              <a:latin typeface="Cambria Math" panose="02040503050406030204" pitchFamily="18" charset="0"/>
                              <a:cs typeface="Times New Roman" panose="02020603050405020304" pitchFamily="18" charset="0"/>
                            </a:rPr>
                          </m:ctrlPr>
                        </m:dPr>
                        <m:e>
                          <m:f>
                            <m:fPr>
                              <m:ctrlPr>
                                <a:rPr lang="en-IN" i="1" smtClean="0">
                                  <a:latin typeface="Cambria Math" panose="02040503050406030204" pitchFamily="18" charset="0"/>
                                  <a:cs typeface="Times New Roman" panose="02020603050405020304" pitchFamily="18" charset="0"/>
                                </a:rPr>
                              </m:ctrlPr>
                            </m:fPr>
                            <m:num>
                              <m:d>
                                <m:dPr>
                                  <m:ctrlPr>
                                    <a:rPr lang="en-IN"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15−1</m:t>
                                  </m:r>
                                </m:e>
                              </m:d>
                              <m:r>
                                <a:rPr lang="en-GB" b="0" i="1" smtClean="0">
                                  <a:latin typeface="Cambria Math" panose="02040503050406030204" pitchFamily="18" charset="0"/>
                                  <a:cs typeface="Times New Roman" panose="02020603050405020304" pitchFamily="18" charset="0"/>
                                </a:rPr>
                                <m:t>∗</m:t>
                              </m:r>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6.1667</m:t>
                                  </m:r>
                                </m:e>
                                <m:sup>
                                  <m:r>
                                    <a:rPr lang="en-GB" b="0" i="1" smtClean="0">
                                      <a:latin typeface="Cambria Math" panose="02040503050406030204" pitchFamily="18" charset="0"/>
                                      <a:cs typeface="Times New Roman" panose="02020603050405020304" pitchFamily="18" charset="0"/>
                                    </a:rPr>
                                    <m:t>2</m:t>
                                  </m:r>
                                </m:sup>
                              </m:sSup>
                            </m:num>
                            <m:den>
                              <m:r>
                                <a:rPr lang="en-GB" b="0" i="1" smtClean="0">
                                  <a:latin typeface="Cambria Math" panose="02040503050406030204" pitchFamily="18" charset="0"/>
                                  <a:cs typeface="Times New Roman" panose="02020603050405020304" pitchFamily="18" charset="0"/>
                                </a:rPr>
                                <m:t>23.68</m:t>
                              </m:r>
                            </m:den>
                          </m:f>
                          <m:r>
                            <a:rPr lang="en-GB" b="0" i="1" smtClean="0">
                              <a:latin typeface="Cambria Math" panose="02040503050406030204" pitchFamily="18" charset="0"/>
                              <a:cs typeface="Times New Roman" panose="02020603050405020304" pitchFamily="18" charset="0"/>
                            </a:rPr>
                            <m:t> , </m:t>
                          </m:r>
                          <m:f>
                            <m:fPr>
                              <m:ctrlPr>
                                <a:rPr lang="en-IN" i="1">
                                  <a:latin typeface="Cambria Math" panose="02040503050406030204" pitchFamily="18" charset="0"/>
                                  <a:cs typeface="Times New Roman" panose="02020603050405020304" pitchFamily="18" charset="0"/>
                                </a:rPr>
                              </m:ctrlPr>
                            </m:fPr>
                            <m:num>
                              <m:d>
                                <m:dPr>
                                  <m:ctrlPr>
                                    <a:rPr lang="en-IN" i="1">
                                      <a:latin typeface="Cambria Math" panose="02040503050406030204" pitchFamily="18" charset="0"/>
                                      <a:cs typeface="Times New Roman" panose="02020603050405020304" pitchFamily="18" charset="0"/>
                                    </a:rPr>
                                  </m:ctrlPr>
                                </m:dPr>
                                <m:e>
                                  <m:r>
                                    <a:rPr lang="en-GB" i="1">
                                      <a:latin typeface="Cambria Math" panose="02040503050406030204" pitchFamily="18" charset="0"/>
                                      <a:cs typeface="Times New Roman" panose="02020603050405020304" pitchFamily="18" charset="0"/>
                                    </a:rPr>
                                    <m:t>15−1</m:t>
                                  </m:r>
                                </m:e>
                              </m:d>
                              <m:r>
                                <a:rPr lang="en-GB" i="1">
                                  <a:latin typeface="Cambria Math" panose="02040503050406030204" pitchFamily="18" charset="0"/>
                                  <a:cs typeface="Times New Roman" panose="02020603050405020304" pitchFamily="18" charset="0"/>
                                </a:rPr>
                                <m:t>∗</m:t>
                              </m:r>
                              <m:sSup>
                                <m:sSupPr>
                                  <m:ctrlPr>
                                    <a:rPr lang="en-GB" i="1">
                                      <a:latin typeface="Cambria Math" panose="02040503050406030204" pitchFamily="18" charset="0"/>
                                      <a:cs typeface="Times New Roman" panose="02020603050405020304" pitchFamily="18" charset="0"/>
                                    </a:rPr>
                                  </m:ctrlPr>
                                </m:sSupPr>
                                <m:e>
                                  <m:r>
                                    <a:rPr lang="en-GB" i="1">
                                      <a:latin typeface="Cambria Math" panose="02040503050406030204" pitchFamily="18" charset="0"/>
                                      <a:cs typeface="Times New Roman" panose="02020603050405020304" pitchFamily="18" charset="0"/>
                                    </a:rPr>
                                    <m:t>6.1667</m:t>
                                  </m:r>
                                </m:e>
                                <m:sup>
                                  <m:r>
                                    <a:rPr lang="en-GB" i="1">
                                      <a:latin typeface="Cambria Math" panose="02040503050406030204" pitchFamily="18" charset="0"/>
                                      <a:cs typeface="Times New Roman" panose="02020603050405020304" pitchFamily="18" charset="0"/>
                                    </a:rPr>
                                    <m:t>2</m:t>
                                  </m:r>
                                </m:sup>
                              </m:sSup>
                            </m:num>
                            <m:den>
                              <m:r>
                                <a:rPr lang="en-GB" b="0" i="1" smtClean="0">
                                  <a:latin typeface="Cambria Math" panose="02040503050406030204" pitchFamily="18" charset="0"/>
                                  <a:cs typeface="Times New Roman" panose="02020603050405020304" pitchFamily="18" charset="0"/>
                                </a:rPr>
                                <m:t>6.57</m:t>
                              </m:r>
                            </m:den>
                          </m:f>
                        </m:e>
                      </m:d>
                      <m:r>
                        <a:rPr lang="en-GB" b="0" i="0" smtClean="0">
                          <a:latin typeface="Cambria Math" panose="02040503050406030204" pitchFamily="18" charset="0"/>
                          <a:cs typeface="Times New Roman" panose="02020603050405020304" pitchFamily="18" charset="0"/>
                        </a:rPr>
                        <m:t>= </m:t>
                      </m:r>
                      <m:d>
                        <m:dPr>
                          <m:ctrlPr>
                            <a:rPr lang="en-GB" b="0" i="1" smtClean="0">
                              <a:latin typeface="Cambria Math" panose="02040503050406030204" pitchFamily="18" charset="0"/>
                              <a:cs typeface="Times New Roman" panose="02020603050405020304" pitchFamily="18" charset="0"/>
                            </a:rPr>
                          </m:ctrlPr>
                        </m:dPr>
                        <m:e>
                          <m:r>
                            <m:rPr>
                              <m:nor/>
                            </m:rPr>
                            <a:rPr lang="en-GB">
                              <a:latin typeface="Cambria Math" panose="02040503050406030204" pitchFamily="18" charset="0"/>
                              <a:ea typeface="Cambria Math" panose="02040503050406030204" pitchFamily="18" charset="0"/>
                            </a:rPr>
                            <m:t>22.4829,81.0342</m:t>
                          </m:r>
                        </m:e>
                      </m:d>
                    </m:oMath>
                  </m:oMathPara>
                </a14:m>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Where </a:t>
                </a:r>
                <a14:m>
                  <m:oMath xmlns:m="http://schemas.openxmlformats.org/officeDocument/2006/math">
                    <m:sSup>
                      <m:sSupPr>
                        <m:ctrlPr>
                          <a:rPr lang="en-IN"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𝑆</m:t>
                        </m:r>
                      </m:e>
                      <m:sup>
                        <m:r>
                          <a:rPr lang="en-GB" b="0" i="1" smtClean="0">
                            <a:latin typeface="Cambria Math" panose="02040503050406030204" pitchFamily="18" charset="0"/>
                            <a:cs typeface="Times New Roman" panose="02020603050405020304" pitchFamily="18" charset="0"/>
                          </a:rPr>
                          <m:t>2</m:t>
                        </m:r>
                      </m:sup>
                    </m:sSup>
                    <m:r>
                      <a:rPr lang="en-GB" b="0" i="1" smtClean="0">
                        <a:latin typeface="Cambria Math" panose="02040503050406030204" pitchFamily="18" charset="0"/>
                        <a:cs typeface="Times New Roman" panose="02020603050405020304" pitchFamily="18" charset="0"/>
                      </a:rPr>
                      <m:t>= </m:t>
                    </m:r>
                    <m:f>
                      <m:fPr>
                        <m:ctrlPr>
                          <a:rPr lang="en-GB" b="0" i="1" smtClean="0">
                            <a:latin typeface="Cambria Math" panose="02040503050406030204" pitchFamily="18" charset="0"/>
                            <a:cs typeface="Times New Roman" panose="02020603050405020304" pitchFamily="18" charset="0"/>
                          </a:rPr>
                        </m:ctrlPr>
                      </m:fPr>
                      <m:num>
                        <m:r>
                          <a:rPr lang="en-GB" b="0" i="1" smtClean="0">
                            <a:latin typeface="Cambria Math" panose="02040503050406030204" pitchFamily="18" charset="0"/>
                            <a:cs typeface="Times New Roman" panose="02020603050405020304" pitchFamily="18" charset="0"/>
                          </a:rPr>
                          <m:t>𝑛</m:t>
                        </m:r>
                        <m:nary>
                          <m:naryPr>
                            <m:chr m:val="∑"/>
                            <m:subHide m:val="on"/>
                            <m:supHide m:val="on"/>
                            <m:ctrlPr>
                              <a:rPr lang="en-GB" b="0" i="1" smtClean="0">
                                <a:latin typeface="Cambria Math" panose="02040503050406030204" pitchFamily="18" charset="0"/>
                                <a:cs typeface="Times New Roman" panose="02020603050405020304" pitchFamily="18" charset="0"/>
                              </a:rPr>
                            </m:ctrlPr>
                          </m:naryPr>
                          <m:sub/>
                          <m:sup/>
                          <m:e>
                            <m:sSup>
                              <m:sSupPr>
                                <m:ctrlPr>
                                  <a:rPr lang="en-GB" b="0" i="1" smtClean="0">
                                    <a:latin typeface="Cambria Math" panose="02040503050406030204" pitchFamily="18" charset="0"/>
                                    <a:cs typeface="Times New Roman" panose="02020603050405020304" pitchFamily="18" charset="0"/>
                                  </a:rPr>
                                </m:ctrlPr>
                              </m:sSupPr>
                              <m:e>
                                <m:r>
                                  <a:rPr lang="en-GB" b="0" i="1" smtClean="0">
                                    <a:latin typeface="Cambria Math" panose="02040503050406030204" pitchFamily="18" charset="0"/>
                                    <a:cs typeface="Times New Roman" panose="02020603050405020304" pitchFamily="18" charset="0"/>
                                  </a:rPr>
                                  <m:t>𝑋</m:t>
                                </m:r>
                              </m:e>
                              <m:sup>
                                <m:r>
                                  <a:rPr lang="en-GB" b="0" i="1" smtClean="0">
                                    <a:latin typeface="Cambria Math" panose="02040503050406030204" pitchFamily="18" charset="0"/>
                                    <a:cs typeface="Times New Roman" panose="02020603050405020304" pitchFamily="18" charset="0"/>
                                  </a:rPr>
                                  <m:t>2</m:t>
                                </m:r>
                              </m:sup>
                            </m:sSup>
                          </m:e>
                        </m:nary>
                        <m:r>
                          <a:rPr lang="en-GB" b="0" i="1" smtClean="0">
                            <a:latin typeface="Cambria Math" panose="02040503050406030204" pitchFamily="18" charset="0"/>
                            <a:cs typeface="Times New Roman" panose="02020603050405020304" pitchFamily="18" charset="0"/>
                          </a:rPr>
                          <m:t>−</m:t>
                        </m:r>
                        <m:sSup>
                          <m:sSupPr>
                            <m:ctrlPr>
                              <a:rPr lang="en-GB" b="0" i="1" smtClean="0">
                                <a:latin typeface="Cambria Math" panose="02040503050406030204" pitchFamily="18" charset="0"/>
                                <a:cs typeface="Times New Roman" panose="02020603050405020304" pitchFamily="18" charset="0"/>
                              </a:rPr>
                            </m:ctrlPr>
                          </m:sSupPr>
                          <m:e>
                            <m:d>
                              <m:dPr>
                                <m:ctrlPr>
                                  <a:rPr lang="en-GB" b="0" i="1" smtClean="0">
                                    <a:latin typeface="Cambria Math" panose="02040503050406030204" pitchFamily="18" charset="0"/>
                                    <a:cs typeface="Times New Roman" panose="02020603050405020304" pitchFamily="18" charset="0"/>
                                  </a:rPr>
                                </m:ctrlPr>
                              </m:dPr>
                              <m:e>
                                <m:nary>
                                  <m:naryPr>
                                    <m:chr m:val="∑"/>
                                    <m:subHide m:val="on"/>
                                    <m:supHide m:val="on"/>
                                    <m:ctrlPr>
                                      <a:rPr lang="en-GB" b="0" i="1" smtClean="0">
                                        <a:latin typeface="Cambria Math" panose="02040503050406030204" pitchFamily="18" charset="0"/>
                                        <a:cs typeface="Times New Roman" panose="02020603050405020304" pitchFamily="18" charset="0"/>
                                      </a:rPr>
                                    </m:ctrlPr>
                                  </m:naryPr>
                                  <m:sub/>
                                  <m:sup/>
                                  <m:e>
                                    <m:r>
                                      <a:rPr lang="en-GB" b="0" i="1" smtClean="0">
                                        <a:latin typeface="Cambria Math" panose="02040503050406030204" pitchFamily="18" charset="0"/>
                                        <a:cs typeface="Times New Roman" panose="02020603050405020304" pitchFamily="18" charset="0"/>
                                      </a:rPr>
                                      <m:t>𝑋</m:t>
                                    </m:r>
                                  </m:e>
                                </m:nary>
                              </m:e>
                            </m:d>
                          </m:e>
                          <m:sup>
                            <m:r>
                              <a:rPr lang="en-GB" b="0" i="1" smtClean="0">
                                <a:latin typeface="Cambria Math" panose="02040503050406030204" pitchFamily="18" charset="0"/>
                                <a:cs typeface="Times New Roman" panose="02020603050405020304" pitchFamily="18" charset="0"/>
                              </a:rPr>
                              <m:t>2</m:t>
                            </m:r>
                          </m:sup>
                        </m:sSup>
                      </m:num>
                      <m:den>
                        <m:r>
                          <a:rPr lang="en-GB" b="0" i="1" smtClean="0">
                            <a:latin typeface="Cambria Math" panose="02040503050406030204" pitchFamily="18" charset="0"/>
                            <a:cs typeface="Times New Roman" panose="02020603050405020304" pitchFamily="18" charset="0"/>
                          </a:rPr>
                          <m:t>𝑛</m:t>
                        </m:r>
                        <m:d>
                          <m:dPr>
                            <m:ctrlPr>
                              <a:rPr lang="en-GB" b="0" i="1" smtClean="0">
                                <a:latin typeface="Cambria Math" panose="02040503050406030204" pitchFamily="18" charset="0"/>
                                <a:cs typeface="Times New Roman" panose="02020603050405020304" pitchFamily="18" charset="0"/>
                              </a:rPr>
                            </m:ctrlPr>
                          </m:dPr>
                          <m:e>
                            <m:r>
                              <a:rPr lang="en-GB" b="0" i="1" smtClean="0">
                                <a:latin typeface="Cambria Math" panose="02040503050406030204" pitchFamily="18" charset="0"/>
                                <a:cs typeface="Times New Roman" panose="02020603050405020304" pitchFamily="18" charset="0"/>
                              </a:rPr>
                              <m:t>𝑛</m:t>
                            </m:r>
                            <m:r>
                              <a:rPr lang="en-GB" b="0" i="1" smtClean="0">
                                <a:latin typeface="Cambria Math" panose="02040503050406030204" pitchFamily="18" charset="0"/>
                                <a:cs typeface="Times New Roman" panose="02020603050405020304" pitchFamily="18" charset="0"/>
                              </a:rPr>
                              <m:t>−1</m:t>
                            </m:r>
                          </m:e>
                        </m:d>
                      </m:den>
                    </m:f>
                    <m:r>
                      <a:rPr lang="en-GB" b="0" i="1" smtClean="0">
                        <a:latin typeface="Cambria Math" panose="02040503050406030204" pitchFamily="18" charset="0"/>
                        <a:cs typeface="Times New Roman" panose="02020603050405020304" pitchFamily="18" charset="0"/>
                      </a:rPr>
                      <m:t>=6.1667 , </m:t>
                    </m:r>
                  </m:oMath>
                </a14:m>
                <a:endParaRPr lang="en-GB" b="0" i="1" dirty="0">
                  <a:latin typeface="Cambria Math" panose="02040503050406030204" pitchFamily="18" charset="0"/>
                  <a:cs typeface="Times New Roman" panose="02020603050405020304" pitchFamily="18" charset="0"/>
                </a:endParaRPr>
              </a:p>
              <a:p>
                <a:pPr marL="0" indent="0" algn="just">
                  <a:buNone/>
                </a:pPr>
                <a14:m>
                  <m:oMath xmlns:m="http://schemas.openxmlformats.org/officeDocument/2006/math">
                    <m:sSubSup>
                      <m:sSubSupPr>
                        <m:ctrlPr>
                          <a:rPr lang="en-GB" b="0" i="1" smtClean="0">
                            <a:latin typeface="Cambria Math" panose="02040503050406030204" pitchFamily="18" charset="0"/>
                            <a:cs typeface="Times New Roman" panose="02020603050405020304" pitchFamily="18" charset="0"/>
                          </a:rPr>
                        </m:ctrlPr>
                      </m:sSubSupPr>
                      <m:e>
                        <m:r>
                          <a:rPr lang="en-GB" b="0" i="1" smtClean="0">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latin typeface="Cambria Math" panose="02040503050406030204" pitchFamily="18" charset="0"/>
                            <a:cs typeface="Times New Roman" panose="02020603050405020304" pitchFamily="18" charset="0"/>
                          </a:rPr>
                          <m:t>𝐿</m:t>
                        </m:r>
                      </m:sub>
                      <m:sup>
                        <m:r>
                          <a:rPr lang="en-GB" b="0" i="1" smtClean="0">
                            <a:latin typeface="Cambria Math" panose="02040503050406030204" pitchFamily="18" charset="0"/>
                            <a:cs typeface="Times New Roman" panose="02020603050405020304" pitchFamily="18" charset="0"/>
                          </a:rPr>
                          <m:t>2</m:t>
                        </m:r>
                      </m:sup>
                    </m:sSubSup>
                    <m:r>
                      <a:rPr lang="en-GB" b="0" i="1" smtClean="0">
                        <a:latin typeface="Cambria Math" panose="02040503050406030204" pitchFamily="18" charset="0"/>
                        <a:cs typeface="Times New Roman" panose="02020603050405020304" pitchFamily="18" charset="0"/>
                      </a:rPr>
                      <m:t>=6.57 </m:t>
                    </m:r>
                  </m:oMath>
                </a14:m>
                <a:r>
                  <a:rPr lang="en-IN"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GB" i="1">
                            <a:latin typeface="Cambria Math" panose="02040503050406030204" pitchFamily="18" charset="0"/>
                            <a:cs typeface="Times New Roman" panose="02020603050405020304" pitchFamily="18" charset="0"/>
                          </a:rPr>
                        </m:ctrlPr>
                      </m:sSubSupPr>
                      <m:e>
                        <m:r>
                          <a:rPr lang="en-GB" i="1">
                            <a:latin typeface="Cambria Math" panose="02040503050406030204" pitchFamily="18" charset="0"/>
                            <a:ea typeface="Cambria Math" panose="02040503050406030204" pitchFamily="18" charset="0"/>
                            <a:cs typeface="Times New Roman" panose="02020603050405020304" pitchFamily="18" charset="0"/>
                          </a:rPr>
                          <m:t>𝜒</m:t>
                        </m:r>
                      </m:e>
                      <m:sub>
                        <m:r>
                          <a:rPr lang="en-GB" b="0" i="1" smtClean="0">
                            <a:latin typeface="Cambria Math" panose="02040503050406030204" pitchFamily="18" charset="0"/>
                            <a:cs typeface="Times New Roman" panose="02020603050405020304" pitchFamily="18" charset="0"/>
                          </a:rPr>
                          <m:t>𝑈</m:t>
                        </m:r>
                      </m:sub>
                      <m:sup>
                        <m:r>
                          <a:rPr lang="en-GB" i="1">
                            <a:latin typeface="Cambria Math" panose="02040503050406030204" pitchFamily="18" charset="0"/>
                            <a:cs typeface="Times New Roman" panose="02020603050405020304" pitchFamily="18" charset="0"/>
                          </a:rPr>
                          <m:t>2</m:t>
                        </m:r>
                      </m:sup>
                    </m:sSubSup>
                    <m:r>
                      <a:rPr lang="en-GB" i="1">
                        <a:latin typeface="Cambria Math" panose="02040503050406030204" pitchFamily="18" charset="0"/>
                        <a:cs typeface="Times New Roman" panose="02020603050405020304" pitchFamily="18" charset="0"/>
                      </a:rPr>
                      <m:t>=</m:t>
                    </m:r>
                    <m:r>
                      <a:rPr lang="en-GB" b="0" i="1" smtClean="0">
                        <a:latin typeface="Cambria Math" panose="02040503050406030204" pitchFamily="18" charset="0"/>
                        <a:cs typeface="Times New Roman" panose="02020603050405020304" pitchFamily="18" charset="0"/>
                      </a:rPr>
                      <m:t>23.68</m:t>
                    </m:r>
                    <m:r>
                      <a:rPr lang="en-GB" i="1">
                        <a:latin typeface="Cambria Math" panose="02040503050406030204" pitchFamily="18" charset="0"/>
                        <a:cs typeface="Times New Roman" panose="02020603050405020304" pitchFamily="18" charset="0"/>
                      </a:rPr>
                      <m:t> </m:t>
                    </m:r>
                  </m:oMath>
                </a14:m>
                <a:r>
                  <a:rPr lang="en-IN" dirty="0">
                    <a:latin typeface="Times New Roman" panose="02020603050405020304" pitchFamily="18" charset="0"/>
                    <a:cs typeface="Times New Roman" panose="02020603050405020304" pitchFamily="18" charset="0"/>
                  </a:rPr>
                  <a:t> from the Chi-square Table in Appendix II for 14 degrees of freedom.</a:t>
                </a:r>
                <a:endParaRPr lang="en-GB"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8014" y="541283"/>
                <a:ext cx="8229600" cy="3886200"/>
              </a:xfrm>
              <a:blipFill>
                <a:blip r:embed="rId2"/>
                <a:stretch>
                  <a:fillRect l="-1926" t="-2198" r="-1852" b="-51648"/>
                </a:stretch>
              </a:blipFill>
            </p:spPr>
            <p:txBody>
              <a:bodyPr/>
              <a:lstStyle/>
              <a:p>
                <a:r>
                  <a:rPr lang="en-GB">
                    <a:noFill/>
                  </a:rPr>
                  <a:t> </a:t>
                </a:r>
              </a:p>
            </p:txBody>
          </p:sp>
        </mc:Fallback>
      </mc:AlternateContent>
      <p:sp>
        <p:nvSpPr>
          <p:cNvPr id="5" name="Footer Placeholder 4">
            <a:extLst>
              <a:ext uri="{FF2B5EF4-FFF2-40B4-BE49-F238E27FC236}">
                <a16:creationId xmlns:a16="http://schemas.microsoft.com/office/drawing/2014/main" id="{4D9C45A3-F64B-4C1C-B3F5-F4F8A18F0EBF}"/>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A42DCA85-3C69-4E80-97A8-EE7C8CCF11DC}"/>
              </a:ext>
            </a:extLst>
          </p:cNvPr>
          <p:cNvSpPr>
            <a:spLocks noGrp="1"/>
          </p:cNvSpPr>
          <p:nvPr>
            <p:ph type="dt" sz="half" idx="12"/>
          </p:nvPr>
        </p:nvSpPr>
        <p:spPr/>
        <p:txBody>
          <a:bodyPr/>
          <a:lstStyle/>
          <a:p>
            <a:fld id="{6767D3C4-B5C7-4490-8C60-CF4F29802F5E}"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176CAB14-9730-4067-A5B3-51E871279558}"/>
              </a:ext>
            </a:extLst>
          </p:cNvPr>
          <p:cNvSpPr>
            <a:spLocks noGrp="1"/>
          </p:cNvSpPr>
          <p:nvPr>
            <p:ph type="sldNum" sz="quarter" idx="11"/>
          </p:nvPr>
        </p:nvSpPr>
        <p:spPr/>
        <p:txBody>
          <a:bodyPr/>
          <a:lstStyle/>
          <a:p>
            <a:fld id="{E6D38F6D-B68C-43EA-8D93-D9BC679B8240}" type="slidenum">
              <a:rPr lang="en-US" altLang="en-US" smtClean="0"/>
              <a:pPr/>
              <a:t>69</a:t>
            </a:fld>
            <a:endParaRPr lang="en-US" altLang="en-US"/>
          </a:p>
        </p:txBody>
      </p:sp>
    </p:spTree>
    <p:extLst>
      <p:ext uri="{BB962C8B-B14F-4D97-AF65-F5344CB8AC3E}">
        <p14:creationId xmlns:p14="http://schemas.microsoft.com/office/powerpoint/2010/main" val="2723633608"/>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7" y="188913"/>
            <a:ext cx="8539163" cy="1447800"/>
          </a:xfrm>
        </p:spPr>
        <p:txBody>
          <a:bodyPr>
            <a:normAutofit/>
          </a:bodyPr>
          <a:lstStyle/>
          <a:p>
            <a:r>
              <a:rPr lang="en-NZ"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Statistics vary from </a:t>
            </a:r>
            <a:r>
              <a:rPr lang="en-NZ" sz="36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a:t>
            </a:r>
            <a:r>
              <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t>
            </a:r>
            <a:r>
              <a:rPr lang="en-NZ" sz="3600"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ple</a:t>
            </a:r>
            <a:r>
              <a:rPr lang="en-NZ"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to sample</a:t>
            </a:r>
          </a:p>
        </p:txBody>
      </p:sp>
      <p:sp>
        <p:nvSpPr>
          <p:cNvPr id="5" name="Content Placeholder 4"/>
          <p:cNvSpPr txBox="1">
            <a:spLocks noGrp="1"/>
          </p:cNvSpPr>
          <p:nvPr>
            <p:ph idx="1"/>
          </p:nvPr>
        </p:nvSpPr>
        <p:spPr>
          <a:xfrm>
            <a:off x="189044" y="1374245"/>
            <a:ext cx="8760280" cy="3417602"/>
          </a:xfrm>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lnRef>
          <a:fillRef idx="1">
            <a:schemeClr val="lt1"/>
          </a:fillRef>
          <a:effectRef idx="0">
            <a:schemeClr val="accent1"/>
          </a:effectRef>
          <a:fontRef idx="minor">
            <a:schemeClr val="dk1"/>
          </a:fontRef>
        </p:style>
        <p:txBody>
          <a:bodyPr wrap="square">
            <a:spAutoFit/>
          </a:bodyPr>
          <a:lstStyle/>
          <a:p>
            <a:pPr marL="12698" indent="0" algn="just">
              <a:lnSpc>
                <a:spcPct val="101000"/>
              </a:lnSpc>
              <a:spcBef>
                <a:spcPts val="925"/>
              </a:spcBef>
              <a:buClr>
                <a:srgbClr val="0032CC"/>
              </a:buClr>
              <a:buNone/>
              <a:tabLst>
                <a:tab pos="141271" algn="l"/>
              </a:tabLst>
            </a:pPr>
            <a:r>
              <a:rPr lang="en-NZ" altLang="en-US" sz="2600" dirty="0">
                <a:solidFill>
                  <a:srgbClr val="000000"/>
                </a:solidFill>
                <a:latin typeface="Times New Roman" panose="02020603050405020304" pitchFamily="18" charset="0"/>
                <a:ea typeface="ＭＳ Ｐゴシック" pitchFamily="34" charset="-128"/>
                <a:cs typeface="Times New Roman" panose="02020603050405020304" pitchFamily="18" charset="0"/>
              </a:rPr>
              <a:t>Each sample will be expected to have a different sample mean. How much those sample means vary between samples is the key piece of knowledge we need to be able to say something about the population mean.</a:t>
            </a:r>
          </a:p>
          <a:p>
            <a:pPr marL="12698" indent="0" algn="just">
              <a:lnSpc>
                <a:spcPct val="101000"/>
              </a:lnSpc>
              <a:spcBef>
                <a:spcPts val="925"/>
              </a:spcBef>
              <a:buClr>
                <a:srgbClr val="0032CC"/>
              </a:buClr>
              <a:buNone/>
              <a:tabLst>
                <a:tab pos="141271" algn="l"/>
              </a:tabLst>
            </a:pPr>
            <a:r>
              <a:rPr lang="en-NZ" altLang="en-US" sz="2600" dirty="0">
                <a:solidFill>
                  <a:srgbClr val="000000"/>
                </a:solidFill>
                <a:latin typeface="Times New Roman" panose="02020603050405020304" pitchFamily="18" charset="0"/>
                <a:ea typeface="ＭＳ Ｐゴシック" pitchFamily="34" charset="-128"/>
                <a:cs typeface="Times New Roman" panose="02020603050405020304" pitchFamily="18" charset="0"/>
              </a:rPr>
              <a:t>We need to know the </a:t>
            </a:r>
            <a:r>
              <a:rPr lang="en-NZ" altLang="en-US" sz="2600" b="1" dirty="0">
                <a:solidFill>
                  <a:srgbClr val="9900CC"/>
                </a:solidFill>
                <a:latin typeface="Times New Roman" panose="02020603050405020304" pitchFamily="18" charset="0"/>
                <a:ea typeface="ＭＳ Ｐゴシック" pitchFamily="34" charset="-128"/>
                <a:cs typeface="Times New Roman" panose="02020603050405020304" pitchFamily="18" charset="0"/>
              </a:rPr>
              <a:t>sampling distribution </a:t>
            </a:r>
            <a:r>
              <a:rPr lang="en-NZ" altLang="en-US" sz="2600" dirty="0">
                <a:solidFill>
                  <a:srgbClr val="000000"/>
                </a:solidFill>
                <a:latin typeface="Times New Roman" panose="02020603050405020304" pitchFamily="18" charset="0"/>
                <a:ea typeface="ＭＳ Ｐゴシック" pitchFamily="34" charset="-128"/>
                <a:cs typeface="Times New Roman" panose="02020603050405020304" pitchFamily="18" charset="0"/>
              </a:rPr>
              <a:t>of the sample statistic that we’re interested in (i.e. If we take lots and lots of samples, what does the distribution of the sample means look like?) </a:t>
            </a:r>
          </a:p>
        </p:txBody>
      </p:sp>
      <p:sp>
        <p:nvSpPr>
          <p:cNvPr id="8" name="Rectangle 7"/>
          <p:cNvSpPr/>
          <p:nvPr/>
        </p:nvSpPr>
        <p:spPr>
          <a:xfrm>
            <a:off x="517395" y="4791847"/>
            <a:ext cx="8103577" cy="1692761"/>
          </a:xfrm>
          <a:prstGeom prst="rect">
            <a:avLst/>
          </a:prstGeom>
        </p:spPr>
        <p:txBody>
          <a:bodyPr lIns="91429" tIns="45715" rIns="91429" bIns="45715">
            <a:spAutoFit/>
          </a:bodyPr>
          <a:lstStyle/>
          <a:p>
            <a:pPr marL="541273" indent="-541273" algn="just">
              <a:buClr>
                <a:srgbClr val="FF0000"/>
              </a:buClr>
              <a:defRPr/>
            </a:pPr>
            <a:r>
              <a:rPr lang="en-NZ" sz="2600" dirty="0">
                <a:solidFill>
                  <a:srgbClr val="000000"/>
                </a:solidFill>
                <a:latin typeface="Times New Roman" panose="02020603050405020304" pitchFamily="18" charset="0"/>
                <a:cs typeface="Times New Roman" panose="02020603050405020304" pitchFamily="18" charset="0"/>
              </a:rPr>
              <a:t>It is important to distinguish between:</a:t>
            </a:r>
          </a:p>
          <a:p>
            <a:pPr marL="719051" indent="-455558" algn="just">
              <a:buClr>
                <a:srgbClr val="3366FF"/>
              </a:buClr>
              <a:buFont typeface="Arial" panose="020B0604020202020204" pitchFamily="34" charset="0"/>
              <a:buChar char="•"/>
              <a:defRPr/>
            </a:pPr>
            <a:r>
              <a:rPr lang="en-NZ" sz="2600" dirty="0">
                <a:solidFill>
                  <a:srgbClr val="000000"/>
                </a:solidFill>
                <a:latin typeface="Times New Roman" panose="02020603050405020304" pitchFamily="18" charset="0"/>
                <a:cs typeface="Times New Roman" panose="02020603050405020304" pitchFamily="18" charset="0"/>
              </a:rPr>
              <a:t>Distribution of values </a:t>
            </a:r>
            <a:r>
              <a:rPr lang="en-NZ" sz="2600" b="1" dirty="0">
                <a:solidFill>
                  <a:srgbClr val="0000FF"/>
                </a:solidFill>
                <a:latin typeface="Times New Roman" panose="02020603050405020304" pitchFamily="18" charset="0"/>
                <a:cs typeface="Times New Roman" panose="02020603050405020304" pitchFamily="18" charset="0"/>
              </a:rPr>
              <a:t>within a single sample</a:t>
            </a:r>
          </a:p>
          <a:p>
            <a:pPr algn="just">
              <a:buClr>
                <a:srgbClr val="3366FF"/>
              </a:buClr>
              <a:defRPr/>
            </a:pPr>
            <a:r>
              <a:rPr lang="en-NZ" sz="2600" dirty="0">
                <a:latin typeface="Times New Roman" panose="02020603050405020304" pitchFamily="18" charset="0"/>
                <a:cs typeface="Times New Roman" panose="02020603050405020304" pitchFamily="18" charset="0"/>
              </a:rPr>
              <a:t>           </a:t>
            </a:r>
            <a:r>
              <a:rPr lang="en-NZ" sz="2600" dirty="0">
                <a:solidFill>
                  <a:srgbClr val="000000"/>
                </a:solidFill>
                <a:latin typeface="Times New Roman" panose="02020603050405020304" pitchFamily="18" charset="0"/>
                <a:cs typeface="Times New Roman" panose="02020603050405020304" pitchFamily="18" charset="0"/>
              </a:rPr>
              <a:t>and</a:t>
            </a:r>
          </a:p>
          <a:p>
            <a:pPr marL="719051" indent="-447621" algn="just">
              <a:buClr>
                <a:srgbClr val="3366FF"/>
              </a:buClr>
              <a:buFont typeface="Arial" panose="020B0604020202020204" pitchFamily="34" charset="0"/>
              <a:buChar char="•"/>
              <a:defRPr/>
            </a:pPr>
            <a:r>
              <a:rPr lang="en-NZ" sz="2600" dirty="0">
                <a:solidFill>
                  <a:srgbClr val="000000"/>
                </a:solidFill>
                <a:latin typeface="Times New Roman" panose="02020603050405020304" pitchFamily="18" charset="0"/>
                <a:cs typeface="Times New Roman" panose="02020603050405020304" pitchFamily="18" charset="0"/>
              </a:rPr>
              <a:t>Distribution of the mean </a:t>
            </a:r>
            <a:r>
              <a:rPr lang="en-NZ" sz="2600" b="1" dirty="0">
                <a:solidFill>
                  <a:srgbClr val="FF0000"/>
                </a:solidFill>
                <a:latin typeface="Times New Roman" panose="02020603050405020304" pitchFamily="18" charset="0"/>
                <a:cs typeface="Times New Roman" panose="02020603050405020304" pitchFamily="18" charset="0"/>
              </a:rPr>
              <a:t>between different samples</a:t>
            </a:r>
          </a:p>
        </p:txBody>
      </p:sp>
      <p:sp>
        <p:nvSpPr>
          <p:cNvPr id="6" name="Footer Placeholder 5">
            <a:extLst>
              <a:ext uri="{FF2B5EF4-FFF2-40B4-BE49-F238E27FC236}">
                <a16:creationId xmlns:a16="http://schemas.microsoft.com/office/drawing/2014/main" id="{DF43B27B-99B8-42C6-80D4-756B76C9B913}"/>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5E7DFAFD-46F7-44EB-862E-7D3E20C12085}"/>
              </a:ext>
            </a:extLst>
          </p:cNvPr>
          <p:cNvSpPr>
            <a:spLocks noGrp="1"/>
          </p:cNvSpPr>
          <p:nvPr>
            <p:ph type="dt" sz="half" idx="12"/>
          </p:nvPr>
        </p:nvSpPr>
        <p:spPr/>
        <p:txBody>
          <a:bodyPr/>
          <a:lstStyle/>
          <a:p>
            <a:fld id="{48B9F8BE-D78F-4BCC-BED3-D2899DCE4C61}" type="datetime5">
              <a:rPr lang="en-NZ" altLang="en-US" smtClean="0"/>
              <a:t>16-Jun-23</a:t>
            </a:fld>
            <a:endParaRPr lang="en-US" altLang="en-US"/>
          </a:p>
        </p:txBody>
      </p:sp>
      <p:sp>
        <p:nvSpPr>
          <p:cNvPr id="9" name="Slide Number Placeholder 8">
            <a:extLst>
              <a:ext uri="{FF2B5EF4-FFF2-40B4-BE49-F238E27FC236}">
                <a16:creationId xmlns:a16="http://schemas.microsoft.com/office/drawing/2014/main" id="{4E633CB2-2B84-4E82-9517-45C5DDF16F92}"/>
              </a:ext>
            </a:extLst>
          </p:cNvPr>
          <p:cNvSpPr>
            <a:spLocks noGrp="1"/>
          </p:cNvSpPr>
          <p:nvPr>
            <p:ph type="sldNum" sz="quarter" idx="11"/>
          </p:nvPr>
        </p:nvSpPr>
        <p:spPr/>
        <p:txBody>
          <a:bodyPr/>
          <a:lstStyle/>
          <a:p>
            <a:fld id="{E6D38F6D-B68C-43EA-8D93-D9BC679B8240}" type="slidenum">
              <a:rPr lang="en-US" altLang="en-US" smtClean="0"/>
              <a:pPr/>
              <a:t>7</a:t>
            </a:fld>
            <a:endParaRPr lang="en-US" altLang="en-US"/>
          </a:p>
        </p:txBody>
      </p:sp>
    </p:spTree>
    <p:extLst>
      <p:ext uri="{BB962C8B-B14F-4D97-AF65-F5344CB8AC3E}">
        <p14:creationId xmlns:p14="http://schemas.microsoft.com/office/powerpoint/2010/main" val="3104392203"/>
      </p:ext>
    </p:extLst>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545" y="562303"/>
            <a:ext cx="8229600" cy="3886200"/>
          </a:xfrm>
        </p:spPr>
        <p:txBody>
          <a:bodyPr/>
          <a:lstStyle/>
          <a:p>
            <a:pPr marL="0" indent="0" algn="just">
              <a:buNone/>
            </a:pPr>
            <a:r>
              <a:rPr lang="en-IN"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a:t>
            </a:r>
          </a:p>
          <a:p>
            <a:pPr marL="0" indent="0" algn="just">
              <a:buNone/>
            </a:pPr>
            <a:r>
              <a:rPr lang="en-IN" dirty="0">
                <a:latin typeface="Times New Roman" panose="02020603050405020304" pitchFamily="18" charset="0"/>
                <a:cs typeface="Times New Roman" panose="02020603050405020304" pitchFamily="18" charset="0"/>
              </a:rPr>
              <a:t>The listed values are waiting times (in minutes) of customers at the Jefferson Valley Bank, where customers enter a single waiting line that feeds three teller windows. Construct a 95% confidence interval for the population variance  . Assume that the sample is from a normally distributed population.</a:t>
            </a:r>
          </a:p>
          <a:p>
            <a:pPr marL="0" indent="0" algn="just">
              <a:buNone/>
            </a:pPr>
            <a:r>
              <a:rPr lang="en-IN" dirty="0">
                <a:latin typeface="Times New Roman" panose="02020603050405020304" pitchFamily="18" charset="0"/>
                <a:cs typeface="Times New Roman" panose="02020603050405020304" pitchFamily="18" charset="0"/>
              </a:rPr>
              <a:t>6.5	6.6	6.7	6.8	7.1	7.3	7.4	7.7	7.7 7.7	5.0</a:t>
            </a:r>
          </a:p>
          <a:p>
            <a:pPr marL="0" indent="0" algn="just">
              <a:buNone/>
            </a:pPr>
            <a:endParaRPr lang="en-GB"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1F736C78-91B6-48FC-BBEF-05C256C005AA}"/>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0FA3E967-B3DF-4915-8940-695D4D2C8446}"/>
              </a:ext>
            </a:extLst>
          </p:cNvPr>
          <p:cNvSpPr>
            <a:spLocks noGrp="1"/>
          </p:cNvSpPr>
          <p:nvPr>
            <p:ph type="dt" sz="half" idx="12"/>
          </p:nvPr>
        </p:nvSpPr>
        <p:spPr/>
        <p:txBody>
          <a:bodyPr/>
          <a:lstStyle/>
          <a:p>
            <a:fld id="{56EE4ED5-B64B-43D9-BCB7-3AF49349DE20}"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8E13953A-F2CB-4EDA-9D1B-10ECE81118F9}"/>
              </a:ext>
            </a:extLst>
          </p:cNvPr>
          <p:cNvSpPr>
            <a:spLocks noGrp="1"/>
          </p:cNvSpPr>
          <p:nvPr>
            <p:ph type="sldNum" sz="quarter" idx="11"/>
          </p:nvPr>
        </p:nvSpPr>
        <p:spPr/>
        <p:txBody>
          <a:bodyPr/>
          <a:lstStyle/>
          <a:p>
            <a:fld id="{E6D38F6D-B68C-43EA-8D93-D9BC679B8240}" type="slidenum">
              <a:rPr lang="en-US" altLang="en-US" smtClean="0"/>
              <a:pPr/>
              <a:t>70</a:t>
            </a:fld>
            <a:endParaRPr lang="en-US" altLang="en-US"/>
          </a:p>
        </p:txBody>
      </p:sp>
    </p:spTree>
    <p:extLst>
      <p:ext uri="{BB962C8B-B14F-4D97-AF65-F5344CB8AC3E}">
        <p14:creationId xmlns:p14="http://schemas.microsoft.com/office/powerpoint/2010/main" val="3004152233"/>
      </p:ext>
    </p:extLst>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a:t>
            </a:r>
          </a:p>
        </p:txBody>
      </p:sp>
      <p:sp>
        <p:nvSpPr>
          <p:cNvPr id="6" name="Footer Placeholder 5">
            <a:extLst>
              <a:ext uri="{FF2B5EF4-FFF2-40B4-BE49-F238E27FC236}">
                <a16:creationId xmlns:a16="http://schemas.microsoft.com/office/drawing/2014/main" id="{E35EAA37-FBD1-4060-AAD9-ECAFC10C8447}"/>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35F197EB-F620-4B2B-9D2B-9A7BBD8C69A8}"/>
              </a:ext>
            </a:extLst>
          </p:cNvPr>
          <p:cNvSpPr>
            <a:spLocks noGrp="1"/>
          </p:cNvSpPr>
          <p:nvPr>
            <p:ph type="dt" sz="half" idx="12"/>
          </p:nvPr>
        </p:nvSpPr>
        <p:spPr/>
        <p:txBody>
          <a:bodyPr/>
          <a:lstStyle/>
          <a:p>
            <a:fld id="{27130DAD-006D-4759-8F09-60FE3441F088}" type="datetime5">
              <a:rPr lang="en-NZ" altLang="en-US" smtClean="0"/>
              <a:t>16-Jun-23</a:t>
            </a:fld>
            <a:endParaRPr lang="en-US" altLang="en-US"/>
          </a:p>
        </p:txBody>
      </p:sp>
      <p:sp>
        <p:nvSpPr>
          <p:cNvPr id="8" name="Slide Number Placeholder 7">
            <a:extLst>
              <a:ext uri="{FF2B5EF4-FFF2-40B4-BE49-F238E27FC236}">
                <a16:creationId xmlns:a16="http://schemas.microsoft.com/office/drawing/2014/main" id="{C55A5226-B498-4E8B-987D-E3FDC16A80B0}"/>
              </a:ext>
            </a:extLst>
          </p:cNvPr>
          <p:cNvSpPr>
            <a:spLocks noGrp="1"/>
          </p:cNvSpPr>
          <p:nvPr>
            <p:ph type="sldNum" sz="quarter" idx="11"/>
          </p:nvPr>
        </p:nvSpPr>
        <p:spPr/>
        <p:txBody>
          <a:bodyPr/>
          <a:lstStyle/>
          <a:p>
            <a:fld id="{E6D38F6D-B68C-43EA-8D93-D9BC679B8240}" type="slidenum">
              <a:rPr lang="en-US" altLang="en-US" smtClean="0"/>
              <a:pPr/>
              <a:t>71</a:t>
            </a:fld>
            <a:endParaRPr lang="en-US" altLang="en-US"/>
          </a:p>
        </p:txBody>
      </p:sp>
      <p:sp>
        <p:nvSpPr>
          <p:cNvPr id="9" name="Content Placeholder 2">
            <a:extLst>
              <a:ext uri="{FF2B5EF4-FFF2-40B4-BE49-F238E27FC236}">
                <a16:creationId xmlns:a16="http://schemas.microsoft.com/office/drawing/2014/main" id="{970A176E-9702-4786-9067-F6DA013E7A81}"/>
              </a:ext>
            </a:extLst>
          </p:cNvPr>
          <p:cNvSpPr>
            <a:spLocks noGrp="1"/>
          </p:cNvSpPr>
          <p:nvPr>
            <p:ph idx="1"/>
          </p:nvPr>
        </p:nvSpPr>
        <p:spPr>
          <a:xfrm>
            <a:off x="391298" y="1124465"/>
            <a:ext cx="8229600" cy="3886200"/>
          </a:xfrm>
        </p:spPr>
        <p:txBody>
          <a:bodyPr/>
          <a:lstStyle/>
          <a:p>
            <a:pPr marL="0" indent="0">
              <a:buNone/>
            </a:pPr>
            <a:r>
              <a:rPr lang="en-US" sz="3600" dirty="0">
                <a:latin typeface="Times New Roman" panose="02020603050405020304" pitchFamily="18" charset="0"/>
                <a:cs typeface="Times New Roman" panose="02020603050405020304" pitchFamily="18" charset="0"/>
              </a:rPr>
              <a:t>In your course tutorial 4 exercises,</a:t>
            </a:r>
          </a:p>
          <a:p>
            <a:pPr lvl="2"/>
            <a:r>
              <a:rPr lang="en-US" sz="3600" dirty="0">
                <a:latin typeface="Times New Roman" panose="02020603050405020304" pitchFamily="18" charset="0"/>
                <a:cs typeface="Times New Roman" panose="02020603050405020304" pitchFamily="18" charset="0"/>
              </a:rPr>
              <a:t>Question 06</a:t>
            </a:r>
          </a:p>
          <a:p>
            <a:pPr lvl="2"/>
            <a:r>
              <a:rPr lang="en-US" sz="3600" dirty="0">
                <a:latin typeface="Times New Roman" panose="02020603050405020304" pitchFamily="18" charset="0"/>
                <a:cs typeface="Times New Roman" panose="02020603050405020304" pitchFamily="18" charset="0"/>
              </a:rPr>
              <a:t>Question 08</a:t>
            </a:r>
          </a:p>
          <a:p>
            <a:pPr marL="0" indent="0">
              <a:buNone/>
            </a:pPr>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4289595"/>
      </p:ext>
    </p:extLst>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Shape 1032">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026" name="Picture 2" descr="10.5 - Have Fun With It! | STAT 100">
            <a:extLst>
              <a:ext uri="{FF2B5EF4-FFF2-40B4-BE49-F238E27FC236}">
                <a16:creationId xmlns:a16="http://schemas.microsoft.com/office/drawing/2014/main" id="{7204E63E-592A-B9E0-F25F-4139C607B3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51945" y="1201003"/>
            <a:ext cx="2835442" cy="4107976"/>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795C5B6F-BF32-41E5-3BD1-EF380B0FA8D3}"/>
              </a:ext>
            </a:extLst>
          </p:cNvPr>
          <p:cNvSpPr>
            <a:spLocks noGrp="1"/>
          </p:cNvSpPr>
          <p:nvPr>
            <p:ph type="dt" sz="half" idx="12"/>
          </p:nvPr>
        </p:nvSpPr>
        <p:spPr>
          <a:xfrm>
            <a:off x="628650" y="6356350"/>
            <a:ext cx="2057400" cy="365125"/>
          </a:xfrm>
        </p:spPr>
        <p:txBody>
          <a:bodyPr vert="horz" lIns="91440" tIns="45720" rIns="91440" bIns="45720" rtlCol="0" anchor="ctr">
            <a:normAutofit/>
          </a:bodyPr>
          <a:lstStyle/>
          <a:p>
            <a:pPr>
              <a:spcAft>
                <a:spcPts val="600"/>
              </a:spcAft>
            </a:pPr>
            <a:fld id="{1BBB7E51-FC04-4DA9-B3B2-24AD6E26C4B2}" type="datetime5">
              <a:rPr lang="en-US" altLang="en-US" smtClean="0">
                <a:solidFill>
                  <a:schemeClr val="tx1">
                    <a:tint val="75000"/>
                  </a:schemeClr>
                </a:solidFill>
                <a:latin typeface="+mn-lt"/>
              </a:rPr>
              <a:pPr>
                <a:spcAft>
                  <a:spcPts val="600"/>
                </a:spcAft>
              </a:pPr>
              <a:t>16-Jun-23</a:t>
            </a:fld>
            <a:endParaRPr lang="en-US" altLang="en-US">
              <a:solidFill>
                <a:schemeClr val="tx1">
                  <a:tint val="75000"/>
                </a:schemeClr>
              </a:solidFill>
              <a:latin typeface="+mn-lt"/>
            </a:endParaRPr>
          </a:p>
        </p:txBody>
      </p:sp>
      <p:sp>
        <p:nvSpPr>
          <p:cNvPr id="4" name="Footer Placeholder 3">
            <a:extLst>
              <a:ext uri="{FF2B5EF4-FFF2-40B4-BE49-F238E27FC236}">
                <a16:creationId xmlns:a16="http://schemas.microsoft.com/office/drawing/2014/main" id="{BD1BFE30-2E2D-C9F9-4B3B-2DF7835AE147}"/>
              </a:ext>
            </a:extLst>
          </p:cNvPr>
          <p:cNvSpPr>
            <a:spLocks noGrp="1"/>
          </p:cNvSpPr>
          <p:nvPr>
            <p:ph type="ftr" sz="quarter" idx="10"/>
          </p:nvPr>
        </p:nvSpPr>
        <p:spPr>
          <a:xfrm>
            <a:off x="3028950" y="6356350"/>
            <a:ext cx="3086100" cy="365125"/>
          </a:xfrm>
        </p:spPr>
        <p:txBody>
          <a:bodyPr vert="horz" lIns="91440" tIns="45720" rIns="91440" bIns="45720" rtlCol="0" anchor="ctr">
            <a:normAutofit/>
          </a:bodyPr>
          <a:lstStyle/>
          <a:p>
            <a:pPr>
              <a:spcAft>
                <a:spcPts val="600"/>
              </a:spcAft>
            </a:pPr>
            <a:r>
              <a:rPr lang="en-US" altLang="en-US" kern="1200">
                <a:solidFill>
                  <a:schemeClr val="tx1">
                    <a:tint val="75000"/>
                  </a:schemeClr>
                </a:solidFill>
                <a:latin typeface="+mn-lt"/>
                <a:ea typeface="+mn-ea"/>
                <a:cs typeface="+mn-cs"/>
              </a:rPr>
              <a:t>MC3020-2023</a:t>
            </a:r>
          </a:p>
        </p:txBody>
      </p:sp>
      <p:sp>
        <p:nvSpPr>
          <p:cNvPr id="5" name="Slide Number Placeholder 4">
            <a:extLst>
              <a:ext uri="{FF2B5EF4-FFF2-40B4-BE49-F238E27FC236}">
                <a16:creationId xmlns:a16="http://schemas.microsoft.com/office/drawing/2014/main" id="{A21D949B-0725-4A9C-72BA-BC28857E9B33}"/>
              </a:ext>
            </a:extLst>
          </p:cNvPr>
          <p:cNvSpPr>
            <a:spLocks noGrp="1"/>
          </p:cNvSpPr>
          <p:nvPr>
            <p:ph type="sldNum" sz="quarter" idx="11"/>
          </p:nvPr>
        </p:nvSpPr>
        <p:spPr>
          <a:xfrm>
            <a:off x="6457950" y="6356350"/>
            <a:ext cx="2057400" cy="365125"/>
          </a:xfrm>
        </p:spPr>
        <p:txBody>
          <a:bodyPr vert="horz" lIns="91440" tIns="45720" rIns="91440" bIns="45720" rtlCol="0" anchor="ctr">
            <a:normAutofit/>
          </a:bodyPr>
          <a:lstStyle/>
          <a:p>
            <a:pPr>
              <a:spcAft>
                <a:spcPts val="600"/>
              </a:spcAft>
            </a:pPr>
            <a:fld id="{E6D38F6D-B68C-43EA-8D93-D9BC679B8240}" type="slidenum">
              <a:rPr lang="en-US" altLang="en-US" smtClean="0">
                <a:solidFill>
                  <a:schemeClr val="tx1">
                    <a:tint val="75000"/>
                  </a:schemeClr>
                </a:solidFill>
                <a:latin typeface="+mn-lt"/>
              </a:rPr>
              <a:pPr>
                <a:spcAft>
                  <a:spcPts val="600"/>
                </a:spcAft>
              </a:pPr>
              <a:t>72</a:t>
            </a:fld>
            <a:endParaRPr lang="en-US" altLang="en-US">
              <a:solidFill>
                <a:schemeClr val="tx1">
                  <a:tint val="75000"/>
                </a:schemeClr>
              </a:solidFill>
              <a:latin typeface="+mn-lt"/>
            </a:endParaRPr>
          </a:p>
        </p:txBody>
      </p:sp>
    </p:spTree>
    <p:extLst>
      <p:ext uri="{BB962C8B-B14F-4D97-AF65-F5344CB8AC3E}">
        <p14:creationId xmlns:p14="http://schemas.microsoft.com/office/powerpoint/2010/main" val="478448902"/>
      </p:ext>
    </p:extLst>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686" y="2013860"/>
            <a:ext cx="8229600" cy="1371600"/>
          </a:xfrm>
        </p:spPr>
        <p:txBody>
          <a:bodyPr/>
          <a:lstStyle/>
          <a:p>
            <a:pPr algn="just"/>
            <a:r>
              <a:rPr lang="en-US" sz="3600" dirty="0">
                <a:solidFill>
                  <a:srgbClr val="FF0000"/>
                </a:solidFill>
                <a:latin typeface="Times New Roman" panose="02020603050405020304" pitchFamily="18" charset="0"/>
                <a:cs typeface="Times New Roman" panose="02020603050405020304" pitchFamily="18" charset="0"/>
              </a:rPr>
              <a:t>Definition: </a:t>
            </a:r>
            <a:r>
              <a:rPr lang="en-US" sz="3600" dirty="0">
                <a:latin typeface="Times New Roman" panose="02020603050405020304" pitchFamily="18" charset="0"/>
                <a:cs typeface="Times New Roman" panose="02020603050405020304" pitchFamily="18" charset="0"/>
              </a:rPr>
              <a:t>A Statistical Hypothesis is a claim or statement about population parameters such as population proportion or population mean  etc.</a:t>
            </a:r>
          </a:p>
        </p:txBody>
      </p:sp>
      <p:sp>
        <p:nvSpPr>
          <p:cNvPr id="4" name="Rectangle 3"/>
          <p:cNvSpPr/>
          <p:nvPr/>
        </p:nvSpPr>
        <p:spPr>
          <a:xfrm>
            <a:off x="2488302" y="784163"/>
            <a:ext cx="4508094" cy="769441"/>
          </a:xfrm>
          <a:prstGeom prst="rect">
            <a:avLst/>
          </a:prstGeom>
        </p:spPr>
        <p:txBody>
          <a:bodyPr wrap="none">
            <a:spAutoFit/>
          </a:bodyPr>
          <a:lstStyle/>
          <a:p>
            <a:r>
              <a:rPr lang="en-US" sz="4400" dirty="0">
                <a:solidFill>
                  <a:srgbClr val="C00000"/>
                </a:solidFill>
                <a:latin typeface="Times New Roman" panose="02020603050405020304" pitchFamily="18" charset="0"/>
                <a:cs typeface="Times New Roman" panose="02020603050405020304" pitchFamily="18" charset="0"/>
              </a:rPr>
              <a:t>Hypothesis Testing</a:t>
            </a:r>
          </a:p>
        </p:txBody>
      </p:sp>
      <p:sp>
        <p:nvSpPr>
          <p:cNvPr id="3" name="Rectangle 2"/>
          <p:cNvSpPr/>
          <p:nvPr/>
        </p:nvSpPr>
        <p:spPr>
          <a:xfrm>
            <a:off x="315686" y="4065600"/>
            <a:ext cx="8137309" cy="2246769"/>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In this course, we will discuss two different methods for testing hypothesis</a:t>
            </a:r>
          </a:p>
          <a:p>
            <a:r>
              <a:rPr lang="en-US" sz="2800" dirty="0">
                <a:solidFill>
                  <a:schemeClr val="accent1">
                    <a:lumMod val="50000"/>
                  </a:schemeClr>
                </a:solidFill>
                <a:latin typeface="Times New Roman" panose="02020603050405020304" pitchFamily="18" charset="0"/>
                <a:cs typeface="Times New Roman" panose="02020603050405020304" pitchFamily="18" charset="0"/>
              </a:rPr>
              <a:t>                1.Critical value Method /Traditional Method</a:t>
            </a:r>
          </a:p>
          <a:p>
            <a:endParaRPr lang="en-US" sz="2800" dirty="0">
              <a:solidFill>
                <a:schemeClr val="accent1">
                  <a:lumMod val="50000"/>
                </a:schemeClr>
              </a:solidFill>
              <a:latin typeface="Times New Roman" panose="02020603050405020304" pitchFamily="18" charset="0"/>
              <a:cs typeface="Times New Roman" panose="02020603050405020304" pitchFamily="18" charset="0"/>
            </a:endParaRPr>
          </a:p>
          <a:p>
            <a:r>
              <a:rPr lang="en-US" sz="2800" dirty="0">
                <a:solidFill>
                  <a:schemeClr val="accent1">
                    <a:lumMod val="50000"/>
                  </a:schemeClr>
                </a:solidFill>
                <a:latin typeface="Times New Roman" panose="02020603050405020304" pitchFamily="18" charset="0"/>
                <a:cs typeface="Times New Roman" panose="02020603050405020304" pitchFamily="18" charset="0"/>
              </a:rPr>
              <a:t>                2. P-Value Method</a:t>
            </a:r>
            <a:endParaRPr lang="en-US" sz="2800" dirty="0">
              <a:solidFill>
                <a:schemeClr val="accent1">
                  <a:lumMod val="50000"/>
                </a:schemeClr>
              </a:solidFill>
            </a:endParaRPr>
          </a:p>
        </p:txBody>
      </p:sp>
      <p:sp>
        <p:nvSpPr>
          <p:cNvPr id="5" name="Date Placeholder 4"/>
          <p:cNvSpPr>
            <a:spLocks noGrp="1"/>
          </p:cNvSpPr>
          <p:nvPr>
            <p:ph type="dt" sz="half" idx="12"/>
          </p:nvPr>
        </p:nvSpPr>
        <p:spPr/>
        <p:txBody>
          <a:bodyPr/>
          <a:lstStyle/>
          <a:p>
            <a:fld id="{3E92B0A1-5B4A-4738-9FAE-40EA88A6A165}" type="datetime5">
              <a:rPr lang="en-NZ" altLang="en-US" smtClean="0"/>
              <a:t>16-Jun-23</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73</a:t>
            </a:fld>
            <a:endParaRPr lang="en-US" altLang="en-US"/>
          </a:p>
        </p:txBody>
      </p:sp>
      <p:sp>
        <p:nvSpPr>
          <p:cNvPr id="7" name="Footer Placeholder 6"/>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708170184"/>
      </p:ext>
    </p:extLst>
  </p:cSld>
  <p:clrMapOvr>
    <a:masterClrMapping/>
  </p:clrMapOvr>
  <p:transition spd="slow">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8" y="547816"/>
                <a:ext cx="8229600" cy="3886200"/>
              </a:xfrm>
            </p:spPr>
            <p:txBody>
              <a:bodyPr/>
              <a:lstStyle/>
              <a:p>
                <a:pPr marL="0" indent="0" algn="just">
                  <a:buNone/>
                </a:pPr>
                <a:r>
                  <a:rPr lang="en-US" dirty="0">
                    <a:solidFill>
                      <a:srgbClr val="FF0000"/>
                    </a:solidFill>
                    <a:latin typeface="Times New Roman" panose="02020603050405020304" pitchFamily="18" charset="0"/>
                    <a:cs typeface="Times New Roman" panose="02020603050405020304" pitchFamily="18" charset="0"/>
                  </a:rPr>
                  <a:t>Testing hypotheses using the critical value method:</a:t>
                </a:r>
              </a:p>
              <a:p>
                <a:pPr marL="0" indent="0" algn="just">
                  <a:buNone/>
                </a:pPr>
                <a:r>
                  <a:rPr lang="en-US" dirty="0">
                    <a:solidFill>
                      <a:srgbClr val="3333FF"/>
                    </a:solidFill>
                    <a:latin typeface="Times New Roman" panose="02020603050405020304" pitchFamily="18" charset="0"/>
                    <a:cs typeface="Times New Roman" panose="02020603050405020304" pitchFamily="18" charset="0"/>
                  </a:rPr>
                  <a:t>Step 1: </a:t>
                </a:r>
              </a:p>
              <a:p>
                <a:pPr marL="0" indent="0" algn="just">
                  <a:buNone/>
                </a:pPr>
                <a:r>
                  <a:rPr lang="en-US" dirty="0">
                    <a:latin typeface="Times New Roman" panose="02020603050405020304" pitchFamily="18" charset="0"/>
                    <a:cs typeface="Times New Roman" panose="02020603050405020304" pitchFamily="18" charset="0"/>
                  </a:rPr>
                  <a:t>Write the </a:t>
                </a:r>
                <a:r>
                  <a:rPr lang="en-US" u="sng" dirty="0">
                    <a:uFill>
                      <a:solidFill>
                        <a:srgbClr val="FF0000"/>
                      </a:solidFill>
                    </a:uFill>
                    <a:latin typeface="Times New Roman" panose="02020603050405020304" pitchFamily="18" charset="0"/>
                    <a:cs typeface="Times New Roman" panose="02020603050405020304" pitchFamily="18" charset="0"/>
                  </a:rPr>
                  <a:t>null</a:t>
                </a:r>
                <a:r>
                  <a:rPr lang="en-US" u="sng" dirty="0">
                    <a:solidFill>
                      <a:srgbClr val="FF0000"/>
                    </a:solidFill>
                    <a:uFill>
                      <a:solidFill>
                        <a:srgbClr val="FF0000"/>
                      </a:solidFill>
                    </a:uFill>
                    <a:cs typeface="Times New Roman" panose="02020603050405020304" pitchFamily="18" charset="0"/>
                  </a:rPr>
                  <a:t> </a:t>
                </a:r>
                <a14:m>
                  <m:oMath xmlns:m="http://schemas.openxmlformats.org/officeDocument/2006/math">
                    <m:sSub>
                      <m:sSubPr>
                        <m:ctrlPr>
                          <a:rPr lang="en-US" i="1" smtClean="0">
                            <a:solidFill>
                              <a:srgbClr val="7030A0"/>
                            </a:solidFill>
                            <a:uFill>
                              <a:solidFill>
                                <a:srgbClr val="FF0000"/>
                              </a:solidFill>
                            </a:uFill>
                            <a:latin typeface="Cambria Math" panose="02040503050406030204" pitchFamily="18" charset="0"/>
                            <a:cs typeface="Times New Roman" panose="02020603050405020304" pitchFamily="18" charset="0"/>
                          </a:rPr>
                        </m:ctrlPr>
                      </m:sSubPr>
                      <m:e>
                        <m:r>
                          <a:rPr lang="en-US" b="0" i="1" smtClean="0">
                            <a:solidFill>
                              <a:srgbClr val="7030A0"/>
                            </a:solidFill>
                            <a:uFill>
                              <a:solidFill>
                                <a:srgbClr val="FF0000"/>
                              </a:solidFill>
                            </a:uFill>
                            <a:latin typeface="Cambria Math" panose="02040503050406030204" pitchFamily="18" charset="0"/>
                            <a:cs typeface="Times New Roman" panose="02020603050405020304" pitchFamily="18" charset="0"/>
                          </a:rPr>
                          <m:t>(</m:t>
                        </m:r>
                        <m:r>
                          <a:rPr lang="en-US" i="1">
                            <a:solidFill>
                              <a:srgbClr val="7030A0"/>
                            </a:solidFill>
                            <a:uFill>
                              <a:solidFill>
                                <a:srgbClr val="FF0000"/>
                              </a:solidFill>
                            </a:uFill>
                            <a:latin typeface="Cambria Math" panose="02040503050406030204" pitchFamily="18" charset="0"/>
                            <a:cs typeface="Times New Roman" panose="02020603050405020304" pitchFamily="18" charset="0"/>
                          </a:rPr>
                          <m:t>𝐻</m:t>
                        </m:r>
                      </m:e>
                      <m:sub>
                        <m:r>
                          <a:rPr lang="en-US" i="1">
                            <a:solidFill>
                              <a:srgbClr val="7030A0"/>
                            </a:solidFill>
                            <a:uFill>
                              <a:solidFill>
                                <a:srgbClr val="FF0000"/>
                              </a:solidFill>
                            </a:uFill>
                            <a:latin typeface="Cambria Math" panose="02040503050406030204" pitchFamily="18" charset="0"/>
                            <a:cs typeface="Times New Roman" panose="02020603050405020304" pitchFamily="18" charset="0"/>
                          </a:rPr>
                          <m:t>0</m:t>
                        </m:r>
                      </m:sub>
                    </m:sSub>
                    <m:r>
                      <a:rPr lang="en-US" b="0" i="1" smtClean="0">
                        <a:solidFill>
                          <a:srgbClr val="7030A0"/>
                        </a:solidFill>
                        <a:uFill>
                          <a:solidFill>
                            <a:srgbClr val="FF0000"/>
                          </a:solidFill>
                        </a:uFill>
                        <a:latin typeface="Cambria Math" panose="02040503050406030204" pitchFamily="18" charset="0"/>
                        <a:cs typeface="Times New Roman" panose="02020603050405020304" pitchFamily="18" charset="0"/>
                      </a:rPr>
                      <m:t>)</m:t>
                    </m:r>
                  </m:oMath>
                </a14:m>
                <a:r>
                  <a:rPr lang="en-US" dirty="0">
                    <a:solidFill>
                      <a:srgbClr val="7030A0"/>
                    </a:solidFill>
                    <a:uFill>
                      <a:solidFill>
                        <a:srgbClr val="FF0000"/>
                      </a:solidFill>
                    </a:u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a:t>
                </a:r>
                <a:r>
                  <a:rPr lang="en-US" u="sng" dirty="0">
                    <a:uFill>
                      <a:solidFill>
                        <a:srgbClr val="FF0000"/>
                      </a:solidFill>
                    </a:uFill>
                    <a:latin typeface="Times New Roman" panose="02020603050405020304" pitchFamily="18" charset="0"/>
                    <a:cs typeface="Times New Roman" panose="02020603050405020304" pitchFamily="18" charset="0"/>
                  </a:rPr>
                  <a:t>alternative</a:t>
                </a:r>
                <a:r>
                  <a:rPr lang="en-US" dirty="0">
                    <a:latin typeface="Times New Roman" panose="02020603050405020304" pitchFamily="18" charset="0"/>
                    <a:cs typeface="Times New Roman" panose="02020603050405020304" pitchFamily="18" charset="0"/>
                  </a:rPr>
                  <a:t> hypotheses</a:t>
                </a:r>
                <a:r>
                  <a:rPr lang="en-US" dirty="0">
                    <a:solidFill>
                      <a:srgbClr val="FF0000"/>
                    </a:solidFill>
                    <a:cs typeface="Times New Roman" panose="02020603050405020304" pitchFamily="18" charset="0"/>
                  </a:rPr>
                  <a:t> </a:t>
                </a:r>
                <a14:m>
                  <m:oMath xmlns:m="http://schemas.openxmlformats.org/officeDocument/2006/math">
                    <m:sSub>
                      <m:sSubPr>
                        <m:ctrlPr>
                          <a:rPr lang="en-US" i="1" smtClean="0">
                            <a:solidFill>
                              <a:srgbClr val="7030A0"/>
                            </a:solidFill>
                            <a:latin typeface="Cambria Math" panose="02040503050406030204" pitchFamily="18" charset="0"/>
                            <a:cs typeface="Times New Roman" panose="02020603050405020304" pitchFamily="18" charset="0"/>
                          </a:rPr>
                        </m:ctrlPr>
                      </m:sSubPr>
                      <m:e>
                        <m:r>
                          <a:rPr lang="en-US" i="1">
                            <a:solidFill>
                              <a:srgbClr val="7030A0"/>
                            </a:solidFill>
                            <a:latin typeface="Cambria Math" panose="02040503050406030204" pitchFamily="18" charset="0"/>
                            <a:cs typeface="Times New Roman" panose="02020603050405020304" pitchFamily="18" charset="0"/>
                          </a:rPr>
                          <m:t>(</m:t>
                        </m:r>
                        <m:r>
                          <a:rPr lang="en-US" i="1">
                            <a:solidFill>
                              <a:srgbClr val="7030A0"/>
                            </a:solidFill>
                            <a:latin typeface="Cambria Math" panose="02040503050406030204" pitchFamily="18" charset="0"/>
                            <a:cs typeface="Times New Roman" panose="02020603050405020304" pitchFamily="18" charset="0"/>
                          </a:rPr>
                          <m:t>𝐻</m:t>
                        </m:r>
                      </m:e>
                      <m:sub>
                        <m:r>
                          <a:rPr lang="en-US" b="0" i="1" smtClean="0">
                            <a:solidFill>
                              <a:srgbClr val="7030A0"/>
                            </a:solidFill>
                            <a:latin typeface="Cambria Math" panose="02040503050406030204" pitchFamily="18" charset="0"/>
                            <a:cs typeface="Times New Roman" panose="02020603050405020304" pitchFamily="18" charset="0"/>
                          </a:rPr>
                          <m:t>1</m:t>
                        </m:r>
                      </m:sub>
                    </m:sSub>
                    <m:r>
                      <a:rPr lang="en-US" i="1">
                        <a:solidFill>
                          <a:srgbClr val="7030A0"/>
                        </a:solidFill>
                        <a:latin typeface="Cambria Math" panose="02040503050406030204" pitchFamily="18" charset="0"/>
                        <a:cs typeface="Times New Roman" panose="02020603050405020304" pitchFamily="18" charset="0"/>
                      </a:rPr>
                      <m:t>)</m:t>
                    </m:r>
                  </m:oMath>
                </a14:m>
                <a:r>
                  <a:rPr lang="en-US" dirty="0">
                    <a:solidFill>
                      <a:srgbClr val="7030A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involving the parameter of interest based on the problem in hand.</a:t>
                </a:r>
              </a:p>
              <a:p>
                <a:pPr marL="0" indent="0" algn="just">
                  <a:buNone/>
                </a:pPr>
                <a:r>
                  <a:rPr lang="en-US" dirty="0">
                    <a:solidFill>
                      <a:srgbClr val="3333FF"/>
                    </a:solidFill>
                    <a:latin typeface="Times New Roman" panose="02020603050405020304" pitchFamily="18" charset="0"/>
                    <a:cs typeface="Times New Roman" panose="02020603050405020304" pitchFamily="18" charset="0"/>
                  </a:rPr>
                  <a:t>Step 2: </a:t>
                </a:r>
              </a:p>
              <a:p>
                <a:pPr marL="0" indent="0" algn="just">
                  <a:buNone/>
                </a:pPr>
                <a:r>
                  <a:rPr lang="en-US" dirty="0">
                    <a:latin typeface="Times New Roman" panose="02020603050405020304" pitchFamily="18" charset="0"/>
                    <a:cs typeface="Times New Roman" panose="02020603050405020304" pitchFamily="18" charset="0"/>
                  </a:rPr>
                  <a:t>Based on the situation, decide on the test statistic. And </a:t>
                </a:r>
                <a:r>
                  <a:rPr lang="en-US" u="sng" dirty="0">
                    <a:uFill>
                      <a:solidFill>
                        <a:srgbClr val="FF0000"/>
                      </a:solidFill>
                    </a:uFill>
                    <a:latin typeface="Times New Roman" panose="02020603050405020304" pitchFamily="18" charset="0"/>
                    <a:cs typeface="Times New Roman" panose="02020603050405020304" pitchFamily="18" charset="0"/>
                  </a:rPr>
                  <a:t>compute the value of the test statistic</a:t>
                </a:r>
                <a:r>
                  <a:rPr lang="en-US" dirty="0">
                    <a:latin typeface="Times New Roman" panose="02020603050405020304" pitchFamily="18" charset="0"/>
                    <a:cs typeface="Times New Roman" panose="02020603050405020304" pitchFamily="18" charset="0"/>
                  </a:rPr>
                  <a:t> using the information available.</a:t>
                </a:r>
              </a:p>
              <a:p>
                <a:pPr marL="0" indent="0" algn="just">
                  <a:buNone/>
                </a:pPr>
                <a:endParaRPr lang="en-US" dirty="0">
                  <a:solidFill>
                    <a:srgbClr val="3333FF"/>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8" y="547816"/>
                <a:ext cx="8229600" cy="3886200"/>
              </a:xfrm>
              <a:blipFill rotWithShape="0">
                <a:blip r:embed="rId2"/>
                <a:stretch>
                  <a:fillRect l="-1852" t="-2198" r="-1926" b="-43014"/>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5364DD43-66B2-473E-94DE-BD487AAF8346}" type="datetime5">
              <a:rPr lang="en-NZ" altLang="en-US" smtClean="0"/>
              <a:t>16-Jun-23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74</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4104249369"/>
      </p:ext>
    </p:extLst>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7867" y="558800"/>
            <a:ext cx="8229600" cy="3886200"/>
          </a:xfrm>
        </p:spPr>
        <p:txBody>
          <a:bodyPr/>
          <a:lstStyle/>
          <a:p>
            <a:pPr marL="0" indent="0" algn="just">
              <a:buNone/>
            </a:pPr>
            <a:r>
              <a:rPr lang="en-US" dirty="0">
                <a:solidFill>
                  <a:srgbClr val="3333FF"/>
                </a:solidFill>
                <a:latin typeface="Times New Roman" panose="02020603050405020304" pitchFamily="18" charset="0"/>
                <a:cs typeface="Times New Roman" panose="02020603050405020304" pitchFamily="18" charset="0"/>
              </a:rPr>
              <a:t>Step 3: </a:t>
            </a:r>
          </a:p>
          <a:p>
            <a:pPr marL="0" indent="0" algn="just">
              <a:buNone/>
            </a:pPr>
            <a:r>
              <a:rPr lang="en-US" dirty="0">
                <a:latin typeface="Times New Roman" panose="02020603050405020304" pitchFamily="18" charset="0"/>
                <a:cs typeface="Times New Roman" panose="02020603050405020304" pitchFamily="18" charset="0"/>
              </a:rPr>
              <a:t>Find the </a:t>
            </a:r>
            <a:r>
              <a:rPr lang="en-US" u="sng" dirty="0">
                <a:uFill>
                  <a:solidFill>
                    <a:srgbClr val="FF0000"/>
                  </a:solidFill>
                </a:uFill>
                <a:latin typeface="Times New Roman" panose="02020603050405020304" pitchFamily="18" charset="0"/>
                <a:cs typeface="Times New Roman" panose="02020603050405020304" pitchFamily="18" charset="0"/>
              </a:rPr>
              <a:t>critical value(s)</a:t>
            </a:r>
            <a:r>
              <a:rPr lang="en-US" dirty="0">
                <a:uFill>
                  <a:solidFill>
                    <a:srgbClr val="FF0000"/>
                  </a:solidFill>
                </a:u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the critical region based on the hypotheses.</a:t>
            </a:r>
          </a:p>
          <a:p>
            <a:pPr marL="0" indent="0" algn="just">
              <a:buNone/>
            </a:pPr>
            <a:r>
              <a:rPr lang="en-US" dirty="0">
                <a:solidFill>
                  <a:srgbClr val="3333FF"/>
                </a:solidFill>
                <a:latin typeface="Times New Roman" panose="02020603050405020304" pitchFamily="18" charset="0"/>
                <a:cs typeface="Times New Roman" panose="02020603050405020304" pitchFamily="18" charset="0"/>
              </a:rPr>
              <a:t>Step 4: </a:t>
            </a:r>
          </a:p>
          <a:p>
            <a:pPr marL="0" indent="0" algn="just">
              <a:buNone/>
            </a:pPr>
            <a:r>
              <a:rPr lang="en-US" dirty="0">
                <a:latin typeface="Times New Roman" panose="02020603050405020304" pitchFamily="18" charset="0"/>
                <a:cs typeface="Times New Roman" panose="02020603050405020304" pitchFamily="18" charset="0"/>
              </a:rPr>
              <a:t>Compare the test statistic value in step 3 with the critical region in step 2 and decide whether to </a:t>
            </a:r>
            <a:r>
              <a:rPr lang="en-US" u="sng" dirty="0">
                <a:uFill>
                  <a:solidFill>
                    <a:srgbClr val="FF0000"/>
                  </a:solidFill>
                </a:uFill>
                <a:latin typeface="Times New Roman" panose="02020603050405020304" pitchFamily="18" charset="0"/>
                <a:cs typeface="Times New Roman" panose="02020603050405020304" pitchFamily="18" charset="0"/>
              </a:rPr>
              <a:t>reject or do not reject </a:t>
            </a:r>
            <a:r>
              <a:rPr lang="en-US" dirty="0">
                <a:latin typeface="Times New Roman" panose="02020603050405020304" pitchFamily="18" charset="0"/>
                <a:cs typeface="Times New Roman" panose="02020603050405020304" pitchFamily="18" charset="0"/>
              </a:rPr>
              <a:t>the null hypothesis.</a:t>
            </a:r>
          </a:p>
          <a:p>
            <a:pPr marL="0" indent="0" algn="just">
              <a:buNone/>
            </a:pPr>
            <a:r>
              <a:rPr lang="en-US" dirty="0">
                <a:solidFill>
                  <a:srgbClr val="3333FF"/>
                </a:solidFill>
                <a:latin typeface="Times New Roman" panose="02020603050405020304" pitchFamily="18" charset="0"/>
                <a:cs typeface="Times New Roman" panose="02020603050405020304" pitchFamily="18" charset="0"/>
              </a:rPr>
              <a:t>Step 5: </a:t>
            </a:r>
          </a:p>
          <a:p>
            <a:pPr marL="0" indent="0" algn="just">
              <a:buNone/>
            </a:pPr>
            <a:r>
              <a:rPr lang="en-US" dirty="0">
                <a:latin typeface="Times New Roman" panose="02020603050405020304" pitchFamily="18" charset="0"/>
                <a:cs typeface="Times New Roman" panose="02020603050405020304" pitchFamily="18" charset="0"/>
              </a:rPr>
              <a:t>Make a </a:t>
            </a:r>
            <a:r>
              <a:rPr lang="en-US" u="sng" dirty="0">
                <a:uFill>
                  <a:solidFill>
                    <a:srgbClr val="FF0000"/>
                  </a:solidFill>
                </a:uFill>
                <a:latin typeface="Times New Roman" panose="02020603050405020304" pitchFamily="18" charset="0"/>
                <a:cs typeface="Times New Roman" panose="02020603050405020304" pitchFamily="18" charset="0"/>
              </a:rPr>
              <a:t>conclusion in terms of the original problem</a:t>
            </a:r>
            <a:r>
              <a:rPr lang="en-US" dirty="0">
                <a:latin typeface="Times New Roman" panose="02020603050405020304" pitchFamily="18" charset="0"/>
                <a:cs typeface="Times New Roman" panose="02020603050405020304" pitchFamily="18" charset="0"/>
              </a:rPr>
              <a:t> based on the decision in step 4.</a:t>
            </a:r>
          </a:p>
          <a:p>
            <a:pPr marL="0" indent="0" algn="just">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2" name="Date Placeholder 1"/>
          <p:cNvSpPr>
            <a:spLocks noGrp="1"/>
          </p:cNvSpPr>
          <p:nvPr>
            <p:ph type="dt" sz="half" idx="12"/>
          </p:nvPr>
        </p:nvSpPr>
        <p:spPr/>
        <p:txBody>
          <a:bodyPr/>
          <a:lstStyle/>
          <a:p>
            <a:fld id="{F696F331-CEB7-4213-80CB-A6C27081EE88}" type="datetime5">
              <a:rPr lang="en-NZ" altLang="en-US" smtClean="0"/>
              <a:t>16-Jun-23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75</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741134423"/>
      </p:ext>
    </p:extLst>
  </p:cSld>
  <p:clrMapOvr>
    <a:masterClrMapping/>
  </p:clrMapOvr>
  <p:transition spd="slow">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2443" y="556054"/>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The </a:t>
                </a:r>
                <a:r>
                  <a:rPr lang="en-US" dirty="0">
                    <a:solidFill>
                      <a:srgbClr val="FF0000"/>
                    </a:solidFill>
                    <a:latin typeface="Times New Roman" panose="02020603050405020304" pitchFamily="18" charset="0"/>
                    <a:cs typeface="Times New Roman" panose="02020603050405020304" pitchFamily="18" charset="0"/>
                  </a:rPr>
                  <a:t>significance level </a:t>
                </a:r>
                <a:r>
                  <a:rPr lang="en-US" dirty="0">
                    <a:latin typeface="Times New Roman" panose="02020603050405020304" pitchFamily="18" charset="0"/>
                    <a:cs typeface="Times New Roman" panose="02020603050405020304" pitchFamily="18" charset="0"/>
                  </a:rPr>
                  <a:t>(denoted by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𝛼</m:t>
                    </m:r>
                  </m:oMath>
                </a14:m>
                <a:r>
                  <a:rPr lang="en-US" dirty="0">
                    <a:latin typeface="Times New Roman" panose="02020603050405020304" pitchFamily="18" charset="0"/>
                    <a:cs typeface="Times New Roman" panose="02020603050405020304" pitchFamily="18" charset="0"/>
                  </a:rPr>
                  <a:t>) is the probability that the test statistic will fall in the critical region when the null hypothesis is actually true. This is the same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𝛼</m:t>
                    </m:r>
                    <m:r>
                      <a:rPr lang="en-US"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introduced in Section 7-2. Common choices for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𝛼</m:t>
                    </m:r>
                  </m:oMath>
                </a14:m>
                <a:r>
                  <a:rPr lang="en-US" dirty="0">
                    <a:latin typeface="Times New Roman" panose="02020603050405020304" pitchFamily="18" charset="0"/>
                    <a:cs typeface="Times New Roman" panose="02020603050405020304" pitchFamily="18" charset="0"/>
                  </a:rPr>
                  <a:t> are 0.05, 0.01, and 0.10.</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The </a:t>
                </a:r>
                <a:r>
                  <a:rPr lang="en-US" dirty="0">
                    <a:solidFill>
                      <a:srgbClr val="FF0000"/>
                    </a:solidFill>
                    <a:latin typeface="Times New Roman" panose="02020603050405020304" pitchFamily="18" charset="0"/>
                    <a:cs typeface="Times New Roman" panose="02020603050405020304" pitchFamily="18" charset="0"/>
                  </a:rPr>
                  <a:t>critical region </a:t>
                </a:r>
                <a:r>
                  <a:rPr lang="en-US" dirty="0">
                    <a:latin typeface="Times New Roman" panose="02020603050405020304" pitchFamily="18" charset="0"/>
                    <a:cs typeface="Times New Roman" panose="02020603050405020304" pitchFamily="18" charset="0"/>
                  </a:rPr>
                  <a:t>(or </a:t>
                </a:r>
                <a:r>
                  <a:rPr lang="en-US" dirty="0">
                    <a:solidFill>
                      <a:srgbClr val="FF0000"/>
                    </a:solidFill>
                    <a:latin typeface="Times New Roman" panose="02020603050405020304" pitchFamily="18" charset="0"/>
                    <a:cs typeface="Times New Roman" panose="02020603050405020304" pitchFamily="18" charset="0"/>
                  </a:rPr>
                  <a:t>rejection region</a:t>
                </a:r>
                <a:r>
                  <a:rPr lang="en-US" dirty="0">
                    <a:latin typeface="Times New Roman" panose="02020603050405020304" pitchFamily="18" charset="0"/>
                    <a:cs typeface="Times New Roman" panose="02020603050405020304" pitchFamily="18" charset="0"/>
                  </a:rPr>
                  <a:t>) is the set of all values of the test statistic that cause us to reject the null hypothesis.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2443" y="556054"/>
                <a:ext cx="8229600" cy="3886200"/>
              </a:xfrm>
              <a:blipFill rotWithShape="0">
                <a:blip r:embed="rId2"/>
                <a:stretch>
                  <a:fillRect l="-1926" t="-2194" r="-1852" b="-37774"/>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B61A226A-B552-4568-9734-7BFB0EA921CB}" type="datetime5">
              <a:rPr lang="en-NZ" altLang="en-US" smtClean="0"/>
              <a:t>16-Jun-23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76</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268924800"/>
      </p:ext>
    </p:extLst>
  </p:cSld>
  <p:clrMapOvr>
    <a:masterClrMapping/>
  </p:clrMapOvr>
  <p:transition spd="slow">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7" y="556054"/>
                <a:ext cx="8554765" cy="3886200"/>
              </a:xfrm>
            </p:spPr>
            <p:txBody>
              <a:bodyPr/>
              <a:lstStyle/>
              <a:p>
                <a:pPr marL="0" indent="0" algn="just">
                  <a:buNone/>
                </a:pPr>
                <a:r>
                  <a:rPr lang="en-US" sz="3000" dirty="0">
                    <a:latin typeface="Times New Roman" panose="02020603050405020304" pitchFamily="18" charset="0"/>
                    <a:cs typeface="Times New Roman" panose="02020603050405020304" pitchFamily="18" charset="0"/>
                  </a:rPr>
                  <a:t>A </a:t>
                </a:r>
                <a:r>
                  <a:rPr lang="en-US" sz="3000" dirty="0">
                    <a:solidFill>
                      <a:srgbClr val="FF0000"/>
                    </a:solidFill>
                    <a:latin typeface="Times New Roman" panose="02020603050405020304" pitchFamily="18" charset="0"/>
                    <a:cs typeface="Times New Roman" panose="02020603050405020304" pitchFamily="18" charset="0"/>
                  </a:rPr>
                  <a:t>critical value </a:t>
                </a:r>
                <a:r>
                  <a:rPr lang="en-US" sz="3000" dirty="0">
                    <a:latin typeface="Times New Roman" panose="02020603050405020304" pitchFamily="18" charset="0"/>
                    <a:cs typeface="Times New Roman" panose="02020603050405020304" pitchFamily="18" charset="0"/>
                  </a:rPr>
                  <a:t>is any value that separates the critical region (where we reject the null hypothesis) from the values of the test statistic that do not lead to rejection of the null hypothesis. </a:t>
                </a:r>
              </a:p>
              <a:p>
                <a:pPr marL="0" indent="0" algn="just">
                  <a:buNone/>
                </a:pPr>
                <a:endParaRPr lang="en-US" sz="3000" dirty="0">
                  <a:latin typeface="Times New Roman" panose="02020603050405020304" pitchFamily="18" charset="0"/>
                  <a:cs typeface="Times New Roman" panose="02020603050405020304" pitchFamily="18" charset="0"/>
                </a:endParaRPr>
              </a:p>
              <a:p>
                <a:pPr marL="0" indent="0" algn="just">
                  <a:buNone/>
                </a:pPr>
                <a:r>
                  <a:rPr lang="en-US" sz="3000" dirty="0">
                    <a:latin typeface="Times New Roman" panose="02020603050405020304" pitchFamily="18" charset="0"/>
                    <a:cs typeface="Times New Roman" panose="02020603050405020304" pitchFamily="18" charset="0"/>
                  </a:rPr>
                  <a:t>The critical values depend on the nature of the hypothesis, the sampling distribution that applies, and the significance level </a:t>
                </a:r>
                <a14:m>
                  <m:oMath xmlns:m="http://schemas.openxmlformats.org/officeDocument/2006/math">
                    <m:r>
                      <a:rPr lang="en-US" sz="2800" i="1">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3000" dirty="0">
                    <a:latin typeface="Times New Roman" panose="02020603050405020304" pitchFamily="18" charset="0"/>
                    <a:cs typeface="Times New Roman" panose="02020603050405020304" pitchFamily="18" charset="0"/>
                  </a:rPr>
                  <a:t>. </a:t>
                </a:r>
              </a:p>
              <a:p>
                <a:pPr marL="0" indent="0" algn="just">
                  <a:buNone/>
                </a:pPr>
                <a:endParaRPr lang="en-US" sz="3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7" y="556054"/>
                <a:ext cx="8554765" cy="3886200"/>
              </a:xfrm>
              <a:blipFill rotWithShape="0">
                <a:blip r:embed="rId2"/>
                <a:stretch>
                  <a:fillRect l="-1638" t="-2038" r="-1638" b="-5956"/>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E32F94C8-E388-4081-AF17-F492AA9DC6BE}" type="datetime5">
              <a:rPr lang="en-NZ" altLang="en-US" smtClean="0"/>
              <a:t>16-Jun-23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77</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870757490"/>
      </p:ext>
    </p:extLst>
  </p:cSld>
  <p:clrMapOvr>
    <a:masterClrMapping/>
  </p:clrMapOvr>
  <p:transition spd="slow">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2443" y="556054"/>
                <a:ext cx="8229600" cy="3886200"/>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In testing statistical hypotheses there are two possible ways the wrong conclusions might occur. So, there are two types of errors:</a:t>
                </a:r>
              </a:p>
              <a:p>
                <a:pPr marL="0" indent="0" algn="just">
                  <a:buNone/>
                </a:pPr>
                <a:r>
                  <a:rPr lang="en-US" sz="2800" dirty="0">
                    <a:solidFill>
                      <a:srgbClr val="C00000"/>
                    </a:solidFill>
                    <a:latin typeface="Times New Roman" panose="02020603050405020304" pitchFamily="18" charset="0"/>
                    <a:cs typeface="Times New Roman" panose="02020603050405020304" pitchFamily="18" charset="0"/>
                  </a:rPr>
                  <a:t>Type I error</a:t>
                </a:r>
                <a:r>
                  <a:rPr lang="en-US" sz="2800" dirty="0">
                    <a:latin typeface="Times New Roman" panose="02020603050405020304" pitchFamily="18" charset="0"/>
                    <a:cs typeface="Times New Roman" panose="02020603050405020304" pitchFamily="18" charset="0"/>
                  </a:rPr>
                  <a:t>. </a:t>
                </a:r>
              </a:p>
              <a:p>
                <a:pPr marL="0" indent="0" algn="just">
                  <a:buNone/>
                </a:pPr>
                <a:r>
                  <a:rPr lang="en-US" sz="2800" dirty="0">
                    <a:latin typeface="Times New Roman" panose="02020603050405020304" pitchFamily="18" charset="0"/>
                    <a:cs typeface="Times New Roman" panose="02020603050405020304" pitchFamily="18" charset="0"/>
                  </a:rPr>
                  <a:t>The probability of the type I error is known as the </a:t>
                </a:r>
                <a:r>
                  <a:rPr lang="en-US" sz="2800" dirty="0">
                    <a:solidFill>
                      <a:srgbClr val="FF0000"/>
                    </a:solidFill>
                    <a:latin typeface="Times New Roman" panose="02020603050405020304" pitchFamily="18" charset="0"/>
                    <a:cs typeface="Times New Roman" panose="02020603050405020304" pitchFamily="18" charset="0"/>
                  </a:rPr>
                  <a:t>level of significance </a:t>
                </a:r>
                <a:r>
                  <a:rPr lang="en-US" sz="2800" dirty="0">
                    <a:latin typeface="Times New Roman" panose="02020603050405020304" pitchFamily="18" charset="0"/>
                    <a:cs typeface="Times New Roman" panose="02020603050405020304" pitchFamily="18" charset="0"/>
                  </a:rPr>
                  <a:t>and denoted as </a:t>
                </a:r>
                <a14:m>
                  <m:oMath xmlns:m="http://schemas.openxmlformats.org/officeDocument/2006/math">
                    <m:r>
                      <a:rPr lang="en-US" sz="28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800" dirty="0">
                    <a:latin typeface="Times New Roman" panose="02020603050405020304" pitchFamily="18" charset="0"/>
                    <a:cs typeface="Times New Roman" panose="02020603050405020304" pitchFamily="18" charset="0"/>
                  </a:rPr>
                  <a:t>. </a:t>
                </a:r>
              </a:p>
              <a:p>
                <a:pPr marL="0" indent="0" algn="just">
                  <a:buNone/>
                </a:pPr>
                <a:r>
                  <a:rPr lang="en-US" sz="2800" dirty="0">
                    <a:solidFill>
                      <a:srgbClr val="00B050"/>
                    </a:solidFill>
                    <a:latin typeface="Times New Roman" panose="02020603050405020304" pitchFamily="18" charset="0"/>
                    <a:cs typeface="Times New Roman" panose="02020603050405020304" pitchFamily="18" charset="0"/>
                  </a:rPr>
                  <a:t>Type I error: Rejecting (H</a:t>
                </a:r>
                <a:r>
                  <a:rPr lang="en-US" sz="1600" dirty="0">
                    <a:solidFill>
                      <a:srgbClr val="00B050"/>
                    </a:solidFill>
                    <a:latin typeface="Times New Roman" panose="02020603050405020304" pitchFamily="18" charset="0"/>
                    <a:cs typeface="Times New Roman" panose="02020603050405020304" pitchFamily="18" charset="0"/>
                  </a:rPr>
                  <a:t>0</a:t>
                </a:r>
                <a:r>
                  <a:rPr lang="en-US" sz="2800" dirty="0">
                    <a:solidFill>
                      <a:srgbClr val="00B050"/>
                    </a:solidFill>
                    <a:latin typeface="Times New Roman" panose="02020603050405020304" pitchFamily="18" charset="0"/>
                    <a:cs typeface="Times New Roman" panose="02020603050405020304" pitchFamily="18" charset="0"/>
                  </a:rPr>
                  <a:t>) when (H</a:t>
                </a:r>
                <a:r>
                  <a:rPr lang="en-US" sz="1600" dirty="0">
                    <a:solidFill>
                      <a:srgbClr val="00B050"/>
                    </a:solidFill>
                    <a:latin typeface="Times New Roman" panose="02020603050405020304" pitchFamily="18" charset="0"/>
                    <a:cs typeface="Times New Roman" panose="02020603050405020304" pitchFamily="18" charset="0"/>
                  </a:rPr>
                  <a:t>0</a:t>
                </a:r>
                <a:r>
                  <a:rPr lang="en-US" sz="2800" dirty="0">
                    <a:solidFill>
                      <a:srgbClr val="00B050"/>
                    </a:solidFill>
                    <a:latin typeface="Times New Roman" panose="02020603050405020304" pitchFamily="18" charset="0"/>
                    <a:cs typeface="Times New Roman" panose="02020603050405020304" pitchFamily="18" charset="0"/>
                  </a:rPr>
                  <a:t>) is true.</a:t>
                </a:r>
              </a:p>
              <a:p>
                <a:pPr marL="0" indent="0" algn="just">
                  <a:buNone/>
                </a:pPr>
                <a:r>
                  <a:rPr lang="en-US" sz="2800" dirty="0">
                    <a:solidFill>
                      <a:srgbClr val="C00000"/>
                    </a:solidFill>
                    <a:latin typeface="Times New Roman" panose="02020603050405020304" pitchFamily="18" charset="0"/>
                    <a:cs typeface="Times New Roman" panose="02020603050405020304" pitchFamily="18" charset="0"/>
                  </a:rPr>
                  <a:t>Type II error</a:t>
                </a:r>
                <a:r>
                  <a:rPr lang="en-US" sz="2800" dirty="0">
                    <a:latin typeface="Times New Roman" panose="02020603050405020304" pitchFamily="18" charset="0"/>
                    <a:cs typeface="Times New Roman" panose="02020603050405020304" pitchFamily="18" charset="0"/>
                  </a:rPr>
                  <a:t>. </a:t>
                </a:r>
              </a:p>
              <a:p>
                <a:pPr marL="0" indent="0" algn="just">
                  <a:buNone/>
                </a:pPr>
                <a:r>
                  <a:rPr lang="en-US" sz="2800" dirty="0">
                    <a:latin typeface="Times New Roman" panose="02020603050405020304" pitchFamily="18" charset="0"/>
                    <a:cs typeface="Times New Roman" panose="02020603050405020304" pitchFamily="18" charset="0"/>
                  </a:rPr>
                  <a:t>The probability of the type II error is denoted as </a:t>
                </a:r>
                <a14:m>
                  <m:oMath xmlns:m="http://schemas.openxmlformats.org/officeDocument/2006/math">
                    <m:r>
                      <a:rPr lang="en-US" sz="28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𝛽</m:t>
                    </m:r>
                  </m:oMath>
                </a14:m>
                <a:r>
                  <a:rPr lang="en-US" sz="2800" dirty="0">
                    <a:latin typeface="Times New Roman" panose="02020603050405020304" pitchFamily="18" charset="0"/>
                    <a:cs typeface="Times New Roman" panose="02020603050405020304" pitchFamily="18" charset="0"/>
                  </a:rPr>
                  <a:t>, and </a:t>
                </a:r>
                <a14:m>
                  <m:oMath xmlns:m="http://schemas.openxmlformats.org/officeDocument/2006/math">
                    <m:r>
                      <a:rPr lang="en-US" sz="2800" b="0" i="1" smtClean="0">
                        <a:solidFill>
                          <a:srgbClr val="FF0000"/>
                        </a:solidFill>
                        <a:latin typeface="Cambria Math" panose="02040503050406030204" pitchFamily="18" charset="0"/>
                        <a:cs typeface="Times New Roman" panose="02020603050405020304" pitchFamily="18" charset="0"/>
                      </a:rPr>
                      <m:t>1−</m:t>
                    </m:r>
                    <m:r>
                      <a:rPr lang="en-US" sz="28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𝛽</m:t>
                    </m:r>
                  </m:oMath>
                </a14:m>
                <a:r>
                  <a:rPr lang="en-US" sz="2800" dirty="0">
                    <a:solidFill>
                      <a:srgbClr val="FF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is known as the </a:t>
                </a:r>
                <a:r>
                  <a:rPr lang="en-US" sz="2800" dirty="0">
                    <a:solidFill>
                      <a:srgbClr val="FF0000"/>
                    </a:solidFill>
                    <a:latin typeface="Times New Roman" panose="02020603050405020304" pitchFamily="18" charset="0"/>
                    <a:cs typeface="Times New Roman" panose="02020603050405020304" pitchFamily="18" charset="0"/>
                  </a:rPr>
                  <a:t>power of the test</a:t>
                </a:r>
                <a:r>
                  <a:rPr lang="en-US" sz="2800" dirty="0">
                    <a:latin typeface="Times New Roman" panose="02020603050405020304" pitchFamily="18" charset="0"/>
                    <a:cs typeface="Times New Roman" panose="02020603050405020304" pitchFamily="18" charset="0"/>
                  </a:rPr>
                  <a:t>.</a:t>
                </a:r>
              </a:p>
              <a:p>
                <a:pPr marL="0" indent="0" algn="just">
                  <a:buNone/>
                </a:pPr>
                <a:r>
                  <a:rPr lang="en-US" sz="2800" dirty="0">
                    <a:solidFill>
                      <a:srgbClr val="00B050"/>
                    </a:solidFill>
                    <a:latin typeface="Times New Roman" panose="02020603050405020304" pitchFamily="18" charset="0"/>
                    <a:cs typeface="Times New Roman" panose="02020603050405020304" pitchFamily="18" charset="0"/>
                  </a:rPr>
                  <a:t>Type II Error: Not rejecting (H</a:t>
                </a:r>
                <a:r>
                  <a:rPr lang="en-US" sz="1800" dirty="0">
                    <a:solidFill>
                      <a:srgbClr val="00B050"/>
                    </a:solidFill>
                    <a:latin typeface="Times New Roman" panose="02020603050405020304" pitchFamily="18" charset="0"/>
                    <a:cs typeface="Times New Roman" panose="02020603050405020304" pitchFamily="18" charset="0"/>
                  </a:rPr>
                  <a:t>0</a:t>
                </a:r>
                <a:r>
                  <a:rPr lang="en-US" sz="2800" dirty="0">
                    <a:solidFill>
                      <a:srgbClr val="00B050"/>
                    </a:solidFill>
                    <a:latin typeface="Times New Roman" panose="02020603050405020304" pitchFamily="18" charset="0"/>
                    <a:cs typeface="Times New Roman" panose="02020603050405020304" pitchFamily="18" charset="0"/>
                  </a:rPr>
                  <a:t>) when (H</a:t>
                </a:r>
                <a:r>
                  <a:rPr lang="en-US" sz="1800" dirty="0">
                    <a:solidFill>
                      <a:srgbClr val="00B050"/>
                    </a:solidFill>
                    <a:latin typeface="Times New Roman" panose="02020603050405020304" pitchFamily="18" charset="0"/>
                    <a:cs typeface="Times New Roman" panose="02020603050405020304" pitchFamily="18" charset="0"/>
                  </a:rPr>
                  <a:t>0</a:t>
                </a:r>
                <a:r>
                  <a:rPr lang="en-US" sz="2800" dirty="0">
                    <a:solidFill>
                      <a:srgbClr val="00B050"/>
                    </a:solidFill>
                    <a:latin typeface="Times New Roman" panose="02020603050405020304" pitchFamily="18" charset="0"/>
                    <a:cs typeface="Times New Roman" panose="02020603050405020304" pitchFamily="18" charset="0"/>
                  </a:rPr>
                  <a:t>) is false.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2443" y="556054"/>
                <a:ext cx="8229600" cy="3886200"/>
              </a:xfrm>
              <a:blipFill>
                <a:blip r:embed="rId2"/>
                <a:stretch>
                  <a:fillRect l="-1556" t="-1567" r="-1481" b="-40596"/>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9FD369BE-A07A-4BF1-9517-CDD17603E4AE}" type="datetime5">
              <a:rPr lang="en-NZ" altLang="en-US" smtClean="0"/>
              <a:t>16-Jun-23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78</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62478038"/>
      </p:ext>
    </p:extLst>
  </p:cSld>
  <p:clrMapOvr>
    <a:masterClrMapping/>
  </p:clrMapOvr>
  <p:transition spd="slow">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475"/>
            <a:ext cx="8229600" cy="1371600"/>
          </a:xfrm>
        </p:spPr>
        <p:txBody>
          <a:bodyPr/>
          <a:lstStyle/>
          <a:p>
            <a:r>
              <a:rPr lang="en-US" sz="3600" dirty="0">
                <a:solidFill>
                  <a:srgbClr val="FF0000"/>
                </a:solidFill>
                <a:latin typeface="Times New Roman" panose="02020603050405020304" pitchFamily="18" charset="0"/>
                <a:cs typeface="Times New Roman" panose="02020603050405020304" pitchFamily="18" charset="0"/>
              </a:rPr>
              <a:t>Example: </a:t>
            </a:r>
            <a:br>
              <a:rPr lang="en-US" sz="24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In a court case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H</a:t>
            </a:r>
            <a:r>
              <a:rPr lang="en-US" sz="1800" dirty="0">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 : Defendant is innocent</a:t>
            </a:r>
          </a:p>
        </p:txBody>
      </p:sp>
      <p:graphicFrame>
        <p:nvGraphicFramePr>
          <p:cNvPr id="4" name="Table 3"/>
          <p:cNvGraphicFramePr>
            <a:graphicFrameLocks noGrp="1"/>
          </p:cNvGraphicFramePr>
          <p:nvPr/>
        </p:nvGraphicFramePr>
        <p:xfrm>
          <a:off x="761999" y="2472266"/>
          <a:ext cx="7323669" cy="2072640"/>
        </p:xfrm>
        <a:graphic>
          <a:graphicData uri="http://schemas.openxmlformats.org/drawingml/2006/table">
            <a:tbl>
              <a:tblPr firstRow="1" bandRow="1">
                <a:tableStyleId>{BC89EF96-8CEA-46FF-86C4-4CE0E7609802}</a:tableStyleId>
              </a:tblPr>
              <a:tblGrid>
                <a:gridCol w="2441223">
                  <a:extLst>
                    <a:ext uri="{9D8B030D-6E8A-4147-A177-3AD203B41FA5}">
                      <a16:colId xmlns:a16="http://schemas.microsoft.com/office/drawing/2014/main" val="20000"/>
                    </a:ext>
                  </a:extLst>
                </a:gridCol>
                <a:gridCol w="2441223">
                  <a:extLst>
                    <a:ext uri="{9D8B030D-6E8A-4147-A177-3AD203B41FA5}">
                      <a16:colId xmlns:a16="http://schemas.microsoft.com/office/drawing/2014/main" val="20001"/>
                    </a:ext>
                  </a:extLst>
                </a:gridCol>
                <a:gridCol w="2441223">
                  <a:extLst>
                    <a:ext uri="{9D8B030D-6E8A-4147-A177-3AD203B41FA5}">
                      <a16:colId xmlns:a16="http://schemas.microsoft.com/office/drawing/2014/main" val="20002"/>
                    </a:ext>
                  </a:extLst>
                </a:gridCol>
              </a:tblGrid>
              <a:tr h="370840">
                <a:tc>
                  <a:txBody>
                    <a:bodyPr/>
                    <a:lstStyle/>
                    <a:p>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b="0" i="0" u="none" strike="noStrike" baseline="0" dirty="0">
                          <a:solidFill>
                            <a:srgbClr val="3333FF"/>
                          </a:solidFill>
                          <a:latin typeface="Times New Roman" panose="02020603050405020304" pitchFamily="18" charset="0"/>
                          <a:cs typeface="Times New Roman" panose="02020603050405020304" pitchFamily="18" charset="0"/>
                        </a:rPr>
                        <a:t>Actually</a:t>
                      </a:r>
                      <a:endParaRPr lang="en-US" sz="2800" dirty="0">
                        <a:solidFill>
                          <a:srgbClr val="3333FF"/>
                        </a:solidFill>
                        <a:latin typeface="Times New Roman" panose="02020603050405020304" pitchFamily="18" charset="0"/>
                        <a:cs typeface="Times New Roman" panose="02020603050405020304" pitchFamily="18" charset="0"/>
                      </a:endParaRPr>
                    </a:p>
                  </a:txBody>
                  <a:tcPr/>
                </a:tc>
                <a:tc>
                  <a:txBody>
                    <a:bodyPr/>
                    <a:lstStyle/>
                    <a:p>
                      <a:r>
                        <a:rPr lang="en-US" sz="2800" b="0" i="0" u="none" strike="noStrike" baseline="0" dirty="0">
                          <a:solidFill>
                            <a:srgbClr val="3333FF"/>
                          </a:solidFill>
                          <a:latin typeface="Times New Roman" panose="02020603050405020304" pitchFamily="18" charset="0"/>
                          <a:cs typeface="Times New Roman" panose="02020603050405020304" pitchFamily="18" charset="0"/>
                        </a:rPr>
                        <a:t>Actually</a:t>
                      </a:r>
                      <a:endParaRPr lang="en-US" sz="2800" dirty="0">
                        <a:solidFill>
                          <a:srgbClr val="3333FF"/>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r>
                        <a:rPr lang="en-US" sz="2800" b="0" i="0" u="none" strike="noStrike" kern="1200" baseline="0" dirty="0">
                          <a:solidFill>
                            <a:srgbClr val="3333FF"/>
                          </a:solidFill>
                          <a:latin typeface="Times New Roman" panose="02020603050405020304" pitchFamily="18" charset="0"/>
                          <a:ea typeface="+mn-ea"/>
                          <a:cs typeface="Times New Roman" panose="02020603050405020304" pitchFamily="18" charset="0"/>
                        </a:rPr>
                        <a:t>Jury's Decision</a:t>
                      </a:r>
                      <a:endParaRPr lang="en-US" sz="2800" dirty="0">
                        <a:solidFill>
                          <a:srgbClr val="3333FF"/>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Innocent</a:t>
                      </a:r>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Guilty</a:t>
                      </a:r>
                      <a:endParaRPr 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r>
                        <a:rPr lang="en-US" sz="2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Guilty</a:t>
                      </a:r>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b="0" i="0" u="none" strike="noStrike" kern="1200" baseline="0" dirty="0">
                          <a:solidFill>
                            <a:srgbClr val="C00000"/>
                          </a:solidFill>
                          <a:latin typeface="Times New Roman" panose="02020603050405020304" pitchFamily="18" charset="0"/>
                          <a:ea typeface="+mn-ea"/>
                          <a:cs typeface="Times New Roman" panose="02020603050405020304" pitchFamily="18" charset="0"/>
                        </a:rPr>
                        <a:t>Type I error</a:t>
                      </a:r>
                      <a:endParaRPr lang="en-US" sz="2800" dirty="0">
                        <a:solidFill>
                          <a:srgbClr val="C00000"/>
                        </a:solidFill>
                        <a:latin typeface="Times New Roman" panose="02020603050405020304" pitchFamily="18" charset="0"/>
                        <a:cs typeface="Times New Roman" panose="02020603050405020304" pitchFamily="18" charset="0"/>
                      </a:endParaRPr>
                    </a:p>
                  </a:txBody>
                  <a:tcPr/>
                </a:tc>
                <a:tc>
                  <a:txBody>
                    <a:bodyPr/>
                    <a:lstStyle/>
                    <a:p>
                      <a:r>
                        <a:rPr lang="en-US" sz="2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Correct</a:t>
                      </a:r>
                      <a:endParaRPr 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370840">
                <a:tc>
                  <a:txBody>
                    <a:bodyPr/>
                    <a:lstStyle/>
                    <a:p>
                      <a:r>
                        <a:rPr lang="en-US" sz="2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Innocent</a:t>
                      </a:r>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Correct</a:t>
                      </a:r>
                      <a:endParaRPr lang="en-US" sz="2800" dirty="0">
                        <a:latin typeface="Times New Roman" panose="02020603050405020304" pitchFamily="18" charset="0"/>
                        <a:cs typeface="Times New Roman" panose="02020603050405020304" pitchFamily="18" charset="0"/>
                      </a:endParaRPr>
                    </a:p>
                  </a:txBody>
                  <a:tcPr/>
                </a:tc>
                <a:tc>
                  <a:txBody>
                    <a:bodyPr/>
                    <a:lstStyle/>
                    <a:p>
                      <a:r>
                        <a:rPr lang="en-US" sz="2800" b="0" i="0" u="none" strike="noStrike" kern="1200" baseline="0" dirty="0">
                          <a:solidFill>
                            <a:srgbClr val="C00000"/>
                          </a:solidFill>
                          <a:latin typeface="Times New Roman" panose="02020603050405020304" pitchFamily="18" charset="0"/>
                          <a:ea typeface="+mn-ea"/>
                          <a:cs typeface="Times New Roman" panose="02020603050405020304" pitchFamily="18" charset="0"/>
                        </a:rPr>
                        <a:t>Type II error</a:t>
                      </a:r>
                      <a:endParaRPr lang="en-US" sz="2800" dirty="0">
                        <a:solidFill>
                          <a:srgbClr val="C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sp>
        <p:nvSpPr>
          <p:cNvPr id="3" name="Date Placeholder 2"/>
          <p:cNvSpPr>
            <a:spLocks noGrp="1"/>
          </p:cNvSpPr>
          <p:nvPr>
            <p:ph type="dt" sz="half" idx="12"/>
          </p:nvPr>
        </p:nvSpPr>
        <p:spPr/>
        <p:txBody>
          <a:bodyPr/>
          <a:lstStyle/>
          <a:p>
            <a:fld id="{277A1B4A-1ADB-4438-B8B5-F64518610DFC}" type="datetime5">
              <a:rPr lang="en-NZ" altLang="en-US" smtClean="0"/>
              <a:t>16-Jun-23</a:t>
            </a:fld>
            <a:endParaRPr lang="en-US" altLang="en-US"/>
          </a:p>
        </p:txBody>
      </p:sp>
      <p:sp>
        <p:nvSpPr>
          <p:cNvPr id="5" name="Slide Number Placeholder 4"/>
          <p:cNvSpPr>
            <a:spLocks noGrp="1"/>
          </p:cNvSpPr>
          <p:nvPr>
            <p:ph type="sldNum" sz="quarter" idx="11"/>
          </p:nvPr>
        </p:nvSpPr>
        <p:spPr/>
        <p:txBody>
          <a:bodyPr/>
          <a:lstStyle/>
          <a:p>
            <a:fld id="{E6D38F6D-B68C-43EA-8D93-D9BC679B8240}" type="slidenum">
              <a:rPr lang="en-US" altLang="en-US" smtClean="0"/>
              <a:pPr/>
              <a:t>79</a:t>
            </a:fld>
            <a:endParaRPr lang="en-US" altLang="en-US"/>
          </a:p>
        </p:txBody>
      </p:sp>
      <p:sp>
        <p:nvSpPr>
          <p:cNvPr id="6" name="Footer Placeholder 5"/>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047546991"/>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a:xfrm>
            <a:off x="395288" y="188913"/>
            <a:ext cx="7210198" cy="1447800"/>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alt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mpling</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Distributions</a:t>
            </a:r>
          </a:p>
        </p:txBody>
      </p:sp>
      <p:grpSp>
        <p:nvGrpSpPr>
          <p:cNvPr id="3" name="Group 2"/>
          <p:cNvGrpSpPr/>
          <p:nvPr/>
        </p:nvGrpSpPr>
        <p:grpSpPr>
          <a:xfrm>
            <a:off x="263242" y="1577766"/>
            <a:ext cx="8750452" cy="3525226"/>
            <a:chOff x="263242" y="1577766"/>
            <a:chExt cx="8750452" cy="3525226"/>
          </a:xfrm>
        </p:grpSpPr>
        <p:sp>
          <p:nvSpPr>
            <p:cNvPr id="20483" name="Oval 5"/>
            <p:cNvSpPr>
              <a:spLocks noChangeArrowheads="1"/>
            </p:cNvSpPr>
            <p:nvPr/>
          </p:nvSpPr>
          <p:spPr bwMode="auto">
            <a:xfrm>
              <a:off x="263242" y="2089577"/>
              <a:ext cx="3094892" cy="1368425"/>
            </a:xfrm>
            <a:prstGeom prst="ellipse">
              <a:avLst/>
            </a:prstGeom>
            <a:solidFill>
              <a:schemeClr val="accent1">
                <a:lumMod val="40000"/>
                <a:lumOff val="60000"/>
              </a:schemeClr>
            </a:solidFill>
            <a:ln w="9525">
              <a:solidFill>
                <a:schemeClr val="tx1"/>
              </a:solidFill>
              <a:round/>
              <a:headEnd/>
              <a:tailEnd/>
            </a:ln>
          </p:spPr>
          <p:txBody>
            <a:bodyPr wrap="none" lIns="91429" tIns="45715" rIns="91429" bIns="45715"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a:spcBef>
                  <a:spcPct val="0"/>
                </a:spcBef>
                <a:buClrTx/>
                <a:buFontTx/>
                <a:buNone/>
              </a:pPr>
              <a:r>
                <a:rPr lang="en-NZ" altLang="en-US" sz="2000" dirty="0">
                  <a:latin typeface="Calibri" panose="020F0502020204030204" pitchFamily="34" charset="0"/>
                  <a:cs typeface="Arial" charset="0"/>
                </a:rPr>
                <a:t>Parameter </a:t>
              </a:r>
            </a:p>
            <a:p>
              <a:pPr algn="ctr">
                <a:spcBef>
                  <a:spcPct val="0"/>
                </a:spcBef>
                <a:buClrTx/>
                <a:buFontTx/>
                <a:buNone/>
              </a:pPr>
              <a:r>
                <a:rPr lang="en-NZ" altLang="en-US" sz="2000" dirty="0">
                  <a:latin typeface="Calibri" panose="020F0502020204030204" pitchFamily="34" charset="0"/>
                  <a:cs typeface="Arial" charset="0"/>
                </a:rPr>
                <a:t>(e.g. </a:t>
              </a:r>
              <a:r>
                <a:rPr lang="el-GR" altLang="en-US" sz="2000" dirty="0">
                  <a:latin typeface="Calibri" panose="020F0502020204030204" pitchFamily="34" charset="0"/>
                  <a:cs typeface="Arial" charset="0"/>
                </a:rPr>
                <a:t>μ</a:t>
              </a:r>
              <a:r>
                <a:rPr lang="en-NZ" altLang="en-US" sz="2000" dirty="0">
                  <a:latin typeface="Calibri" panose="020F0502020204030204" pitchFamily="34" charset="0"/>
                  <a:cs typeface="Arial" charset="0"/>
                </a:rPr>
                <a:t>)</a:t>
              </a:r>
              <a:endParaRPr lang="el-GR" altLang="en-US" sz="2000" dirty="0">
                <a:latin typeface="Calibri" panose="020F0502020204030204" pitchFamily="34" charset="0"/>
                <a:cs typeface="Arial" charset="0"/>
              </a:endParaRPr>
            </a:p>
          </p:txBody>
        </p:sp>
        <p:sp>
          <p:nvSpPr>
            <p:cNvPr id="20484" name="Text Box 17"/>
            <p:cNvSpPr txBox="1">
              <a:spLocks noChangeArrowheads="1"/>
            </p:cNvSpPr>
            <p:nvPr/>
          </p:nvSpPr>
          <p:spPr bwMode="auto">
            <a:xfrm>
              <a:off x="550459" y="1577766"/>
              <a:ext cx="2159977"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dirty="0">
                  <a:latin typeface="Calibri" panose="020F0502020204030204" pitchFamily="34" charset="0"/>
                </a:rPr>
                <a:t>Population</a:t>
              </a:r>
              <a:endParaRPr lang="en-GB" altLang="en-US" dirty="0">
                <a:latin typeface="Calibri" panose="020F0502020204030204" pitchFamily="34" charset="0"/>
              </a:endParaRPr>
            </a:p>
          </p:txBody>
        </p:sp>
        <p:grpSp>
          <p:nvGrpSpPr>
            <p:cNvPr id="2" name="Group 48"/>
            <p:cNvGrpSpPr>
              <a:grpSpLocks/>
            </p:cNvGrpSpPr>
            <p:nvPr/>
          </p:nvGrpSpPr>
          <p:grpSpPr bwMode="auto">
            <a:xfrm>
              <a:off x="3145654" y="1578719"/>
              <a:ext cx="2791337" cy="1943093"/>
              <a:chOff x="2111" y="1312"/>
              <a:chExt cx="1758" cy="1224"/>
            </a:xfrm>
          </p:grpSpPr>
          <p:grpSp>
            <p:nvGrpSpPr>
              <p:cNvPr id="20525" name="Group 44"/>
              <p:cNvGrpSpPr>
                <a:grpSpLocks/>
              </p:cNvGrpSpPr>
              <p:nvPr/>
            </p:nvGrpSpPr>
            <p:grpSpPr bwMode="auto">
              <a:xfrm>
                <a:off x="2111" y="1493"/>
                <a:ext cx="1631" cy="1043"/>
                <a:chOff x="2111" y="1493"/>
                <a:chExt cx="1631" cy="1043"/>
              </a:xfrm>
            </p:grpSpPr>
            <p:sp>
              <p:nvSpPr>
                <p:cNvPr id="20528" name="Oval 6"/>
                <p:cNvSpPr>
                  <a:spLocks noChangeArrowheads="1"/>
                </p:cNvSpPr>
                <p:nvPr/>
              </p:nvSpPr>
              <p:spPr bwMode="auto">
                <a:xfrm>
                  <a:off x="3152" y="1808"/>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a:latin typeface="Calibri" panose="020F0502020204030204" pitchFamily="34" charset="0"/>
                  </a:endParaRPr>
                </a:p>
              </p:txBody>
            </p:sp>
            <p:sp>
              <p:nvSpPr>
                <p:cNvPr id="20529" name="Arc 13"/>
                <p:cNvSpPr>
                  <a:spLocks/>
                </p:cNvSpPr>
                <p:nvPr/>
              </p:nvSpPr>
              <p:spPr bwMode="auto">
                <a:xfrm rot="18816169">
                  <a:off x="2042" y="1562"/>
                  <a:ext cx="1043" cy="906"/>
                </a:xfrm>
                <a:custGeom>
                  <a:avLst/>
                  <a:gdLst>
                    <a:gd name="T0" fmla="*/ 0 w 21600"/>
                    <a:gd name="T1" fmla="*/ 0 h 21571"/>
                    <a:gd name="T2" fmla="*/ 0 w 21600"/>
                    <a:gd name="T3" fmla="*/ 0 h 21571"/>
                    <a:gd name="T4" fmla="*/ 0 w 21600"/>
                    <a:gd name="T5" fmla="*/ 0 h 21571"/>
                    <a:gd name="T6" fmla="*/ 0 60000 65536"/>
                    <a:gd name="T7" fmla="*/ 0 60000 65536"/>
                    <a:gd name="T8" fmla="*/ 0 60000 65536"/>
                    <a:gd name="T9" fmla="*/ 0 w 21600"/>
                    <a:gd name="T10" fmla="*/ 0 h 21571"/>
                    <a:gd name="T11" fmla="*/ 21600 w 21600"/>
                    <a:gd name="T12" fmla="*/ 21571 h 21571"/>
                  </a:gdLst>
                  <a:ahLst/>
                  <a:cxnLst>
                    <a:cxn ang="T6">
                      <a:pos x="T0" y="T1"/>
                    </a:cxn>
                    <a:cxn ang="T7">
                      <a:pos x="T2" y="T3"/>
                    </a:cxn>
                    <a:cxn ang="T8">
                      <a:pos x="T4" y="T5"/>
                    </a:cxn>
                  </a:cxnLst>
                  <a:rect l="T9" t="T10" r="T11" b="T12"/>
                  <a:pathLst>
                    <a:path w="21600" h="21571" fill="none" extrusionOk="0">
                      <a:moveTo>
                        <a:pt x="1118" y="-1"/>
                      </a:moveTo>
                      <a:cubicBezTo>
                        <a:pt x="12597" y="594"/>
                        <a:pt x="21600" y="10076"/>
                        <a:pt x="21600" y="21571"/>
                      </a:cubicBezTo>
                    </a:path>
                    <a:path w="21600" h="21571" stroke="0" extrusionOk="0">
                      <a:moveTo>
                        <a:pt x="1118" y="-1"/>
                      </a:moveTo>
                      <a:cubicBezTo>
                        <a:pt x="12597" y="594"/>
                        <a:pt x="21600" y="10076"/>
                        <a:pt x="21600" y="21571"/>
                      </a:cubicBezTo>
                      <a:lnTo>
                        <a:pt x="0" y="21571"/>
                      </a:lnTo>
                      <a:lnTo>
                        <a:pt x="1118" y="-1"/>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Calibri" panose="020F0502020204030204" pitchFamily="34" charset="0"/>
                  </a:endParaRPr>
                </a:p>
              </p:txBody>
            </p:sp>
          </p:grpSp>
          <p:sp>
            <p:nvSpPr>
              <p:cNvPr id="20526" name="Text Box 18"/>
              <p:cNvSpPr txBox="1">
                <a:spLocks noChangeArrowheads="1"/>
              </p:cNvSpPr>
              <p:nvPr/>
            </p:nvSpPr>
            <p:spPr bwMode="auto">
              <a:xfrm>
                <a:off x="3047" y="1312"/>
                <a:ext cx="82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dirty="0">
                    <a:latin typeface="Calibri" panose="020F0502020204030204" pitchFamily="34" charset="0"/>
                  </a:rPr>
                  <a:t>Sample</a:t>
                </a:r>
                <a:endParaRPr lang="en-GB" altLang="en-US" dirty="0">
                  <a:latin typeface="Calibri" panose="020F0502020204030204" pitchFamily="34" charset="0"/>
                </a:endParaRPr>
              </a:p>
            </p:txBody>
          </p:sp>
          <p:sp>
            <p:nvSpPr>
              <p:cNvPr id="20527" name="Text Box 19"/>
              <p:cNvSpPr txBox="1">
                <a:spLocks noChangeArrowheads="1"/>
              </p:cNvSpPr>
              <p:nvPr/>
            </p:nvSpPr>
            <p:spPr bwMode="auto">
              <a:xfrm>
                <a:off x="2472" y="1400"/>
                <a:ext cx="2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dirty="0">
                    <a:latin typeface="Calibri" panose="020F0502020204030204" pitchFamily="34" charset="0"/>
                  </a:rPr>
                  <a:t>n</a:t>
                </a:r>
                <a:endParaRPr lang="en-GB" altLang="en-US" dirty="0">
                  <a:latin typeface="Calibri" panose="020F0502020204030204" pitchFamily="34" charset="0"/>
                </a:endParaRPr>
              </a:p>
            </p:txBody>
          </p:sp>
        </p:grpSp>
        <p:grpSp>
          <p:nvGrpSpPr>
            <p:cNvPr id="4" name="Group 49"/>
            <p:cNvGrpSpPr>
              <a:grpSpLocks/>
            </p:cNvGrpSpPr>
            <p:nvPr/>
          </p:nvGrpSpPr>
          <p:grpSpPr bwMode="auto">
            <a:xfrm>
              <a:off x="5903388" y="1750182"/>
              <a:ext cx="1965325" cy="1016000"/>
              <a:chOff x="3848" y="1420"/>
              <a:chExt cx="1238" cy="640"/>
            </a:xfrm>
          </p:grpSpPr>
          <p:sp>
            <p:nvSpPr>
              <p:cNvPr id="20521" name="Text Box 20"/>
              <p:cNvSpPr txBox="1">
                <a:spLocks noChangeArrowheads="1"/>
              </p:cNvSpPr>
              <p:nvPr/>
            </p:nvSpPr>
            <p:spPr bwMode="auto">
              <a:xfrm>
                <a:off x="3848" y="1420"/>
                <a:ext cx="1238"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dirty="0">
                    <a:latin typeface="Calibri" panose="020F0502020204030204" pitchFamily="34" charset="0"/>
                  </a:rPr>
                  <a:t>Corresponding   Statistic</a:t>
                </a:r>
                <a:endParaRPr lang="en-GB" altLang="en-US" sz="2000" dirty="0">
                  <a:latin typeface="Calibri" panose="020F0502020204030204" pitchFamily="34" charset="0"/>
                </a:endParaRPr>
              </a:p>
            </p:txBody>
          </p:sp>
          <p:grpSp>
            <p:nvGrpSpPr>
              <p:cNvPr id="20522" name="Group 23"/>
              <p:cNvGrpSpPr>
                <a:grpSpLocks/>
              </p:cNvGrpSpPr>
              <p:nvPr/>
            </p:nvGrpSpPr>
            <p:grpSpPr bwMode="auto">
              <a:xfrm>
                <a:off x="4059" y="1808"/>
                <a:ext cx="227" cy="252"/>
                <a:chOff x="4059" y="1763"/>
                <a:chExt cx="227" cy="252"/>
              </a:xfrm>
            </p:grpSpPr>
            <p:sp>
              <p:nvSpPr>
                <p:cNvPr id="20523" name="Text Box 21"/>
                <p:cNvSpPr txBox="1">
                  <a:spLocks noChangeArrowheads="1"/>
                </p:cNvSpPr>
                <p:nvPr/>
              </p:nvSpPr>
              <p:spPr bwMode="auto">
                <a:xfrm>
                  <a:off x="4059" y="1763"/>
                  <a:ext cx="2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Calibri" panose="020F0502020204030204" pitchFamily="34" charset="0"/>
                      <a:cs typeface="Arial" charset="0"/>
                    </a:rPr>
                    <a:t>X</a:t>
                  </a:r>
                </a:p>
              </p:txBody>
            </p:sp>
            <p:sp>
              <p:nvSpPr>
                <p:cNvPr id="20524" name="Line 22"/>
                <p:cNvSpPr>
                  <a:spLocks noChangeShapeType="1"/>
                </p:cNvSpPr>
                <p:nvPr/>
              </p:nvSpPr>
              <p:spPr bwMode="auto">
                <a:xfrm>
                  <a:off x="4113" y="1808"/>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Calibri" panose="020F0502020204030204" pitchFamily="34" charset="0"/>
                  </a:endParaRPr>
                </a:p>
              </p:txBody>
            </p:sp>
          </p:grpSp>
        </p:grpSp>
        <p:grpSp>
          <p:nvGrpSpPr>
            <p:cNvPr id="6" name="Group 51"/>
            <p:cNvGrpSpPr>
              <a:grpSpLocks/>
            </p:cNvGrpSpPr>
            <p:nvPr/>
          </p:nvGrpSpPr>
          <p:grpSpPr bwMode="auto">
            <a:xfrm>
              <a:off x="3035751" y="2228029"/>
              <a:ext cx="3562350" cy="1435100"/>
              <a:chOff x="2042" y="1721"/>
              <a:chExt cx="2244" cy="904"/>
            </a:xfrm>
          </p:grpSpPr>
          <p:grpSp>
            <p:nvGrpSpPr>
              <p:cNvPr id="20515" name="Group 45"/>
              <p:cNvGrpSpPr>
                <a:grpSpLocks/>
              </p:cNvGrpSpPr>
              <p:nvPr/>
            </p:nvGrpSpPr>
            <p:grpSpPr bwMode="auto">
              <a:xfrm>
                <a:off x="2042" y="1721"/>
                <a:ext cx="1700" cy="904"/>
                <a:chOff x="2042" y="1721"/>
                <a:chExt cx="1700" cy="904"/>
              </a:xfrm>
            </p:grpSpPr>
            <p:sp>
              <p:nvSpPr>
                <p:cNvPr id="20519" name="Oval 7"/>
                <p:cNvSpPr>
                  <a:spLocks noChangeArrowheads="1"/>
                </p:cNvSpPr>
                <p:nvPr/>
              </p:nvSpPr>
              <p:spPr bwMode="auto">
                <a:xfrm>
                  <a:off x="3152" y="2126"/>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20" name="Arc 14"/>
                <p:cNvSpPr>
                  <a:spLocks/>
                </p:cNvSpPr>
                <p:nvPr/>
              </p:nvSpPr>
              <p:spPr bwMode="auto">
                <a:xfrm rot="19439052">
                  <a:off x="2042" y="1721"/>
                  <a:ext cx="1043" cy="904"/>
                </a:xfrm>
                <a:custGeom>
                  <a:avLst/>
                  <a:gdLst>
                    <a:gd name="T0" fmla="*/ 0 w 21600"/>
                    <a:gd name="T1" fmla="*/ 0 h 21536"/>
                    <a:gd name="T2" fmla="*/ 0 w 21600"/>
                    <a:gd name="T3" fmla="*/ 0 h 21536"/>
                    <a:gd name="T4" fmla="*/ 0 w 21600"/>
                    <a:gd name="T5" fmla="*/ 0 h 21536"/>
                    <a:gd name="T6" fmla="*/ 0 60000 65536"/>
                    <a:gd name="T7" fmla="*/ 0 60000 65536"/>
                    <a:gd name="T8" fmla="*/ 0 60000 65536"/>
                    <a:gd name="T9" fmla="*/ 0 w 21600"/>
                    <a:gd name="T10" fmla="*/ 0 h 21536"/>
                    <a:gd name="T11" fmla="*/ 21600 w 21600"/>
                    <a:gd name="T12" fmla="*/ 21536 h 21536"/>
                  </a:gdLst>
                  <a:ahLst/>
                  <a:cxnLst>
                    <a:cxn ang="T6">
                      <a:pos x="T0" y="T1"/>
                    </a:cxn>
                    <a:cxn ang="T7">
                      <a:pos x="T2" y="T3"/>
                    </a:cxn>
                    <a:cxn ang="T8">
                      <a:pos x="T4" y="T5"/>
                    </a:cxn>
                  </a:cxnLst>
                  <a:rect l="T9" t="T10" r="T11" b="T12"/>
                  <a:pathLst>
                    <a:path w="21600" h="21536" fill="none" extrusionOk="0">
                      <a:moveTo>
                        <a:pt x="1661" y="-1"/>
                      </a:moveTo>
                      <a:cubicBezTo>
                        <a:pt x="12912" y="867"/>
                        <a:pt x="21600" y="10250"/>
                        <a:pt x="21600" y="21536"/>
                      </a:cubicBezTo>
                    </a:path>
                    <a:path w="21600" h="21536" stroke="0" extrusionOk="0">
                      <a:moveTo>
                        <a:pt x="1661" y="-1"/>
                      </a:moveTo>
                      <a:cubicBezTo>
                        <a:pt x="12912" y="867"/>
                        <a:pt x="21600" y="10250"/>
                        <a:pt x="21600" y="21536"/>
                      </a:cubicBezTo>
                      <a:lnTo>
                        <a:pt x="0" y="21536"/>
                      </a:lnTo>
                      <a:lnTo>
                        <a:pt x="1661" y="-1"/>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Calibri" panose="020F0502020204030204" pitchFamily="34" charset="0"/>
                  </a:endParaRPr>
                </a:p>
              </p:txBody>
            </p:sp>
          </p:grpSp>
          <p:grpSp>
            <p:nvGrpSpPr>
              <p:cNvPr id="20516" name="Group 24"/>
              <p:cNvGrpSpPr>
                <a:grpSpLocks/>
              </p:cNvGrpSpPr>
              <p:nvPr/>
            </p:nvGrpSpPr>
            <p:grpSpPr bwMode="auto">
              <a:xfrm>
                <a:off x="4059" y="2167"/>
                <a:ext cx="227" cy="252"/>
                <a:chOff x="4059" y="1763"/>
                <a:chExt cx="227" cy="252"/>
              </a:xfrm>
            </p:grpSpPr>
            <p:sp>
              <p:nvSpPr>
                <p:cNvPr id="20517" name="Text Box 25"/>
                <p:cNvSpPr txBox="1">
                  <a:spLocks noChangeArrowheads="1"/>
                </p:cNvSpPr>
                <p:nvPr/>
              </p:nvSpPr>
              <p:spPr bwMode="auto">
                <a:xfrm>
                  <a:off x="4059" y="1763"/>
                  <a:ext cx="2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Calibri" panose="020F0502020204030204" pitchFamily="34" charset="0"/>
                      <a:cs typeface="Arial" charset="0"/>
                    </a:rPr>
                    <a:t>X</a:t>
                  </a:r>
                </a:p>
              </p:txBody>
            </p:sp>
            <p:sp>
              <p:nvSpPr>
                <p:cNvPr id="20518" name="Line 26"/>
                <p:cNvSpPr>
                  <a:spLocks noChangeShapeType="1"/>
                </p:cNvSpPr>
                <p:nvPr/>
              </p:nvSpPr>
              <p:spPr bwMode="auto">
                <a:xfrm>
                  <a:off x="4113" y="1808"/>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Calibri" panose="020F0502020204030204" pitchFamily="34" charset="0"/>
                  </a:endParaRPr>
                </a:p>
              </p:txBody>
            </p:sp>
          </p:grpSp>
        </p:grpSp>
        <p:grpSp>
          <p:nvGrpSpPr>
            <p:cNvPr id="9" name="Group 52"/>
            <p:cNvGrpSpPr>
              <a:grpSpLocks/>
            </p:cNvGrpSpPr>
            <p:nvPr/>
          </p:nvGrpSpPr>
          <p:grpSpPr bwMode="auto">
            <a:xfrm>
              <a:off x="3070920" y="2439161"/>
              <a:ext cx="3527181" cy="1439863"/>
              <a:chOff x="2064" y="1854"/>
              <a:chExt cx="2222" cy="907"/>
            </a:xfrm>
          </p:grpSpPr>
          <p:grpSp>
            <p:nvGrpSpPr>
              <p:cNvPr id="20509" name="Group 46"/>
              <p:cNvGrpSpPr>
                <a:grpSpLocks/>
              </p:cNvGrpSpPr>
              <p:nvPr/>
            </p:nvGrpSpPr>
            <p:grpSpPr bwMode="auto">
              <a:xfrm>
                <a:off x="2064" y="1854"/>
                <a:ext cx="1678" cy="907"/>
                <a:chOff x="2064" y="1854"/>
                <a:chExt cx="1678" cy="907"/>
              </a:xfrm>
            </p:grpSpPr>
            <p:sp>
              <p:nvSpPr>
                <p:cNvPr id="20513" name="Oval 9"/>
                <p:cNvSpPr>
                  <a:spLocks noChangeArrowheads="1"/>
                </p:cNvSpPr>
                <p:nvPr/>
              </p:nvSpPr>
              <p:spPr bwMode="auto">
                <a:xfrm>
                  <a:off x="3152" y="2443"/>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14" name="Arc 15"/>
                <p:cNvSpPr>
                  <a:spLocks/>
                </p:cNvSpPr>
                <p:nvPr/>
              </p:nvSpPr>
              <p:spPr bwMode="auto">
                <a:xfrm rot="20268831">
                  <a:off x="2064" y="1854"/>
                  <a:ext cx="1043" cy="90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Calibri" panose="020F0502020204030204" pitchFamily="34" charset="0"/>
                  </a:endParaRPr>
                </a:p>
              </p:txBody>
            </p:sp>
          </p:grpSp>
          <p:grpSp>
            <p:nvGrpSpPr>
              <p:cNvPr id="20510" name="Group 27"/>
              <p:cNvGrpSpPr>
                <a:grpSpLocks/>
              </p:cNvGrpSpPr>
              <p:nvPr/>
            </p:nvGrpSpPr>
            <p:grpSpPr bwMode="auto">
              <a:xfrm>
                <a:off x="4059" y="2485"/>
                <a:ext cx="227" cy="252"/>
                <a:chOff x="4059" y="1763"/>
                <a:chExt cx="227" cy="252"/>
              </a:xfrm>
            </p:grpSpPr>
            <p:sp>
              <p:nvSpPr>
                <p:cNvPr id="20511" name="Text Box 28"/>
                <p:cNvSpPr txBox="1">
                  <a:spLocks noChangeArrowheads="1"/>
                </p:cNvSpPr>
                <p:nvPr/>
              </p:nvSpPr>
              <p:spPr bwMode="auto">
                <a:xfrm>
                  <a:off x="4059" y="1763"/>
                  <a:ext cx="2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Calibri" panose="020F0502020204030204" pitchFamily="34" charset="0"/>
                      <a:cs typeface="Arial" charset="0"/>
                    </a:rPr>
                    <a:t>X</a:t>
                  </a:r>
                </a:p>
              </p:txBody>
            </p:sp>
            <p:sp>
              <p:nvSpPr>
                <p:cNvPr id="20512" name="Line 29"/>
                <p:cNvSpPr>
                  <a:spLocks noChangeShapeType="1"/>
                </p:cNvSpPr>
                <p:nvPr/>
              </p:nvSpPr>
              <p:spPr bwMode="auto">
                <a:xfrm>
                  <a:off x="4113" y="1808"/>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Calibri" panose="020F0502020204030204" pitchFamily="34" charset="0"/>
                  </a:endParaRPr>
                </a:p>
              </p:txBody>
            </p:sp>
          </p:grpSp>
        </p:grpSp>
        <p:grpSp>
          <p:nvGrpSpPr>
            <p:cNvPr id="12" name="Group 53"/>
            <p:cNvGrpSpPr>
              <a:grpSpLocks/>
            </p:cNvGrpSpPr>
            <p:nvPr/>
          </p:nvGrpSpPr>
          <p:grpSpPr bwMode="auto">
            <a:xfrm>
              <a:off x="2744140" y="2626485"/>
              <a:ext cx="3853962" cy="1728788"/>
              <a:chOff x="1858" y="1972"/>
              <a:chExt cx="2428" cy="1089"/>
            </a:xfrm>
          </p:grpSpPr>
          <p:grpSp>
            <p:nvGrpSpPr>
              <p:cNvPr id="20503" name="Group 47"/>
              <p:cNvGrpSpPr>
                <a:grpSpLocks/>
              </p:cNvGrpSpPr>
              <p:nvPr/>
            </p:nvGrpSpPr>
            <p:grpSpPr bwMode="auto">
              <a:xfrm>
                <a:off x="1858" y="1972"/>
                <a:ext cx="1884" cy="1089"/>
                <a:chOff x="1858" y="1972"/>
                <a:chExt cx="1884" cy="1089"/>
              </a:xfrm>
            </p:grpSpPr>
            <p:sp>
              <p:nvSpPr>
                <p:cNvPr id="20507" name="Oval 8"/>
                <p:cNvSpPr>
                  <a:spLocks noChangeArrowheads="1"/>
                </p:cNvSpPr>
                <p:nvPr/>
              </p:nvSpPr>
              <p:spPr bwMode="auto">
                <a:xfrm>
                  <a:off x="3152" y="2761"/>
                  <a:ext cx="590" cy="272"/>
                </a:xfrm>
                <a:prstGeom prst="ellipse">
                  <a:avLst/>
                </a:prstGeom>
                <a:solidFill>
                  <a:schemeClr val="accent1">
                    <a:lumMod val="40000"/>
                    <a:lumOff val="60000"/>
                  </a:schemeClr>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08" name="Arc 16"/>
                <p:cNvSpPr>
                  <a:spLocks/>
                </p:cNvSpPr>
                <p:nvPr/>
              </p:nvSpPr>
              <p:spPr bwMode="auto">
                <a:xfrm rot="20659933">
                  <a:off x="1858" y="1972"/>
                  <a:ext cx="1227" cy="1089"/>
                </a:xfrm>
                <a:custGeom>
                  <a:avLst/>
                  <a:gdLst>
                    <a:gd name="T0" fmla="*/ 0 w 21600"/>
                    <a:gd name="T1" fmla="*/ 0 h 21263"/>
                    <a:gd name="T2" fmla="*/ 0 w 21600"/>
                    <a:gd name="T3" fmla="*/ 0 h 21263"/>
                    <a:gd name="T4" fmla="*/ 0 w 21600"/>
                    <a:gd name="T5" fmla="*/ 0 h 21263"/>
                    <a:gd name="T6" fmla="*/ 0 60000 65536"/>
                    <a:gd name="T7" fmla="*/ 0 60000 65536"/>
                    <a:gd name="T8" fmla="*/ 0 60000 65536"/>
                    <a:gd name="T9" fmla="*/ 0 w 21600"/>
                    <a:gd name="T10" fmla="*/ 0 h 21263"/>
                    <a:gd name="T11" fmla="*/ 21600 w 21600"/>
                    <a:gd name="T12" fmla="*/ 21263 h 21263"/>
                  </a:gdLst>
                  <a:ahLst/>
                  <a:cxnLst>
                    <a:cxn ang="T6">
                      <a:pos x="T0" y="T1"/>
                    </a:cxn>
                    <a:cxn ang="T7">
                      <a:pos x="T2" y="T3"/>
                    </a:cxn>
                    <a:cxn ang="T8">
                      <a:pos x="T4" y="T5"/>
                    </a:cxn>
                  </a:cxnLst>
                  <a:rect l="T9" t="T10" r="T11" b="T12"/>
                  <a:pathLst>
                    <a:path w="21600" h="21263" fill="none" extrusionOk="0">
                      <a:moveTo>
                        <a:pt x="3800" y="0"/>
                      </a:moveTo>
                      <a:cubicBezTo>
                        <a:pt x="14100" y="1841"/>
                        <a:pt x="21600" y="10799"/>
                        <a:pt x="21600" y="21263"/>
                      </a:cubicBezTo>
                    </a:path>
                    <a:path w="21600" h="21263" stroke="0" extrusionOk="0">
                      <a:moveTo>
                        <a:pt x="3800" y="0"/>
                      </a:moveTo>
                      <a:cubicBezTo>
                        <a:pt x="14100" y="1841"/>
                        <a:pt x="21600" y="10799"/>
                        <a:pt x="21600" y="21263"/>
                      </a:cubicBezTo>
                      <a:lnTo>
                        <a:pt x="0" y="21263"/>
                      </a:lnTo>
                      <a:lnTo>
                        <a:pt x="3800"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NZ" sz="2000">
                    <a:latin typeface="Calibri" panose="020F0502020204030204" pitchFamily="34" charset="0"/>
                  </a:endParaRPr>
                </a:p>
              </p:txBody>
            </p:sp>
          </p:grpSp>
          <p:grpSp>
            <p:nvGrpSpPr>
              <p:cNvPr id="20504" name="Group 30"/>
              <p:cNvGrpSpPr>
                <a:grpSpLocks/>
              </p:cNvGrpSpPr>
              <p:nvPr/>
            </p:nvGrpSpPr>
            <p:grpSpPr bwMode="auto">
              <a:xfrm>
                <a:off x="4059" y="2802"/>
                <a:ext cx="227" cy="252"/>
                <a:chOff x="4059" y="1763"/>
                <a:chExt cx="227" cy="252"/>
              </a:xfrm>
            </p:grpSpPr>
            <p:sp>
              <p:nvSpPr>
                <p:cNvPr id="20505" name="Text Box 31"/>
                <p:cNvSpPr txBox="1">
                  <a:spLocks noChangeArrowheads="1"/>
                </p:cNvSpPr>
                <p:nvPr/>
              </p:nvSpPr>
              <p:spPr bwMode="auto">
                <a:xfrm>
                  <a:off x="4059" y="1763"/>
                  <a:ext cx="2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000">
                      <a:latin typeface="Calibri" panose="020F0502020204030204" pitchFamily="34" charset="0"/>
                      <a:cs typeface="Arial" charset="0"/>
                    </a:rPr>
                    <a:t>X</a:t>
                  </a:r>
                </a:p>
              </p:txBody>
            </p:sp>
            <p:sp>
              <p:nvSpPr>
                <p:cNvPr id="20506" name="Line 32"/>
                <p:cNvSpPr>
                  <a:spLocks noChangeShapeType="1"/>
                </p:cNvSpPr>
                <p:nvPr/>
              </p:nvSpPr>
              <p:spPr bwMode="auto">
                <a:xfrm>
                  <a:off x="4113" y="1808"/>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NZ" sz="2000">
                    <a:latin typeface="Calibri" panose="020F0502020204030204" pitchFamily="34" charset="0"/>
                  </a:endParaRPr>
                </a:p>
              </p:txBody>
            </p:sp>
          </p:grpSp>
        </p:grpSp>
        <p:grpSp>
          <p:nvGrpSpPr>
            <p:cNvPr id="15" name="Group 54"/>
            <p:cNvGrpSpPr>
              <a:grpSpLocks/>
            </p:cNvGrpSpPr>
            <p:nvPr/>
          </p:nvGrpSpPr>
          <p:grpSpPr bwMode="auto">
            <a:xfrm>
              <a:off x="5229431" y="4598137"/>
              <a:ext cx="1225062" cy="360363"/>
              <a:chOff x="3424" y="3214"/>
              <a:chExt cx="771" cy="227"/>
            </a:xfrm>
          </p:grpSpPr>
          <p:grpSp>
            <p:nvGrpSpPr>
              <p:cNvPr id="20495" name="Group 36"/>
              <p:cNvGrpSpPr>
                <a:grpSpLocks/>
              </p:cNvGrpSpPr>
              <p:nvPr/>
            </p:nvGrpSpPr>
            <p:grpSpPr bwMode="auto">
              <a:xfrm>
                <a:off x="3424" y="3214"/>
                <a:ext cx="46" cy="227"/>
                <a:chOff x="3424" y="3214"/>
                <a:chExt cx="46" cy="227"/>
              </a:xfrm>
            </p:grpSpPr>
            <p:sp>
              <p:nvSpPr>
                <p:cNvPr id="20500" name="Oval 33"/>
                <p:cNvSpPr>
                  <a:spLocks noChangeArrowheads="1"/>
                </p:cNvSpPr>
                <p:nvPr/>
              </p:nvSpPr>
              <p:spPr bwMode="auto">
                <a:xfrm>
                  <a:off x="3424" y="3214"/>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01" name="Oval 34"/>
                <p:cNvSpPr>
                  <a:spLocks noChangeArrowheads="1"/>
                </p:cNvSpPr>
                <p:nvPr/>
              </p:nvSpPr>
              <p:spPr bwMode="auto">
                <a:xfrm>
                  <a:off x="3424" y="3305"/>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502" name="Oval 35"/>
                <p:cNvSpPr>
                  <a:spLocks noChangeArrowheads="1"/>
                </p:cNvSpPr>
                <p:nvPr/>
              </p:nvSpPr>
              <p:spPr bwMode="auto">
                <a:xfrm>
                  <a:off x="3424" y="3395"/>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grpSp>
          <p:grpSp>
            <p:nvGrpSpPr>
              <p:cNvPr id="20496" name="Group 37"/>
              <p:cNvGrpSpPr>
                <a:grpSpLocks/>
              </p:cNvGrpSpPr>
              <p:nvPr/>
            </p:nvGrpSpPr>
            <p:grpSpPr bwMode="auto">
              <a:xfrm>
                <a:off x="4149" y="3214"/>
                <a:ext cx="46" cy="227"/>
                <a:chOff x="3424" y="3214"/>
                <a:chExt cx="46" cy="227"/>
              </a:xfrm>
            </p:grpSpPr>
            <p:sp>
              <p:nvSpPr>
                <p:cNvPr id="20497" name="Oval 38"/>
                <p:cNvSpPr>
                  <a:spLocks noChangeArrowheads="1"/>
                </p:cNvSpPr>
                <p:nvPr/>
              </p:nvSpPr>
              <p:spPr bwMode="auto">
                <a:xfrm>
                  <a:off x="3424" y="3214"/>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498" name="Oval 39"/>
                <p:cNvSpPr>
                  <a:spLocks noChangeArrowheads="1"/>
                </p:cNvSpPr>
                <p:nvPr/>
              </p:nvSpPr>
              <p:spPr bwMode="auto">
                <a:xfrm>
                  <a:off x="3424" y="3305"/>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499" name="Oval 40"/>
                <p:cNvSpPr>
                  <a:spLocks noChangeArrowheads="1"/>
                </p:cNvSpPr>
                <p:nvPr/>
              </p:nvSpPr>
              <p:spPr bwMode="auto">
                <a:xfrm>
                  <a:off x="3424" y="3395"/>
                  <a:ext cx="46" cy="46"/>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grpSp>
        </p:grpSp>
        <p:grpSp>
          <p:nvGrpSpPr>
            <p:cNvPr id="18" name="Group 50"/>
            <p:cNvGrpSpPr>
              <a:grpSpLocks/>
            </p:cNvGrpSpPr>
            <p:nvPr/>
          </p:nvGrpSpPr>
          <p:grpSpPr bwMode="auto">
            <a:xfrm>
              <a:off x="6886783" y="2223267"/>
              <a:ext cx="2126911" cy="2879725"/>
              <a:chOff x="4468" y="1718"/>
              <a:chExt cx="1339" cy="1814"/>
            </a:xfrm>
          </p:grpSpPr>
          <p:sp>
            <p:nvSpPr>
              <p:cNvPr id="20493" name="AutoShape 41"/>
              <p:cNvSpPr>
                <a:spLocks/>
              </p:cNvSpPr>
              <p:nvPr/>
            </p:nvSpPr>
            <p:spPr bwMode="auto">
              <a:xfrm>
                <a:off x="4468" y="1718"/>
                <a:ext cx="317" cy="1814"/>
              </a:xfrm>
              <a:prstGeom prst="rightBrace">
                <a:avLst>
                  <a:gd name="adj1" fmla="val 4768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ClrTx/>
                  <a:buFontTx/>
                  <a:buNone/>
                </a:pPr>
                <a:endParaRPr lang="en-NZ" altLang="en-US" sz="2000">
                  <a:latin typeface="Calibri" panose="020F0502020204030204" pitchFamily="34" charset="0"/>
                </a:endParaRPr>
              </a:p>
            </p:txBody>
          </p:sp>
          <p:sp>
            <p:nvSpPr>
              <p:cNvPr id="20494" name="Text Box 42"/>
              <p:cNvSpPr txBox="1">
                <a:spLocks noChangeArrowheads="1"/>
              </p:cNvSpPr>
              <p:nvPr/>
            </p:nvSpPr>
            <p:spPr bwMode="auto">
              <a:xfrm>
                <a:off x="4806" y="2321"/>
                <a:ext cx="1001"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Arial" charset="0"/>
                  <a:buChar char="•"/>
                  <a:defRPr sz="2800">
                    <a:solidFill>
                      <a:schemeClr val="tx1"/>
                    </a:solidFill>
                    <a:latin typeface="Arial" charset="0"/>
                    <a:ea typeface="ＭＳ Ｐゴシック" pitchFamily="34" charset="-128"/>
                  </a:defRPr>
                </a:lvl1pPr>
                <a:lvl2pPr marL="742950" indent="-285750">
                  <a:spcBef>
                    <a:spcPct val="20000"/>
                  </a:spcBef>
                  <a:buChar char="–"/>
                  <a:defRPr sz="2400">
                    <a:solidFill>
                      <a:schemeClr val="tx1"/>
                    </a:solidFill>
                    <a:latin typeface="Arial" charset="0"/>
                    <a:ea typeface="ＭＳ Ｐゴシック" pitchFamily="34" charset="-128"/>
                  </a:defRPr>
                </a:lvl2pPr>
                <a:lvl3pPr marL="1143000" indent="-228600">
                  <a:spcBef>
                    <a:spcPct val="20000"/>
                  </a:spcBef>
                  <a:buChar char="•"/>
                  <a:defRPr sz="20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ClrTx/>
                  <a:buFontTx/>
                  <a:buNone/>
                </a:pPr>
                <a:r>
                  <a:rPr lang="en-NZ" altLang="en-US" sz="2300" dirty="0">
                    <a:latin typeface="Calibri" panose="020F0502020204030204" pitchFamily="34" charset="0"/>
                  </a:rPr>
                  <a:t>Sampling</a:t>
                </a:r>
              </a:p>
              <a:p>
                <a:pPr>
                  <a:spcBef>
                    <a:spcPct val="50000"/>
                  </a:spcBef>
                  <a:buClrTx/>
                  <a:buFontTx/>
                  <a:buNone/>
                </a:pPr>
                <a:r>
                  <a:rPr lang="en-NZ" altLang="en-US" sz="2300" dirty="0">
                    <a:latin typeface="Calibri" panose="020F0502020204030204" pitchFamily="34" charset="0"/>
                  </a:rPr>
                  <a:t>Distribution</a:t>
                </a:r>
                <a:endParaRPr lang="en-GB" altLang="en-US" sz="2300" dirty="0">
                  <a:latin typeface="Calibri" panose="020F0502020204030204" pitchFamily="34" charset="0"/>
                </a:endParaRPr>
              </a:p>
            </p:txBody>
          </p:sp>
        </p:grpSp>
      </p:grpSp>
      <p:sp>
        <p:nvSpPr>
          <p:cNvPr id="49" name="Rectangle 3"/>
          <p:cNvSpPr txBox="1">
            <a:spLocks noChangeArrowheads="1"/>
          </p:cNvSpPr>
          <p:nvPr/>
        </p:nvSpPr>
        <p:spPr bwMode="auto">
          <a:xfrm>
            <a:off x="385261" y="4911733"/>
            <a:ext cx="8490438"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marL="627063" indent="-627063" algn="l" rtl="0" eaLnBrk="0" fontAlgn="base" hangingPunct="0">
              <a:spcBef>
                <a:spcPct val="20000"/>
              </a:spcBef>
              <a:spcAft>
                <a:spcPct val="0"/>
              </a:spcAft>
              <a:buClr>
                <a:srgbClr val="FF3300"/>
              </a:buClr>
              <a:buFont typeface="Arial" charset="0"/>
              <a:buChar char="•"/>
              <a:defRPr sz="2800">
                <a:solidFill>
                  <a:schemeClr val="tx1"/>
                </a:solidFill>
                <a:latin typeface="+mn-lt"/>
                <a:ea typeface="ＭＳ Ｐゴシック" charset="-128"/>
                <a:cs typeface="ＭＳ Ｐゴシック" charset="-128"/>
              </a:defRPr>
            </a:lvl1pPr>
            <a:lvl2pPr marL="985838" indent="-285750" algn="l" rtl="0" eaLnBrk="0" fontAlgn="base" hangingPunct="0">
              <a:spcBef>
                <a:spcPct val="20000"/>
              </a:spcBef>
              <a:spcAft>
                <a:spcPct val="0"/>
              </a:spcAft>
              <a:buChar char="–"/>
              <a:defRPr sz="2400">
                <a:solidFill>
                  <a:schemeClr val="tx1"/>
                </a:solidFill>
                <a:latin typeface="+mn-lt"/>
                <a:ea typeface="ＭＳ Ｐゴシック" pitchFamily="-105" charset="-128"/>
              </a:defRPr>
            </a:lvl2pPr>
            <a:lvl3pPr marL="1346200" indent="-228600" algn="l" rtl="0" eaLnBrk="0" fontAlgn="base" hangingPunct="0">
              <a:spcBef>
                <a:spcPct val="20000"/>
              </a:spcBef>
              <a:spcAft>
                <a:spcPct val="0"/>
              </a:spcAft>
              <a:buChar char="•"/>
              <a:defRPr sz="2000">
                <a:solidFill>
                  <a:schemeClr val="tx1"/>
                </a:solidFill>
                <a:latin typeface="+mn-lt"/>
                <a:ea typeface="ＭＳ Ｐゴシック" pitchFamily="-105"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5"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5"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05"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05"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05"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05" charset="-128"/>
              </a:defRPr>
            </a:lvl9pPr>
          </a:lstStyle>
          <a:p>
            <a:pPr marL="0" indent="0" algn="just">
              <a:lnSpc>
                <a:spcPct val="115000"/>
              </a:lnSpc>
              <a:buNone/>
              <a:defRPr/>
            </a:pPr>
            <a:r>
              <a:rPr lang="en-US" altLang="en-US" kern="0" dirty="0">
                <a:latin typeface="Times New Roman" panose="02020603050405020304" pitchFamily="18" charset="0"/>
                <a:ea typeface="ＭＳ Ｐゴシック" pitchFamily="34" charset="-128"/>
                <a:cs typeface="Times New Roman" panose="02020603050405020304" pitchFamily="18" charset="0"/>
              </a:rPr>
              <a:t>A </a:t>
            </a:r>
            <a:r>
              <a:rPr lang="en-US" altLang="en-US" b="1" kern="0" dirty="0">
                <a:solidFill>
                  <a:srgbClr val="FF0000"/>
                </a:solidFill>
                <a:latin typeface="Times New Roman" panose="02020603050405020304" pitchFamily="18" charset="0"/>
                <a:ea typeface="ＭＳ Ｐゴシック" pitchFamily="34" charset="-128"/>
                <a:cs typeface="Times New Roman" panose="02020603050405020304" pitchFamily="18" charset="0"/>
              </a:rPr>
              <a:t>sampling distribution </a:t>
            </a:r>
            <a:r>
              <a:rPr lang="en-US" altLang="en-US" kern="0" dirty="0">
                <a:latin typeface="Times New Roman" panose="02020603050405020304" pitchFamily="18" charset="0"/>
                <a:ea typeface="ＭＳ Ｐゴシック" pitchFamily="34" charset="-128"/>
                <a:cs typeface="Times New Roman" panose="02020603050405020304" pitchFamily="18" charset="0"/>
              </a:rPr>
              <a:t>is a distribution of all of the possible values of a statistic for a given size sample selected from a population</a:t>
            </a:r>
          </a:p>
        </p:txBody>
      </p:sp>
      <p:sp>
        <p:nvSpPr>
          <p:cNvPr id="8" name="Footer Placeholder 7">
            <a:extLst>
              <a:ext uri="{FF2B5EF4-FFF2-40B4-BE49-F238E27FC236}">
                <a16:creationId xmlns:a16="http://schemas.microsoft.com/office/drawing/2014/main" id="{DFB30B40-C618-48D7-B0BF-6D4973CF3317}"/>
              </a:ext>
            </a:extLst>
          </p:cNvPr>
          <p:cNvSpPr>
            <a:spLocks noGrp="1"/>
          </p:cNvSpPr>
          <p:nvPr>
            <p:ph type="ftr" sz="quarter" idx="10"/>
          </p:nvPr>
        </p:nvSpPr>
        <p:spPr/>
        <p:txBody>
          <a:bodyPr/>
          <a:lstStyle/>
          <a:p>
            <a:r>
              <a:rPr lang="en-US" altLang="en-US"/>
              <a:t>MC3020-2023</a:t>
            </a:r>
          </a:p>
        </p:txBody>
      </p:sp>
      <p:sp>
        <p:nvSpPr>
          <p:cNvPr id="10" name="Date Placeholder 9">
            <a:extLst>
              <a:ext uri="{FF2B5EF4-FFF2-40B4-BE49-F238E27FC236}">
                <a16:creationId xmlns:a16="http://schemas.microsoft.com/office/drawing/2014/main" id="{A356911D-EB32-4055-B675-CF1234E02253}"/>
              </a:ext>
            </a:extLst>
          </p:cNvPr>
          <p:cNvSpPr>
            <a:spLocks noGrp="1"/>
          </p:cNvSpPr>
          <p:nvPr>
            <p:ph type="dt" sz="half" idx="12"/>
          </p:nvPr>
        </p:nvSpPr>
        <p:spPr/>
        <p:txBody>
          <a:bodyPr/>
          <a:lstStyle/>
          <a:p>
            <a:fld id="{5746B77F-56CB-4D28-A470-8F71945728B1}" type="datetime5">
              <a:rPr lang="en-NZ" altLang="en-US" smtClean="0"/>
              <a:t>16-Jun-23</a:t>
            </a:fld>
            <a:endParaRPr lang="en-US" altLang="en-US"/>
          </a:p>
        </p:txBody>
      </p:sp>
      <p:sp>
        <p:nvSpPr>
          <p:cNvPr id="11" name="Slide Number Placeholder 10">
            <a:extLst>
              <a:ext uri="{FF2B5EF4-FFF2-40B4-BE49-F238E27FC236}">
                <a16:creationId xmlns:a16="http://schemas.microsoft.com/office/drawing/2014/main" id="{D6ADA801-91C7-4346-B6AD-A589EF4D1781}"/>
              </a:ext>
            </a:extLst>
          </p:cNvPr>
          <p:cNvSpPr>
            <a:spLocks noGrp="1"/>
          </p:cNvSpPr>
          <p:nvPr>
            <p:ph type="sldNum" sz="quarter" idx="11"/>
          </p:nvPr>
        </p:nvSpPr>
        <p:spPr/>
        <p:txBody>
          <a:bodyPr/>
          <a:lstStyle/>
          <a:p>
            <a:fld id="{E6D38F6D-B68C-43EA-8D93-D9BC679B8240}" type="slidenum">
              <a:rPr lang="en-US" altLang="en-US" smtClean="0"/>
              <a:pPr/>
              <a:t>8</a:t>
            </a:fld>
            <a:endParaRPr lang="en-US" altLang="en-US"/>
          </a:p>
        </p:txBody>
      </p:sp>
    </p:spTree>
    <p:extLst>
      <p:ext uri="{BB962C8B-B14F-4D97-AF65-F5344CB8AC3E}">
        <p14:creationId xmlns:p14="http://schemas.microsoft.com/office/powerpoint/2010/main" val="1671085564"/>
      </p:ext>
    </p:extLst>
  </p:cSld>
  <p:clrMapOvr>
    <a:masterClrMapping/>
  </p:clrMapOvr>
  <p:transition spd="slow">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1128583" y="795638"/>
              <a:ext cx="7257534" cy="5226222"/>
            </p:xfrm>
            <a:graphic>
              <a:graphicData uri="http://schemas.openxmlformats.org/drawingml/2006/table">
                <a:tbl>
                  <a:tblPr firstRow="1" bandRow="1">
                    <a:tableStyleId>{16D9F66E-5EB9-4882-86FB-DCBF35E3C3E4}</a:tableStyleId>
                  </a:tblPr>
                  <a:tblGrid>
                    <a:gridCol w="2419178">
                      <a:extLst>
                        <a:ext uri="{9D8B030D-6E8A-4147-A177-3AD203B41FA5}">
                          <a16:colId xmlns:a16="http://schemas.microsoft.com/office/drawing/2014/main" val="20000"/>
                        </a:ext>
                      </a:extLst>
                    </a:gridCol>
                    <a:gridCol w="2419178">
                      <a:extLst>
                        <a:ext uri="{9D8B030D-6E8A-4147-A177-3AD203B41FA5}">
                          <a16:colId xmlns:a16="http://schemas.microsoft.com/office/drawing/2014/main" val="20001"/>
                        </a:ext>
                      </a:extLst>
                    </a:gridCol>
                    <a:gridCol w="2419178">
                      <a:extLst>
                        <a:ext uri="{9D8B030D-6E8A-4147-A177-3AD203B41FA5}">
                          <a16:colId xmlns:a16="http://schemas.microsoft.com/office/drawing/2014/main" val="20002"/>
                        </a:ext>
                      </a:extLst>
                    </a:gridCol>
                  </a:tblGrid>
                  <a:tr h="1742074">
                    <a:tc>
                      <a:txBody>
                        <a:bodyPr/>
                        <a:lstStyle/>
                        <a:p>
                          <a:pPr algn="ctr"/>
                          <a:endParaRPr lang="en-US" sz="4000" b="0" dirty="0">
                            <a:latin typeface="Times New Roman" panose="02020603050405020304" pitchFamily="18" charset="0"/>
                            <a:cs typeface="Times New Roman" panose="02020603050405020304" pitchFamily="18" charset="0"/>
                          </a:endParaRPr>
                        </a:p>
                      </a:txBody>
                      <a:tcPr/>
                    </a:tc>
                    <a:tc>
                      <a:txBody>
                        <a:bodyPr/>
                        <a:lstStyle/>
                        <a:p>
                          <a:pPr algn="ctr"/>
                          <a14:m>
                            <m:oMath xmlns:m="http://schemas.openxmlformats.org/officeDocument/2006/math">
                              <m:sSub>
                                <m:sSubPr>
                                  <m:ctrlPr>
                                    <a:rPr lang="en-US" sz="4000" b="0" i="1" smtClean="0">
                                      <a:latin typeface="Cambria Math" panose="02040503050406030204" pitchFamily="18" charset="0"/>
                                      <a:cs typeface="Times New Roman" panose="02020603050405020304" pitchFamily="18" charset="0"/>
                                    </a:rPr>
                                  </m:ctrlPr>
                                </m:sSubPr>
                                <m:e>
                                  <m:r>
                                    <a:rPr lang="en-US" sz="4000" b="0" i="1" smtClean="0">
                                      <a:latin typeface="Cambria Math" panose="02040503050406030204" pitchFamily="18" charset="0"/>
                                      <a:cs typeface="Times New Roman" panose="02020603050405020304" pitchFamily="18" charset="0"/>
                                    </a:rPr>
                                    <m:t>𝐻</m:t>
                                  </m:r>
                                </m:e>
                                <m:sub>
                                  <m:r>
                                    <a:rPr lang="en-US" sz="4000" b="0" i="1" smtClean="0">
                                      <a:latin typeface="Cambria Math" panose="02040503050406030204" pitchFamily="18" charset="0"/>
                                      <a:cs typeface="Times New Roman" panose="02020603050405020304" pitchFamily="18" charset="0"/>
                                    </a:rPr>
                                    <m:t>0</m:t>
                                  </m:r>
                                </m:sub>
                              </m:sSub>
                            </m:oMath>
                          </a14:m>
                          <a:r>
                            <a:rPr lang="en-US" sz="4000" b="0" dirty="0">
                              <a:latin typeface="Times New Roman" panose="02020603050405020304" pitchFamily="18" charset="0"/>
                              <a:cs typeface="Times New Roman" panose="02020603050405020304" pitchFamily="18" charset="0"/>
                            </a:rPr>
                            <a:t> is True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4000" b="0" i="1" smtClean="0">
                                      <a:latin typeface="Cambria Math" panose="02040503050406030204" pitchFamily="18" charset="0"/>
                                      <a:cs typeface="Times New Roman" panose="02020603050405020304" pitchFamily="18" charset="0"/>
                                    </a:rPr>
                                  </m:ctrlPr>
                                </m:sSubPr>
                                <m:e>
                                  <m:r>
                                    <a:rPr lang="en-US" sz="4000" b="0" i="1" smtClean="0">
                                      <a:latin typeface="Cambria Math" panose="02040503050406030204" pitchFamily="18" charset="0"/>
                                      <a:cs typeface="Times New Roman" panose="02020603050405020304" pitchFamily="18" charset="0"/>
                                    </a:rPr>
                                    <m:t>𝐻</m:t>
                                  </m:r>
                                </m:e>
                                <m:sub>
                                  <m:r>
                                    <a:rPr lang="en-US" sz="4000" b="0" i="1" smtClean="0">
                                      <a:latin typeface="Cambria Math" panose="02040503050406030204" pitchFamily="18" charset="0"/>
                                      <a:cs typeface="Times New Roman" panose="02020603050405020304" pitchFamily="18" charset="0"/>
                                    </a:rPr>
                                    <m:t>1</m:t>
                                  </m:r>
                                </m:sub>
                              </m:sSub>
                            </m:oMath>
                          </a14:m>
                          <a:r>
                            <a:rPr lang="en-US" sz="4000" b="0" dirty="0">
                              <a:latin typeface="Times New Roman" panose="02020603050405020304" pitchFamily="18" charset="0"/>
                              <a:cs typeface="Times New Roman" panose="02020603050405020304" pitchFamily="18" charset="0"/>
                            </a:rPr>
                            <a:t> is True</a:t>
                          </a:r>
                        </a:p>
                      </a:txBody>
                      <a:tcPr/>
                    </a:tc>
                    <a:extLst>
                      <a:ext uri="{0D108BD9-81ED-4DB2-BD59-A6C34878D82A}">
                        <a16:rowId xmlns:a16="http://schemas.microsoft.com/office/drawing/2014/main" val="10000"/>
                      </a:ext>
                    </a:extLst>
                  </a:tr>
                  <a:tr h="174207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0" dirty="0">
                              <a:latin typeface="Times New Roman" panose="02020603050405020304" pitchFamily="18" charset="0"/>
                              <a:cs typeface="Times New Roman" panose="02020603050405020304" pitchFamily="18" charset="0"/>
                            </a:rPr>
                            <a:t>Reject</a:t>
                          </a:r>
                          <a:r>
                            <a:rPr lang="en-US" sz="4000" b="0" baseline="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4000" b="0" i="1" smtClean="0">
                                      <a:latin typeface="Cambria Math" panose="02040503050406030204" pitchFamily="18" charset="0"/>
                                      <a:cs typeface="Times New Roman" panose="02020603050405020304" pitchFamily="18" charset="0"/>
                                    </a:rPr>
                                  </m:ctrlPr>
                                </m:sSubPr>
                                <m:e>
                                  <m:r>
                                    <a:rPr lang="en-US" sz="4000" b="0" i="1" smtClean="0">
                                      <a:latin typeface="Cambria Math" panose="02040503050406030204" pitchFamily="18" charset="0"/>
                                      <a:cs typeface="Times New Roman" panose="02020603050405020304" pitchFamily="18" charset="0"/>
                                    </a:rPr>
                                    <m:t>𝐻</m:t>
                                  </m:r>
                                </m:e>
                                <m:sub>
                                  <m:r>
                                    <a:rPr lang="en-US" sz="4000" b="0" i="1" smtClean="0">
                                      <a:latin typeface="Cambria Math" panose="02040503050406030204" pitchFamily="18" charset="0"/>
                                      <a:cs typeface="Times New Roman" panose="02020603050405020304" pitchFamily="18" charset="0"/>
                                    </a:rPr>
                                    <m:t>0</m:t>
                                  </m:r>
                                </m:sub>
                              </m:sSub>
                            </m:oMath>
                          </a14:m>
                          <a:r>
                            <a:rPr lang="en-US" sz="4000" b="0" dirty="0">
                              <a:latin typeface="Times New Roman" panose="02020603050405020304" pitchFamily="18" charset="0"/>
                              <a:cs typeface="Times New Roman" panose="02020603050405020304" pitchFamily="18" charset="0"/>
                            </a:rPr>
                            <a:t> </a:t>
                          </a:r>
                        </a:p>
                        <a:p>
                          <a:pPr algn="ctr"/>
                          <a:endParaRPr lang="en-US" sz="4000" b="0" dirty="0">
                            <a:latin typeface="Times New Roman" panose="02020603050405020304" pitchFamily="18" charset="0"/>
                            <a:cs typeface="Times New Roman" panose="02020603050405020304" pitchFamily="18" charset="0"/>
                          </a:endParaRPr>
                        </a:p>
                      </a:txBody>
                      <a:tcPr/>
                    </a:tc>
                    <a:tc>
                      <a:txBody>
                        <a:bodyPr/>
                        <a:lstStyle/>
                        <a:p>
                          <a:pPr algn="ctr"/>
                          <a:r>
                            <a:rPr lang="en-US" sz="4000" dirty="0">
                              <a:solidFill>
                                <a:srgbClr val="C00000"/>
                              </a:solidFill>
                              <a:latin typeface="Times New Roman" panose="02020603050405020304" pitchFamily="18" charset="0"/>
                              <a:cs typeface="Times New Roman" panose="02020603050405020304" pitchFamily="18" charset="0"/>
                            </a:rPr>
                            <a:t>Type I error</a:t>
                          </a:r>
                          <a:endParaRPr lang="en-US" sz="4000" b="0" dirty="0">
                            <a:latin typeface="Times New Roman" panose="02020603050405020304" pitchFamily="18" charset="0"/>
                            <a:cs typeface="Times New Roman" panose="02020603050405020304" pitchFamily="18" charset="0"/>
                          </a:endParaRPr>
                        </a:p>
                      </a:txBody>
                      <a:tcPr/>
                    </a:tc>
                    <a:tc>
                      <a:txBody>
                        <a:bodyPr/>
                        <a:lstStyle/>
                        <a:p>
                          <a:pPr algn="ctr"/>
                          <a:r>
                            <a:rPr lang="en-US" sz="4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Correct decision</a:t>
                          </a:r>
                          <a:endParaRPr lang="en-US" sz="40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74207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000" b="0" dirty="0">
                              <a:latin typeface="Times New Roman" panose="02020603050405020304" pitchFamily="18" charset="0"/>
                              <a:cs typeface="Times New Roman" panose="02020603050405020304" pitchFamily="18" charset="0"/>
                            </a:rPr>
                            <a:t>Do</a:t>
                          </a:r>
                          <a:r>
                            <a:rPr lang="en-US" sz="4000" b="0" baseline="0" dirty="0">
                              <a:latin typeface="Times New Roman" panose="02020603050405020304" pitchFamily="18" charset="0"/>
                              <a:cs typeface="Times New Roman" panose="02020603050405020304" pitchFamily="18" charset="0"/>
                            </a:rPr>
                            <a:t> not Reject </a:t>
                          </a:r>
                          <a14:m>
                            <m:oMath xmlns:m="http://schemas.openxmlformats.org/officeDocument/2006/math">
                              <m:sSub>
                                <m:sSubPr>
                                  <m:ctrlPr>
                                    <a:rPr lang="en-US" sz="4000" b="0" i="1" smtClean="0">
                                      <a:latin typeface="Cambria Math" panose="02040503050406030204" pitchFamily="18" charset="0"/>
                                      <a:cs typeface="Times New Roman" panose="02020603050405020304" pitchFamily="18" charset="0"/>
                                    </a:rPr>
                                  </m:ctrlPr>
                                </m:sSubPr>
                                <m:e>
                                  <m:r>
                                    <a:rPr lang="en-US" sz="4000" b="0" i="1" smtClean="0">
                                      <a:latin typeface="Cambria Math" panose="02040503050406030204" pitchFamily="18" charset="0"/>
                                      <a:cs typeface="Times New Roman" panose="02020603050405020304" pitchFamily="18" charset="0"/>
                                    </a:rPr>
                                    <m:t>𝐻</m:t>
                                  </m:r>
                                </m:e>
                                <m:sub>
                                  <m:r>
                                    <a:rPr lang="en-US" sz="4000" b="0" i="1" smtClean="0">
                                      <a:latin typeface="Cambria Math" panose="02040503050406030204" pitchFamily="18" charset="0"/>
                                      <a:cs typeface="Times New Roman" panose="02020603050405020304" pitchFamily="18" charset="0"/>
                                    </a:rPr>
                                    <m:t>0</m:t>
                                  </m:r>
                                </m:sub>
                              </m:sSub>
                            </m:oMath>
                          </a14:m>
                          <a:r>
                            <a:rPr lang="en-US" sz="4000" b="0" dirty="0">
                              <a:latin typeface="Times New Roman" panose="02020603050405020304" pitchFamily="18" charset="0"/>
                              <a:cs typeface="Times New Roman" panose="02020603050405020304" pitchFamily="18" charset="0"/>
                            </a:rPr>
                            <a:t> </a:t>
                          </a:r>
                        </a:p>
                      </a:txBody>
                      <a:tcPr/>
                    </a:tc>
                    <a:tc>
                      <a:txBody>
                        <a:bodyPr/>
                        <a:lstStyle/>
                        <a:p>
                          <a:pPr algn="ctr"/>
                          <a:r>
                            <a:rPr lang="en-US" sz="4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Correct decision</a:t>
                          </a:r>
                          <a:endParaRPr lang="en-US" sz="4000" b="0" dirty="0">
                            <a:latin typeface="Times New Roman" panose="02020603050405020304" pitchFamily="18" charset="0"/>
                            <a:cs typeface="Times New Roman" panose="02020603050405020304" pitchFamily="18" charset="0"/>
                          </a:endParaRPr>
                        </a:p>
                      </a:txBody>
                      <a:tcPr/>
                    </a:tc>
                    <a:tc>
                      <a:txBody>
                        <a:bodyPr/>
                        <a:lstStyle/>
                        <a:p>
                          <a:pPr algn="ctr"/>
                          <a:r>
                            <a:rPr lang="en-US" sz="4000" dirty="0">
                              <a:solidFill>
                                <a:srgbClr val="C00000"/>
                              </a:solidFill>
                              <a:latin typeface="Times New Roman" panose="02020603050405020304" pitchFamily="18" charset="0"/>
                              <a:cs typeface="Times New Roman" panose="02020603050405020304" pitchFamily="18" charset="0"/>
                            </a:rPr>
                            <a:t>Type II error</a:t>
                          </a:r>
                          <a:endParaRPr lang="en-US" sz="40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943973799"/>
                  </p:ext>
                </p:extLst>
              </p:nvPr>
            </p:nvGraphicFramePr>
            <p:xfrm>
              <a:off x="1128583" y="795638"/>
              <a:ext cx="7257534" cy="5226222"/>
            </p:xfrm>
            <a:graphic>
              <a:graphicData uri="http://schemas.openxmlformats.org/drawingml/2006/table">
                <a:tbl>
                  <a:tblPr firstRow="1" bandRow="1">
                    <a:tableStyleId>{16D9F66E-5EB9-4882-86FB-DCBF35E3C3E4}</a:tableStyleId>
                  </a:tblPr>
                  <a:tblGrid>
                    <a:gridCol w="2419178"/>
                    <a:gridCol w="2419178"/>
                    <a:gridCol w="2419178"/>
                  </a:tblGrid>
                  <a:tr h="1742074">
                    <a:tc>
                      <a:txBody>
                        <a:bodyPr/>
                        <a:lstStyle/>
                        <a:p>
                          <a:pPr algn="ctr"/>
                          <a:endParaRPr lang="en-US" sz="4000" b="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rotWithShape="0">
                          <a:blip r:embed="rId2"/>
                          <a:stretch>
                            <a:fillRect l="-100252" t="-5944" r="-100504" b="-200699"/>
                          </a:stretch>
                        </a:blipFill>
                      </a:tcPr>
                    </a:tc>
                    <a:tc>
                      <a:txBody>
                        <a:bodyPr/>
                        <a:lstStyle/>
                        <a:p>
                          <a:endParaRPr lang="en-US"/>
                        </a:p>
                      </a:txBody>
                      <a:tcPr>
                        <a:blipFill rotWithShape="0">
                          <a:blip r:embed="rId2"/>
                          <a:stretch>
                            <a:fillRect l="-200252" t="-5944" r="-504" b="-200699"/>
                          </a:stretch>
                        </a:blipFill>
                      </a:tcPr>
                    </a:tc>
                  </a:tr>
                  <a:tr h="1742074">
                    <a:tc>
                      <a:txBody>
                        <a:bodyPr/>
                        <a:lstStyle/>
                        <a:p>
                          <a:endParaRPr lang="en-US"/>
                        </a:p>
                      </a:txBody>
                      <a:tcPr>
                        <a:blipFill rotWithShape="0">
                          <a:blip r:embed="rId2"/>
                          <a:stretch>
                            <a:fillRect l="-252" t="-105944" r="-200504" b="-100699"/>
                          </a:stretch>
                        </a:blipFill>
                      </a:tcPr>
                    </a:tc>
                    <a:tc>
                      <a:txBody>
                        <a:bodyPr/>
                        <a:lstStyle/>
                        <a:p>
                          <a:pPr algn="ctr"/>
                          <a:r>
                            <a:rPr lang="en-US" sz="4000" dirty="0" smtClean="0">
                              <a:solidFill>
                                <a:srgbClr val="C00000"/>
                              </a:solidFill>
                              <a:latin typeface="Times New Roman" panose="02020603050405020304" pitchFamily="18" charset="0"/>
                              <a:cs typeface="Times New Roman" panose="02020603050405020304" pitchFamily="18" charset="0"/>
                            </a:rPr>
                            <a:t>Type I error</a:t>
                          </a:r>
                          <a:endParaRPr lang="en-US" sz="4000" b="0" dirty="0">
                            <a:latin typeface="Times New Roman" panose="02020603050405020304" pitchFamily="18" charset="0"/>
                            <a:cs typeface="Times New Roman" panose="02020603050405020304" pitchFamily="18" charset="0"/>
                          </a:endParaRPr>
                        </a:p>
                      </a:txBody>
                      <a:tcPr/>
                    </a:tc>
                    <a:tc>
                      <a:txBody>
                        <a:bodyPr/>
                        <a:lstStyle/>
                        <a:p>
                          <a:pPr algn="ctr"/>
                          <a:r>
                            <a:rPr lang="en-US" sz="4000" b="0" i="0" u="none" strike="noStrike" kern="1200" baseline="0" dirty="0" smtClean="0">
                              <a:solidFill>
                                <a:schemeClr val="dk1"/>
                              </a:solidFill>
                              <a:latin typeface="Times New Roman" panose="02020603050405020304" pitchFamily="18" charset="0"/>
                              <a:ea typeface="+mn-ea"/>
                              <a:cs typeface="Times New Roman" panose="02020603050405020304" pitchFamily="18" charset="0"/>
                            </a:rPr>
                            <a:t>Correct decision</a:t>
                          </a:r>
                          <a:endParaRPr lang="en-US" sz="4000" b="0" dirty="0">
                            <a:latin typeface="Times New Roman" panose="02020603050405020304" pitchFamily="18" charset="0"/>
                            <a:cs typeface="Times New Roman" panose="02020603050405020304" pitchFamily="18" charset="0"/>
                          </a:endParaRPr>
                        </a:p>
                      </a:txBody>
                      <a:tcPr/>
                    </a:tc>
                  </a:tr>
                  <a:tr h="1742074">
                    <a:tc>
                      <a:txBody>
                        <a:bodyPr/>
                        <a:lstStyle/>
                        <a:p>
                          <a:endParaRPr lang="en-US"/>
                        </a:p>
                      </a:txBody>
                      <a:tcPr>
                        <a:blipFill rotWithShape="0">
                          <a:blip r:embed="rId2"/>
                          <a:stretch>
                            <a:fillRect l="-252" t="-205944" r="-200504" b="-699"/>
                          </a:stretch>
                        </a:blipFill>
                      </a:tcPr>
                    </a:tc>
                    <a:tc>
                      <a:txBody>
                        <a:bodyPr/>
                        <a:lstStyle/>
                        <a:p>
                          <a:pPr algn="ctr"/>
                          <a:r>
                            <a:rPr lang="en-US" sz="4000" b="0" i="0" u="none" strike="noStrike" kern="1200" baseline="0" dirty="0" smtClean="0">
                              <a:solidFill>
                                <a:schemeClr val="dk1"/>
                              </a:solidFill>
                              <a:latin typeface="Times New Roman" panose="02020603050405020304" pitchFamily="18" charset="0"/>
                              <a:ea typeface="+mn-ea"/>
                              <a:cs typeface="Times New Roman" panose="02020603050405020304" pitchFamily="18" charset="0"/>
                            </a:rPr>
                            <a:t>Correct decision</a:t>
                          </a:r>
                          <a:endParaRPr lang="en-US" sz="4000" b="0" dirty="0">
                            <a:latin typeface="Times New Roman" panose="02020603050405020304" pitchFamily="18" charset="0"/>
                            <a:cs typeface="Times New Roman" panose="02020603050405020304" pitchFamily="18" charset="0"/>
                          </a:endParaRPr>
                        </a:p>
                      </a:txBody>
                      <a:tcPr/>
                    </a:tc>
                    <a:tc>
                      <a:txBody>
                        <a:bodyPr/>
                        <a:lstStyle/>
                        <a:p>
                          <a:pPr algn="ctr"/>
                          <a:r>
                            <a:rPr lang="en-US" sz="4000" dirty="0" smtClean="0">
                              <a:solidFill>
                                <a:srgbClr val="C00000"/>
                              </a:solidFill>
                              <a:latin typeface="Times New Roman" panose="02020603050405020304" pitchFamily="18" charset="0"/>
                              <a:cs typeface="Times New Roman" panose="02020603050405020304" pitchFamily="18" charset="0"/>
                            </a:rPr>
                            <a:t>Type II error</a:t>
                          </a:r>
                          <a:endParaRPr lang="en-US" sz="4000" b="0" dirty="0">
                            <a:latin typeface="Times New Roman" panose="02020603050405020304" pitchFamily="18" charset="0"/>
                            <a:cs typeface="Times New Roman" panose="02020603050405020304" pitchFamily="18" charset="0"/>
                          </a:endParaRPr>
                        </a:p>
                      </a:txBody>
                      <a:tcPr/>
                    </a:tc>
                  </a:tr>
                </a:tbl>
              </a:graphicData>
            </a:graphic>
          </p:graphicFrame>
        </mc:Fallback>
      </mc:AlternateContent>
      <p:sp>
        <p:nvSpPr>
          <p:cNvPr id="2" name="Date Placeholder 1"/>
          <p:cNvSpPr>
            <a:spLocks noGrp="1"/>
          </p:cNvSpPr>
          <p:nvPr>
            <p:ph type="dt" sz="half" idx="12"/>
          </p:nvPr>
        </p:nvSpPr>
        <p:spPr/>
        <p:txBody>
          <a:bodyPr/>
          <a:lstStyle/>
          <a:p>
            <a:fld id="{1D5041B9-198D-40A5-BA11-EED6160E90A4}" type="datetime5">
              <a:rPr lang="en-NZ" altLang="en-US" smtClean="0"/>
              <a:t>16-Jun-23</a:t>
            </a:fld>
            <a:endParaRPr lang="en-US" altLang="en-US"/>
          </a:p>
        </p:txBody>
      </p:sp>
      <p:sp>
        <p:nvSpPr>
          <p:cNvPr id="3" name="Slide Number Placeholder 2"/>
          <p:cNvSpPr>
            <a:spLocks noGrp="1"/>
          </p:cNvSpPr>
          <p:nvPr>
            <p:ph type="sldNum" sz="quarter" idx="11"/>
          </p:nvPr>
        </p:nvSpPr>
        <p:spPr/>
        <p:txBody>
          <a:bodyPr/>
          <a:lstStyle/>
          <a:p>
            <a:fld id="{E6D38F6D-B68C-43EA-8D93-D9BC679B8240}" type="slidenum">
              <a:rPr lang="en-US" altLang="en-US" smtClean="0"/>
              <a:pPr/>
              <a:t>80</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471149884"/>
      </p:ext>
    </p:extLst>
  </p:cSld>
  <p:clrMapOvr>
    <a:masterClrMapping/>
  </p:clrMapOvr>
  <p:transition spd="slow">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31076" y="2906110"/>
                <a:ext cx="8229600" cy="1371600"/>
              </a:xfrm>
            </p:spPr>
            <p:txBody>
              <a:bodyPr/>
              <a:lstStyle/>
              <a:p>
                <a:pPr algn="ctr"/>
                <a:r>
                  <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Testing Hypotheses About Population</a:t>
                </a:r>
                <a:br>
                  <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Mean </a:t>
                </a:r>
                <a14:m>
                  <m:oMath xmlns:m="http://schemas.openxmlformats.org/officeDocument/2006/math">
                    <m:r>
                      <a:rPr lang="en-GB" sz="3600" i="1" smtClean="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Times New Roman" panose="02020603050405020304" pitchFamily="18" charset="0"/>
                      </a:rPr>
                      <m:t>𝜇</m:t>
                    </m:r>
                  </m:oMath>
                </a14:m>
                <a:endParaRPr lang="en-GB" sz="36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31076" y="2906110"/>
                <a:ext cx="8229600" cy="1371600"/>
              </a:xfrm>
              <a:blipFill>
                <a:blip r:embed="rId2"/>
                <a:stretch>
                  <a:fillRect t="-1333" b="-12444"/>
                </a:stretch>
              </a:blipFill>
            </p:spPr>
            <p:txBody>
              <a:bodyPr/>
              <a:lstStyle/>
              <a:p>
                <a:r>
                  <a:rPr lang="en-GB">
                    <a:noFill/>
                  </a:rPr>
                  <a:t> </a:t>
                </a:r>
              </a:p>
            </p:txBody>
          </p:sp>
        </mc:Fallback>
      </mc:AlternateContent>
      <p:sp>
        <p:nvSpPr>
          <p:cNvPr id="3" name="Date Placeholder 2"/>
          <p:cNvSpPr>
            <a:spLocks noGrp="1"/>
          </p:cNvSpPr>
          <p:nvPr>
            <p:ph type="dt" sz="half" idx="12"/>
          </p:nvPr>
        </p:nvSpPr>
        <p:spPr/>
        <p:txBody>
          <a:bodyPr/>
          <a:lstStyle/>
          <a:p>
            <a:fld id="{060F747B-06A1-4791-BB49-BEACC87A49A0}" type="datetime5">
              <a:rPr lang="en-NZ" altLang="en-US" smtClean="0"/>
              <a:t>16-Jun-23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81</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284622420"/>
      </p:ext>
    </p:extLst>
  </p:cSld>
  <p:clrMapOvr>
    <a:masterClrMapping/>
  </p:clrMapOvr>
  <p:transition spd="slow">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2143" y="522514"/>
                <a:ext cx="8229600" cy="3886200"/>
              </a:xfrm>
            </p:spPr>
            <p:txBody>
              <a:bodyPr/>
              <a:lstStyle/>
              <a:p>
                <a:pPr marL="0" indent="0" algn="just">
                  <a:buNone/>
                </a:pPr>
                <a:r>
                  <a:rPr lang="en-US" dirty="0">
                    <a:solidFill>
                      <a:srgbClr val="C00000"/>
                    </a:solidFill>
                    <a:latin typeface="Times New Roman" panose="02020603050405020304" pitchFamily="18" charset="0"/>
                    <a:cs typeface="Times New Roman" panose="02020603050405020304" pitchFamily="18" charset="0"/>
                  </a:rPr>
                  <a:t>Step 1. </a:t>
                </a:r>
              </a:p>
              <a:p>
                <a:pPr marL="0" indent="0" algn="just">
                  <a:buNone/>
                </a:pPr>
                <a:r>
                  <a:rPr lang="en-US" dirty="0">
                    <a:latin typeface="Times New Roman" panose="02020603050405020304" pitchFamily="18" charset="0"/>
                    <a:cs typeface="Times New Roman" panose="02020603050405020304" pitchFamily="18" charset="0"/>
                  </a:rPr>
                  <a:t>Formulate null (H</a:t>
                </a:r>
                <a:r>
                  <a:rPr lang="en-US" sz="18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and alternate (H</a:t>
                </a:r>
                <a:r>
                  <a:rPr lang="en-US" sz="18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hypotheses:</a:t>
                </a:r>
              </a:p>
              <a:p>
                <a:pPr marL="400050" lvl="1" indent="0" algn="just">
                  <a:buNone/>
                </a:pPr>
                <a:r>
                  <a:rPr lang="en-US" sz="2400" dirty="0">
                    <a:latin typeface="Times New Roman" panose="02020603050405020304" pitchFamily="18" charset="0"/>
                    <a:cs typeface="Times New Roman" panose="02020603050405020304" pitchFamily="18" charset="0"/>
                  </a:rPr>
                  <a:t>Case 1: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 :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a:t>
                </a:r>
              </a:p>
              <a:p>
                <a:pPr marL="400050" lvl="1" indent="0" algn="just">
                  <a:buNone/>
                </a:pP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 </m:t>
                    </m:r>
                    <m:r>
                      <a:rPr lang="en-US" sz="2400" i="1">
                        <a:latin typeface="Cambria Math" panose="02040503050406030204" pitchFamily="18" charset="0"/>
                        <a:ea typeface="Cambria Math" panose="02040503050406030204" pitchFamily="18" charset="0"/>
                        <a:cs typeface="Times New Roman" panose="02020603050405020304" pitchFamily="18" charset="0"/>
                      </a:rPr>
                      <m:t>𝜇</m:t>
                    </m:r>
                    <m:r>
                      <a:rPr lang="en-US" sz="2400" i="1">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(left sided test)</a:t>
                </a:r>
              </a:p>
              <a:p>
                <a:pPr marL="400050" lvl="1" indent="0" algn="just">
                  <a:buNone/>
                </a:pPr>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latin typeface="Times New Roman" panose="02020603050405020304" pitchFamily="18" charset="0"/>
                    <a:cs typeface="Times New Roman" panose="02020603050405020304" pitchFamily="18" charset="0"/>
                  </a:rPr>
                  <a:t>Case 2:</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 </m:t>
                    </m:r>
                    <m:r>
                      <a:rPr lang="en-US" sz="2400" i="1">
                        <a:latin typeface="Cambria Math" panose="02040503050406030204" pitchFamily="18" charset="0"/>
                        <a:ea typeface="Cambria Math" panose="02040503050406030204" pitchFamily="18" charset="0"/>
                        <a:cs typeface="Times New Roman" panose="02020603050405020304" pitchFamily="18" charset="0"/>
                      </a:rPr>
                      <m:t>𝜇</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 </m:t>
                    </m:r>
                    <m:r>
                      <a:rPr lang="en-US" sz="2400" i="1">
                        <a:latin typeface="Cambria Math" panose="02040503050406030204" pitchFamily="18" charset="0"/>
                        <a:ea typeface="Cambria Math" panose="02040503050406030204" pitchFamily="18" charset="0"/>
                        <a:cs typeface="Times New Roman" panose="02020603050405020304" pitchFamily="18" charset="0"/>
                      </a:rPr>
                      <m:t>𝜇</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&gt;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(right sided test)</a:t>
                </a:r>
              </a:p>
              <a:p>
                <a:pPr marL="400050" lvl="1" indent="0" algn="just">
                  <a:buNone/>
                </a:pPr>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latin typeface="Times New Roman" panose="02020603050405020304" pitchFamily="18" charset="0"/>
                    <a:cs typeface="Times New Roman" panose="02020603050405020304" pitchFamily="18" charset="0"/>
                  </a:rPr>
                  <a:t>Case 3: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 </m:t>
                    </m:r>
                    <m:r>
                      <a:rPr lang="en-US" sz="2400" i="1">
                        <a:latin typeface="Cambria Math" panose="02040503050406030204" pitchFamily="18" charset="0"/>
                        <a:ea typeface="Cambria Math" panose="02040503050406030204" pitchFamily="18" charset="0"/>
                        <a:cs typeface="Times New Roman" panose="02020603050405020304" pitchFamily="18" charset="0"/>
                      </a:rPr>
                      <m:t>𝜇</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 </m:t>
                    </m:r>
                    <m:r>
                      <a:rPr lang="en-US" sz="2400" i="1">
                        <a:latin typeface="Cambria Math" panose="02040503050406030204" pitchFamily="18" charset="0"/>
                        <a:ea typeface="Cambria Math" panose="02040503050406030204" pitchFamily="18" charset="0"/>
                        <a:cs typeface="Times New Roman" panose="02020603050405020304" pitchFamily="18" charset="0"/>
                      </a:rPr>
                      <m:t>𝜇</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(two sided test)</a:t>
                </a:r>
              </a:p>
              <a:p>
                <a:pPr marL="0" indent="0" algn="just">
                  <a:buNone/>
                </a:pPr>
                <a:endParaRPr lang="en-US" sz="2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2143" y="522514"/>
                <a:ext cx="8229600" cy="3886200"/>
              </a:xfrm>
              <a:blipFill>
                <a:blip r:embed="rId2"/>
                <a:stretch>
                  <a:fillRect l="-1926" t="-2198" r="-1852" b="-36578"/>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9D7DA7C6-CB47-478D-9710-719BE1476F85}" type="datetime5">
              <a:rPr lang="en-NZ" altLang="en-US" smtClean="0"/>
              <a:t>16-Jun-23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82</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314277754"/>
      </p:ext>
    </p:extLst>
  </p:cSld>
  <p:clrMapOvr>
    <a:masterClrMapping/>
  </p:clrMapOvr>
  <p:transition spd="slow">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37456" y="900224"/>
                <a:ext cx="8055429" cy="2677656"/>
              </a:xfrm>
              <a:prstGeom prst="rect">
                <a:avLst/>
              </a:prstGeom>
            </p:spPr>
            <p:txBody>
              <a:bodyPr wrap="square">
                <a:spAutoFit/>
              </a:bodyPr>
              <a:lstStyle/>
              <a:p>
                <a:pPr marL="0" indent="0" algn="just">
                  <a:buNone/>
                </a:pPr>
                <a:r>
                  <a:rPr lang="en-US" sz="28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2800" i="1">
                            <a:solidFill>
                              <a:srgbClr val="FF0000"/>
                            </a:solidFill>
                            <a:latin typeface="Cambria Math" panose="02040503050406030204" pitchFamily="18" charset="0"/>
                            <a:cs typeface="Times New Roman" panose="02020603050405020304" pitchFamily="18" charset="0"/>
                          </a:rPr>
                        </m:ctrlPr>
                      </m:sSubPr>
                      <m:e>
                        <m:r>
                          <a:rPr lang="en-US" sz="2800" i="1">
                            <a:solidFill>
                              <a:srgbClr val="FF0000"/>
                            </a:solidFill>
                            <a:latin typeface="Cambria Math" panose="02040503050406030204" pitchFamily="18" charset="0"/>
                            <a:cs typeface="Times New Roman" panose="02020603050405020304" pitchFamily="18" charset="0"/>
                          </a:rPr>
                          <m:t>𝐻</m:t>
                        </m:r>
                      </m:e>
                      <m:sub>
                        <m:r>
                          <a:rPr lang="en-US" sz="2800" i="1">
                            <a:solidFill>
                              <a:srgbClr val="FF0000"/>
                            </a:solidFill>
                            <a:latin typeface="Cambria Math" panose="02040503050406030204" pitchFamily="18" charset="0"/>
                            <a:cs typeface="Times New Roman" panose="02020603050405020304" pitchFamily="18" charset="0"/>
                          </a:rPr>
                          <m:t>0</m:t>
                        </m:r>
                      </m:sub>
                    </m:sSub>
                  </m:oMath>
                </a14:m>
                <a:r>
                  <a:rPr lang="en-US" sz="2800" dirty="0">
                    <a:latin typeface="Times New Roman" panose="02020603050405020304" pitchFamily="18" charset="0"/>
                    <a:cs typeface="Times New Roman" panose="02020603050405020304" pitchFamily="18" charset="0"/>
                  </a:rPr>
                  <a:t> stands for the </a:t>
                </a:r>
                <a:r>
                  <a:rPr lang="en-US" sz="2800" dirty="0">
                    <a:solidFill>
                      <a:srgbClr val="FF0000"/>
                    </a:solidFill>
                    <a:latin typeface="Times New Roman" panose="02020603050405020304" pitchFamily="18" charset="0"/>
                    <a:cs typeface="Times New Roman" panose="02020603050405020304" pitchFamily="18" charset="0"/>
                  </a:rPr>
                  <a:t>null hypothesis </a:t>
                </a:r>
                <a:r>
                  <a:rPr lang="en-US" sz="2800" dirty="0">
                    <a:latin typeface="Times New Roman" panose="02020603050405020304" pitchFamily="18" charset="0"/>
                    <a:cs typeface="Times New Roman" panose="02020603050405020304" pitchFamily="18" charset="0"/>
                  </a:rPr>
                  <a:t>which  includes the single target value that identifies a specific distribution, </a:t>
                </a:r>
                <a14:m>
                  <m:oMath xmlns:m="http://schemas.openxmlformats.org/officeDocument/2006/math">
                    <m:sSub>
                      <m:sSubPr>
                        <m:ctrlPr>
                          <a:rPr lang="en-US" sz="2800" i="1">
                            <a:solidFill>
                              <a:srgbClr val="FF0000"/>
                            </a:solidFill>
                            <a:latin typeface="Cambria Math" panose="02040503050406030204" pitchFamily="18" charset="0"/>
                            <a:cs typeface="Times New Roman" panose="02020603050405020304" pitchFamily="18" charset="0"/>
                          </a:rPr>
                        </m:ctrlPr>
                      </m:sSubPr>
                      <m:e>
                        <m:r>
                          <a:rPr lang="en-US" sz="2800" i="1">
                            <a:solidFill>
                              <a:srgbClr val="FF0000"/>
                            </a:solidFill>
                            <a:latin typeface="Cambria Math" panose="02040503050406030204" pitchFamily="18" charset="0"/>
                            <a:cs typeface="Times New Roman" panose="02020603050405020304" pitchFamily="18" charset="0"/>
                          </a:rPr>
                          <m:t>𝐻</m:t>
                        </m:r>
                      </m:e>
                      <m:sub>
                        <m:r>
                          <a:rPr lang="en-US" sz="2800" i="1">
                            <a:solidFill>
                              <a:srgbClr val="FF0000"/>
                            </a:solidFill>
                            <a:latin typeface="Cambria Math" panose="02040503050406030204" pitchFamily="18" charset="0"/>
                            <a:cs typeface="Times New Roman" panose="02020603050405020304" pitchFamily="18" charset="0"/>
                          </a:rPr>
                          <m:t>1</m:t>
                        </m:r>
                      </m:sub>
                    </m:sSub>
                  </m:oMath>
                </a14:m>
                <a:r>
                  <a:rPr lang="en-US" sz="2800" dirty="0">
                    <a:latin typeface="Times New Roman" panose="02020603050405020304" pitchFamily="18" charset="0"/>
                    <a:cs typeface="Times New Roman" panose="02020603050405020304" pitchFamily="18" charset="0"/>
                  </a:rPr>
                  <a:t> stands for the </a:t>
                </a:r>
                <a:r>
                  <a:rPr lang="en-US" sz="2800" dirty="0">
                    <a:solidFill>
                      <a:srgbClr val="FF0000"/>
                    </a:solidFill>
                    <a:latin typeface="Times New Roman" panose="02020603050405020304" pitchFamily="18" charset="0"/>
                    <a:cs typeface="Times New Roman" panose="02020603050405020304" pitchFamily="18" charset="0"/>
                  </a:rPr>
                  <a:t>alternative hypothesis </a:t>
                </a:r>
                <a:r>
                  <a:rPr lang="en-US" sz="2800" dirty="0">
                    <a:latin typeface="Times New Roman" panose="02020603050405020304" pitchFamily="18" charset="0"/>
                    <a:cs typeface="Times New Roman" panose="02020603050405020304" pitchFamily="18" charset="0"/>
                  </a:rPr>
                  <a:t>which usually includes the </a:t>
                </a:r>
                <a:r>
                  <a:rPr lang="en-US" sz="2800" dirty="0">
                    <a:solidFill>
                      <a:srgbClr val="FF0000"/>
                    </a:solidFill>
                    <a:latin typeface="Times New Roman" panose="02020603050405020304" pitchFamily="18" charset="0"/>
                    <a:cs typeface="Times New Roman" panose="02020603050405020304" pitchFamily="18" charset="0"/>
                  </a:rPr>
                  <a:t>complementary event of </a:t>
                </a:r>
                <a14:m>
                  <m:oMath xmlns:m="http://schemas.openxmlformats.org/officeDocument/2006/math">
                    <m:sSub>
                      <m:sSubPr>
                        <m:ctrlPr>
                          <a:rPr lang="en-US" sz="2800" i="1">
                            <a:solidFill>
                              <a:srgbClr val="FF0000"/>
                            </a:solidFill>
                            <a:latin typeface="Cambria Math" panose="02040503050406030204" pitchFamily="18" charset="0"/>
                            <a:cs typeface="Times New Roman" panose="02020603050405020304" pitchFamily="18" charset="0"/>
                          </a:rPr>
                        </m:ctrlPr>
                      </m:sSubPr>
                      <m:e>
                        <m:r>
                          <a:rPr lang="en-US" sz="2800" i="1">
                            <a:solidFill>
                              <a:srgbClr val="FF0000"/>
                            </a:solidFill>
                            <a:latin typeface="Cambria Math" panose="02040503050406030204" pitchFamily="18" charset="0"/>
                            <a:cs typeface="Times New Roman" panose="02020603050405020304" pitchFamily="18" charset="0"/>
                          </a:rPr>
                          <m:t>𝐻</m:t>
                        </m:r>
                      </m:e>
                      <m:sub>
                        <m:r>
                          <a:rPr lang="en-US" sz="2800" i="1">
                            <a:solidFill>
                              <a:srgbClr val="FF0000"/>
                            </a:solidFill>
                            <a:latin typeface="Cambria Math" panose="02040503050406030204" pitchFamily="18" charset="0"/>
                            <a:cs typeface="Times New Roman" panose="02020603050405020304" pitchFamily="18" charset="0"/>
                          </a:rPr>
                          <m:t>0</m:t>
                        </m:r>
                      </m:sub>
                    </m:sSub>
                  </m:oMath>
                </a14:m>
                <a:r>
                  <a:rPr lang="en-US" sz="2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ea typeface="Cambria Math" panose="02040503050406030204" pitchFamily="18" charset="0"/>
                            <a:cs typeface="Times New Roman" panose="02020603050405020304" pitchFamily="18" charset="0"/>
                          </a:rPr>
                          <m:t>𝜇</m:t>
                        </m:r>
                      </m:e>
                      <m:sub>
                        <m:r>
                          <a:rPr lang="en-GB" sz="2800" i="1">
                            <a:latin typeface="Cambria Math" panose="02040503050406030204" pitchFamily="18" charset="0"/>
                            <a:cs typeface="Times New Roman" panose="02020603050405020304" pitchFamily="18" charset="0"/>
                          </a:rPr>
                          <m:t>0</m:t>
                        </m:r>
                      </m:sub>
                    </m:sSub>
                  </m:oMath>
                </a14:m>
                <a:r>
                  <a:rPr lang="en-US" sz="2800" dirty="0">
                    <a:latin typeface="Times New Roman" panose="02020603050405020304" pitchFamily="18" charset="0"/>
                    <a:cs typeface="Times New Roman" panose="02020603050405020304" pitchFamily="18" charset="0"/>
                  </a:rPr>
                  <a:t>is the fixed target value of the population parameter </a:t>
                </a:r>
                <a14:m>
                  <m:oMath xmlns:m="http://schemas.openxmlformats.org/officeDocument/2006/math">
                    <m:r>
                      <a:rPr lang="en-US" sz="2800" i="1">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2800" dirty="0">
                    <a:latin typeface="Times New Roman" panose="02020603050405020304" pitchFamily="18" charset="0"/>
                    <a:cs typeface="Times New Roman" panose="02020603050405020304" pitchFamily="18" charset="0"/>
                  </a:rPr>
                  <a:t>.</a:t>
                </a:r>
                <a:endParaRPr lang="en-GB" sz="28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37456" y="900224"/>
                <a:ext cx="8055429" cy="2677656"/>
              </a:xfrm>
              <a:prstGeom prst="rect">
                <a:avLst/>
              </a:prstGeom>
              <a:blipFill>
                <a:blip r:embed="rId2"/>
                <a:stretch>
                  <a:fillRect l="-1513" t="-2506" r="-1513" b="-5467"/>
                </a:stretch>
              </a:blipFill>
            </p:spPr>
            <p:txBody>
              <a:bodyPr/>
              <a:lstStyle/>
              <a:p>
                <a:r>
                  <a:rPr lang="en-US">
                    <a:noFill/>
                  </a:rPr>
                  <a:t> </a:t>
                </a:r>
              </a:p>
            </p:txBody>
          </p:sp>
        </mc:Fallback>
      </mc:AlternateContent>
      <p:sp>
        <p:nvSpPr>
          <p:cNvPr id="5" name="Rectangle 4"/>
          <p:cNvSpPr/>
          <p:nvPr/>
        </p:nvSpPr>
        <p:spPr>
          <a:xfrm>
            <a:off x="337456" y="3866606"/>
            <a:ext cx="8119533" cy="1815882"/>
          </a:xfrm>
          <a:prstGeom prst="rect">
            <a:avLst/>
          </a:prstGeom>
          <a:solidFill>
            <a:srgbClr val="FFFF97"/>
          </a:solidFill>
        </p:spPr>
        <p:txBody>
          <a:bodyPr wrap="square">
            <a:spAutoFit/>
          </a:bodyPr>
          <a:lstStyle/>
          <a:p>
            <a:pPr marL="0" indent="0">
              <a:buNone/>
            </a:pPr>
            <a:r>
              <a:rPr lang="en-US" sz="2800" b="1" dirty="0">
                <a:solidFill>
                  <a:srgbClr val="FF0000"/>
                </a:solidFill>
                <a:latin typeface="Times New Roman" panose="02020603050405020304" pitchFamily="18" charset="0"/>
                <a:cs typeface="Times New Roman" panose="02020603050405020304" pitchFamily="18" charset="0"/>
              </a:rPr>
              <a:t>Note: </a:t>
            </a:r>
          </a:p>
          <a:p>
            <a:pPr marL="0" indent="0" algn="just">
              <a:buNone/>
            </a:pPr>
            <a:r>
              <a:rPr lang="en-US" sz="2800" dirty="0">
                <a:latin typeface="Times New Roman" panose="02020603050405020304" pitchFamily="18" charset="0"/>
                <a:cs typeface="Times New Roman" panose="02020603050405020304" pitchFamily="18" charset="0"/>
              </a:rPr>
              <a:t>In hypothesis testing, you can </a:t>
            </a:r>
            <a:r>
              <a:rPr lang="en-US" sz="2800" dirty="0">
                <a:solidFill>
                  <a:srgbClr val="C00000"/>
                </a:solidFill>
                <a:latin typeface="Times New Roman" panose="02020603050405020304" pitchFamily="18" charset="0"/>
                <a:cs typeface="Times New Roman" panose="02020603050405020304" pitchFamily="18" charset="0"/>
              </a:rPr>
              <a:t>put the claim under H</a:t>
            </a:r>
            <a:r>
              <a:rPr lang="en-US" dirty="0">
                <a:solidFill>
                  <a:srgbClr val="C00000"/>
                </a:solidFill>
                <a:latin typeface="Times New Roman" panose="02020603050405020304" pitchFamily="18" charset="0"/>
                <a:cs typeface="Times New Roman" panose="02020603050405020304" pitchFamily="18" charset="0"/>
              </a:rPr>
              <a:t>1</a:t>
            </a:r>
            <a:r>
              <a:rPr lang="en-US" sz="2800" dirty="0">
                <a:solidFill>
                  <a:srgbClr val="C0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and </a:t>
            </a:r>
            <a:r>
              <a:rPr lang="en-US" sz="2800" dirty="0">
                <a:solidFill>
                  <a:srgbClr val="C00000"/>
                </a:solidFill>
                <a:latin typeface="Times New Roman" panose="02020603050405020304" pitchFamily="18" charset="0"/>
                <a:cs typeface="Times New Roman" panose="02020603050405020304" pitchFamily="18" charset="0"/>
              </a:rPr>
              <a:t>equal to sign is always with H</a:t>
            </a:r>
            <a:r>
              <a:rPr lang="en-US" dirty="0">
                <a:solidFill>
                  <a:srgbClr val="C00000"/>
                </a:solidFill>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 one or two sided test depends on H</a:t>
            </a:r>
            <a:r>
              <a:rPr lang="en-US"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a:t>
            </a:r>
          </a:p>
        </p:txBody>
      </p:sp>
      <p:sp>
        <p:nvSpPr>
          <p:cNvPr id="2" name="Date Placeholder 1"/>
          <p:cNvSpPr>
            <a:spLocks noGrp="1"/>
          </p:cNvSpPr>
          <p:nvPr>
            <p:ph type="dt" sz="half" idx="12"/>
          </p:nvPr>
        </p:nvSpPr>
        <p:spPr/>
        <p:txBody>
          <a:bodyPr/>
          <a:lstStyle/>
          <a:p>
            <a:fld id="{42EAA0C2-9114-4021-8E1C-7FA935C591EE}" type="datetime5">
              <a:rPr lang="en-NZ" altLang="en-US" smtClean="0"/>
              <a:t>16-Jun-23</a:t>
            </a:fld>
            <a:endParaRPr lang="en-US" altLang="en-US"/>
          </a:p>
        </p:txBody>
      </p:sp>
      <p:sp>
        <p:nvSpPr>
          <p:cNvPr id="3" name="Slide Number Placeholder 2"/>
          <p:cNvSpPr>
            <a:spLocks noGrp="1"/>
          </p:cNvSpPr>
          <p:nvPr>
            <p:ph type="sldNum" sz="quarter" idx="11"/>
          </p:nvPr>
        </p:nvSpPr>
        <p:spPr/>
        <p:txBody>
          <a:bodyPr/>
          <a:lstStyle/>
          <a:p>
            <a:fld id="{E6D38F6D-B68C-43EA-8D93-D9BC679B8240}" type="slidenum">
              <a:rPr lang="en-US" altLang="en-US" smtClean="0"/>
              <a:pPr/>
              <a:t>83</a:t>
            </a:fld>
            <a:endParaRPr lang="en-US" altLang="en-US"/>
          </a:p>
        </p:txBody>
      </p:sp>
      <p:sp>
        <p:nvSpPr>
          <p:cNvPr id="6" name="Footer Placeholder 5"/>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499003671"/>
      </p:ext>
    </p:extLst>
  </p:cSld>
  <p:clrMapOvr>
    <a:masterClrMapping/>
  </p:clrMapOvr>
  <p:transition spd="slow">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4205" y="564291"/>
                <a:ext cx="8229600" cy="3886200"/>
              </a:xfrm>
            </p:spPr>
            <p:txBody>
              <a:bodyPr/>
              <a:lstStyle/>
              <a:p>
                <a:pPr marL="0" indent="0" algn="just">
                  <a:buNone/>
                </a:pPr>
                <a:r>
                  <a:rPr lang="en-US" sz="2800" dirty="0">
                    <a:solidFill>
                      <a:srgbClr val="C00000"/>
                    </a:solidFill>
                    <a:latin typeface="Times New Roman" panose="02020603050405020304" pitchFamily="18" charset="0"/>
                    <a:cs typeface="Times New Roman" panose="02020603050405020304" pitchFamily="18" charset="0"/>
                  </a:rPr>
                  <a:t>Step 2. </a:t>
                </a:r>
                <a:r>
                  <a:rPr lang="en-US" sz="2800" dirty="0">
                    <a:latin typeface="Times New Roman" panose="02020603050405020304" pitchFamily="18" charset="0"/>
                    <a:cs typeface="Times New Roman" panose="02020603050405020304" pitchFamily="18" charset="0"/>
                  </a:rPr>
                  <a:t>Calculate the test value by formula:</a:t>
                </a:r>
                <a:endParaRPr lang="en-US" sz="2800" dirty="0">
                  <a:solidFill>
                    <a:srgbClr val="C00000"/>
                  </a:solidFill>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The following test statistics are usually used:</a:t>
                </a:r>
              </a:p>
              <a:p>
                <a:pPr marL="398463" indent="-398463" algn="just">
                  <a:buNone/>
                </a:pPr>
                <a:r>
                  <a:rPr lang="en-US" sz="2800" dirty="0">
                    <a:latin typeface="Times New Roman" panose="02020603050405020304" pitchFamily="18" charset="0"/>
                    <a:cs typeface="Times New Roman" panose="02020603050405020304" pitchFamily="18" charset="0"/>
                  </a:rPr>
                  <a:t>1.When the population distribution is </a:t>
                </a:r>
                <a:r>
                  <a:rPr lang="en-US" sz="2800" dirty="0">
                    <a:solidFill>
                      <a:srgbClr val="3333FF"/>
                    </a:solidFill>
                    <a:latin typeface="Times New Roman" panose="02020603050405020304" pitchFamily="18" charset="0"/>
                    <a:cs typeface="Times New Roman" panose="02020603050405020304" pitchFamily="18" charset="0"/>
                  </a:rPr>
                  <a:t>normal</a:t>
                </a:r>
                <a:r>
                  <a:rPr lang="en-US" sz="2800" dirty="0">
                    <a:latin typeface="Times New Roman" panose="02020603050405020304" pitchFamily="18" charset="0"/>
                    <a:cs typeface="Times New Roman" panose="02020603050405020304" pitchFamily="18" charset="0"/>
                  </a:rPr>
                  <a:t> and the population standard deviation is </a:t>
                </a:r>
                <a14:m>
                  <m:oMath xmlns:m="http://schemas.openxmlformats.org/officeDocument/2006/math">
                    <m:r>
                      <a:rPr lang="en-US" sz="28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r>
                      <a:rPr lang="en-US" sz="2800" b="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800" dirty="0">
                    <a:solidFill>
                      <a:srgbClr val="3333FF"/>
                    </a:solidFill>
                    <a:latin typeface="Times New Roman" panose="02020603050405020304" pitchFamily="18" charset="0"/>
                    <a:cs typeface="Times New Roman" panose="02020603050405020304" pitchFamily="18" charset="0"/>
                  </a:rPr>
                  <a:t>known</a:t>
                </a:r>
                <a:r>
                  <a:rPr lang="en-US" sz="2800" dirty="0">
                    <a:latin typeface="Times New Roman" panose="02020603050405020304" pitchFamily="18" charset="0"/>
                    <a:cs typeface="Times New Roman" panose="02020603050405020304" pitchFamily="18" charset="0"/>
                  </a:rPr>
                  <a:t>,</a:t>
                </a:r>
              </a:p>
              <a:p>
                <a:pPr marL="398463" indent="-398463" algn="just">
                  <a:buNone/>
                </a:pPr>
                <a:r>
                  <a:rPr 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sz="2800" i="1">
                        <a:solidFill>
                          <a:schemeClr val="bg2">
                            <a:lumMod val="75000"/>
                          </a:schemeClr>
                        </a:solidFill>
                        <a:latin typeface="Cambria Math" panose="02040503050406030204" pitchFamily="18" charset="0"/>
                        <a:cs typeface="Times New Roman" panose="02020603050405020304" pitchFamily="18" charset="0"/>
                      </a:rPr>
                      <m:t>𝑍</m:t>
                    </m:r>
                    <m:r>
                      <a:rPr lang="en-GB" sz="2800" i="1">
                        <a:solidFill>
                          <a:schemeClr val="bg2">
                            <a:lumMod val="75000"/>
                          </a:schemeClr>
                        </a:solidFill>
                        <a:latin typeface="Cambria Math" panose="02040503050406030204" pitchFamily="18" charset="0"/>
                        <a:cs typeface="Times New Roman" panose="02020603050405020304" pitchFamily="18" charset="0"/>
                      </a:rPr>
                      <m:t>=</m:t>
                    </m:r>
                    <m:f>
                      <m:fPr>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US" sz="2800" i="1">
                                <a:solidFill>
                                  <a:schemeClr val="bg2">
                                    <a:lumMod val="75000"/>
                                  </a:schemeClr>
                                </a:solidFill>
                                <a:latin typeface="Cambria Math" panose="02040503050406030204" pitchFamily="18" charset="0"/>
                                <a:cs typeface="Times New Roman" panose="02020603050405020304" pitchFamily="18" charset="0"/>
                              </a:rPr>
                            </m:ctrlPr>
                          </m:accPr>
                          <m:e>
                            <m:r>
                              <a:rPr lang="en-US" sz="2800" i="1">
                                <a:solidFill>
                                  <a:schemeClr val="bg2">
                                    <a:lumMod val="75000"/>
                                  </a:schemeClr>
                                </a:solidFill>
                                <a:latin typeface="Cambria Math" panose="02040503050406030204" pitchFamily="18" charset="0"/>
                                <a:cs typeface="Times New Roman" panose="02020603050405020304" pitchFamily="18" charset="0"/>
                              </a:rPr>
                              <m:t>𝑋</m:t>
                            </m:r>
                          </m:e>
                        </m:acc>
                        <m:r>
                          <a:rPr lang="en-GB" sz="28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800" i="1">
                                <a:solidFill>
                                  <a:schemeClr val="bg2">
                                    <a:lumMod val="75000"/>
                                  </a:schemeClr>
                                </a:solidFill>
                                <a:latin typeface="Cambria Math" panose="02040503050406030204" pitchFamily="18" charset="0"/>
                                <a:cs typeface="Times New Roman" panose="02020603050405020304" pitchFamily="18" charset="0"/>
                              </a:rPr>
                            </m:ctrlPr>
                          </m:sSubPr>
                          <m:e>
                            <m:r>
                              <a:rPr lang="en-GB"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2800" i="1">
                                <a:solidFill>
                                  <a:schemeClr val="bg2">
                                    <a:lumMod val="75000"/>
                                  </a:schemeClr>
                                </a:solidFill>
                                <a:latin typeface="Cambria Math" panose="02040503050406030204" pitchFamily="18" charset="0"/>
                                <a:cs typeface="Times New Roman" panose="02020603050405020304" pitchFamily="18" charset="0"/>
                              </a:rPr>
                              <m:t>0</m:t>
                            </m:r>
                          </m:sub>
                        </m:sSub>
                      </m:num>
                      <m:den>
                        <m:r>
                          <a:rPr lang="en-US" sz="2800" i="1">
                            <a:solidFill>
                              <a:schemeClr val="bg2">
                                <a:lumMod val="75000"/>
                              </a:schemeClr>
                            </a:solidFill>
                            <a:latin typeface="Cambria Math" panose="02040503050406030204" pitchFamily="18" charset="0"/>
                            <a:cs typeface="Times New Roman" panose="02020603050405020304" pitchFamily="18" charset="0"/>
                          </a:rPr>
                          <m:t>(</m:t>
                        </m:r>
                        <m:f>
                          <m:fPr>
                            <m:type m:val="skw"/>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GB"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i="1">
                                    <a:solidFill>
                                      <a:schemeClr val="bg2">
                                        <a:lumMod val="75000"/>
                                      </a:schemeClr>
                                    </a:solidFill>
                                    <a:latin typeface="Cambria Math" panose="02040503050406030204" pitchFamily="18" charset="0"/>
                                  </a:rPr>
                                  <m:t>𝑛</m:t>
                                </m:r>
                              </m:e>
                            </m:rad>
                          </m:den>
                        </m:f>
                        <m:r>
                          <a:rPr lang="en-US" sz="2800" i="1">
                            <a:solidFill>
                              <a:schemeClr val="bg2">
                                <a:lumMod val="75000"/>
                              </a:schemeClr>
                            </a:solidFill>
                            <a:latin typeface="Cambria Math" panose="02040503050406030204" pitchFamily="18" charset="0"/>
                            <a:cs typeface="Times New Roman" panose="02020603050405020304" pitchFamily="18" charset="0"/>
                          </a:rPr>
                          <m:t>)</m:t>
                        </m:r>
                      </m:den>
                    </m:f>
                  </m:oMath>
                </a14:m>
                <a:r>
                  <a:rPr lang="en-US" sz="2800" dirty="0">
                    <a:latin typeface="Times New Roman" panose="02020603050405020304" pitchFamily="18" charset="0"/>
                    <a:cs typeface="Times New Roman" panose="02020603050405020304" pitchFamily="18" charset="0"/>
                  </a:rPr>
                  <a:t> is used.</a:t>
                </a:r>
              </a:p>
              <a:p>
                <a:pPr marL="347663" indent="-347663" algn="just">
                  <a:buNone/>
                </a:pPr>
                <a:r>
                  <a:rPr lang="en-US" sz="2800" dirty="0">
                    <a:latin typeface="Times New Roman" panose="02020603050405020304" pitchFamily="18" charset="0"/>
                    <a:cs typeface="Times New Roman" panose="02020603050405020304" pitchFamily="18" charset="0"/>
                  </a:rPr>
                  <a:t>2.When the population distribution is </a:t>
                </a:r>
                <a:r>
                  <a:rPr lang="en-US" sz="2800" dirty="0">
                    <a:solidFill>
                      <a:srgbClr val="3333FF"/>
                    </a:solidFill>
                    <a:latin typeface="Times New Roman" panose="02020603050405020304" pitchFamily="18" charset="0"/>
                    <a:cs typeface="Times New Roman" panose="02020603050405020304" pitchFamily="18" charset="0"/>
                  </a:rPr>
                  <a:t>normal</a:t>
                </a:r>
                <a:r>
                  <a:rPr lang="en-US" sz="2800" dirty="0">
                    <a:latin typeface="Times New Roman" panose="02020603050405020304" pitchFamily="18" charset="0"/>
                    <a:cs typeface="Times New Roman" panose="02020603050405020304" pitchFamily="18" charset="0"/>
                  </a:rPr>
                  <a:t> and the population standard deviation </a:t>
                </a:r>
                <a14:m>
                  <m:oMath xmlns:m="http://schemas.openxmlformats.org/officeDocument/2006/math">
                    <m:r>
                      <a:rPr lang="en-US" sz="28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r>
                      <a:rPr lang="en-US" sz="28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800" dirty="0">
                    <a:solidFill>
                      <a:srgbClr val="3333FF"/>
                    </a:solidFill>
                    <a:latin typeface="Times New Roman" panose="02020603050405020304" pitchFamily="18" charset="0"/>
                    <a:cs typeface="Times New Roman" panose="02020603050405020304" pitchFamily="18" charset="0"/>
                  </a:rPr>
                  <a:t>is unknown</a:t>
                </a:r>
                <a:r>
                  <a:rPr lang="en-US" sz="2800" dirty="0">
                    <a:latin typeface="Times New Roman" panose="02020603050405020304" pitchFamily="18" charset="0"/>
                    <a:cs typeface="Times New Roman" panose="02020603050405020304" pitchFamily="18" charset="0"/>
                  </a:rPr>
                  <a:t>, </a:t>
                </a:r>
              </a:p>
              <a:p>
                <a:pPr marL="347663" indent="-347663" algn="just">
                  <a:buNone/>
                </a:pPr>
                <a14:m>
                  <m:oMath xmlns:m="http://schemas.openxmlformats.org/officeDocument/2006/math">
                    <m:r>
                      <a:rPr lang="en-US" sz="2800" b="0" i="1" smtClean="0">
                        <a:solidFill>
                          <a:schemeClr val="bg2">
                            <a:lumMod val="75000"/>
                          </a:schemeClr>
                        </a:solidFill>
                        <a:latin typeface="Cambria Math" panose="02040503050406030204" pitchFamily="18" charset="0"/>
                        <a:cs typeface="Times New Roman" panose="02020603050405020304" pitchFamily="18" charset="0"/>
                      </a:rPr>
                      <m:t>                         </m:t>
                    </m:r>
                    <m:r>
                      <a:rPr lang="en-US" sz="2800" b="0" i="1" smtClean="0">
                        <a:solidFill>
                          <a:schemeClr val="bg2">
                            <a:lumMod val="75000"/>
                          </a:schemeClr>
                        </a:solidFill>
                        <a:latin typeface="Cambria Math" panose="02040503050406030204" pitchFamily="18" charset="0"/>
                        <a:cs typeface="Times New Roman" panose="02020603050405020304" pitchFamily="18" charset="0"/>
                      </a:rPr>
                      <m:t>𝑇</m:t>
                    </m:r>
                    <m:r>
                      <a:rPr lang="en-GB" sz="2800" i="1">
                        <a:solidFill>
                          <a:schemeClr val="bg2">
                            <a:lumMod val="75000"/>
                          </a:schemeClr>
                        </a:solidFill>
                        <a:latin typeface="Cambria Math" panose="02040503050406030204" pitchFamily="18" charset="0"/>
                        <a:cs typeface="Times New Roman" panose="02020603050405020304" pitchFamily="18" charset="0"/>
                      </a:rPr>
                      <m:t>=</m:t>
                    </m:r>
                    <m:f>
                      <m:fPr>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US" sz="2800" i="1">
                                <a:solidFill>
                                  <a:schemeClr val="bg2">
                                    <a:lumMod val="75000"/>
                                  </a:schemeClr>
                                </a:solidFill>
                                <a:latin typeface="Cambria Math" panose="02040503050406030204" pitchFamily="18" charset="0"/>
                                <a:cs typeface="Times New Roman" panose="02020603050405020304" pitchFamily="18" charset="0"/>
                              </a:rPr>
                            </m:ctrlPr>
                          </m:accPr>
                          <m:e>
                            <m:r>
                              <a:rPr lang="en-US" sz="2800" i="1">
                                <a:solidFill>
                                  <a:schemeClr val="bg2">
                                    <a:lumMod val="75000"/>
                                  </a:schemeClr>
                                </a:solidFill>
                                <a:latin typeface="Cambria Math" panose="02040503050406030204" pitchFamily="18" charset="0"/>
                                <a:cs typeface="Times New Roman" panose="02020603050405020304" pitchFamily="18" charset="0"/>
                              </a:rPr>
                              <m:t>𝑋</m:t>
                            </m:r>
                          </m:e>
                        </m:acc>
                        <m:r>
                          <a:rPr lang="en-GB" sz="28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800" i="1">
                                <a:solidFill>
                                  <a:schemeClr val="bg2">
                                    <a:lumMod val="75000"/>
                                  </a:schemeClr>
                                </a:solidFill>
                                <a:latin typeface="Cambria Math" panose="02040503050406030204" pitchFamily="18" charset="0"/>
                                <a:cs typeface="Times New Roman" panose="02020603050405020304" pitchFamily="18" charset="0"/>
                              </a:rPr>
                            </m:ctrlPr>
                          </m:sSubPr>
                          <m:e>
                            <m:r>
                              <a:rPr lang="en-GB" sz="28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2800" i="1">
                                <a:solidFill>
                                  <a:schemeClr val="bg2">
                                    <a:lumMod val="75000"/>
                                  </a:schemeClr>
                                </a:solidFill>
                                <a:latin typeface="Cambria Math" panose="02040503050406030204" pitchFamily="18" charset="0"/>
                                <a:cs typeface="Times New Roman" panose="02020603050405020304" pitchFamily="18" charset="0"/>
                              </a:rPr>
                              <m:t>0</m:t>
                            </m:r>
                          </m:sub>
                        </m:sSub>
                      </m:num>
                      <m:den>
                        <m:r>
                          <a:rPr lang="en-US" sz="2800" i="1">
                            <a:solidFill>
                              <a:schemeClr val="bg2">
                                <a:lumMod val="75000"/>
                              </a:schemeClr>
                            </a:solidFill>
                            <a:latin typeface="Cambria Math" panose="02040503050406030204" pitchFamily="18" charset="0"/>
                            <a:cs typeface="Times New Roman" panose="02020603050405020304" pitchFamily="18" charset="0"/>
                          </a:rPr>
                          <m:t>(</m:t>
                        </m:r>
                        <m:f>
                          <m:fPr>
                            <m:type m:val="skw"/>
                            <m:ctrlPr>
                              <a:rPr lang="en-GB" sz="2800" i="1">
                                <a:solidFill>
                                  <a:schemeClr val="bg2">
                                    <a:lumMod val="75000"/>
                                  </a:schemeClr>
                                </a:solidFill>
                                <a:latin typeface="Cambria Math" panose="02040503050406030204" pitchFamily="18" charset="0"/>
                                <a:cs typeface="Times New Roman" panose="02020603050405020304" pitchFamily="18" charset="0"/>
                              </a:rPr>
                            </m:ctrlPr>
                          </m:fPr>
                          <m:num>
                            <m:r>
                              <a:rPr lang="en-US" sz="2800"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𝑆</m:t>
                            </m:r>
                          </m:num>
                          <m:den>
                            <m:rad>
                              <m:radPr>
                                <m:degHide m:val="on"/>
                                <m:ctrlPr>
                                  <a:rPr lang="en-GB" sz="2800" i="1">
                                    <a:solidFill>
                                      <a:schemeClr val="bg2">
                                        <a:lumMod val="75000"/>
                                      </a:schemeClr>
                                    </a:solidFill>
                                    <a:latin typeface="Cambria Math" panose="02040503050406030204" pitchFamily="18" charset="0"/>
                                    <a:cs typeface="Times New Roman" panose="02020603050405020304" pitchFamily="18" charset="0"/>
                                  </a:rPr>
                                </m:ctrlPr>
                              </m:radPr>
                              <m:deg/>
                              <m:e>
                                <m:r>
                                  <a:rPr lang="en-US" sz="2800" i="1">
                                    <a:solidFill>
                                      <a:schemeClr val="bg2">
                                        <a:lumMod val="75000"/>
                                      </a:schemeClr>
                                    </a:solidFill>
                                    <a:latin typeface="Cambria Math" panose="02040503050406030204" pitchFamily="18" charset="0"/>
                                  </a:rPr>
                                  <m:t>𝑛</m:t>
                                </m:r>
                              </m:e>
                            </m:rad>
                          </m:den>
                        </m:f>
                        <m:r>
                          <a:rPr lang="en-US" sz="2800" i="1">
                            <a:solidFill>
                              <a:schemeClr val="bg2">
                                <a:lumMod val="75000"/>
                              </a:schemeClr>
                            </a:solidFill>
                            <a:latin typeface="Cambria Math" panose="02040503050406030204" pitchFamily="18" charset="0"/>
                            <a:cs typeface="Times New Roman" panose="02020603050405020304" pitchFamily="18" charset="0"/>
                          </a:rPr>
                          <m:t>)</m:t>
                        </m:r>
                      </m:den>
                    </m:f>
                  </m:oMath>
                </a14:m>
                <a:r>
                  <a:rPr lang="en-US" sz="2800" dirty="0">
                    <a:latin typeface="Times New Roman" panose="02020603050405020304" pitchFamily="18" charset="0"/>
                    <a:cs typeface="Times New Roman" panose="02020603050405020304" pitchFamily="18" charset="0"/>
                  </a:rPr>
                  <a:t>  is used, </a:t>
                </a:r>
              </a:p>
              <a:p>
                <a:pPr marL="347663" indent="-60325" algn="just">
                  <a:buNone/>
                </a:pPr>
                <a:r>
                  <a:rPr lang="en-US" sz="2800" dirty="0">
                    <a:latin typeface="Times New Roman" panose="02020603050405020304" pitchFamily="18" charset="0"/>
                    <a:cs typeface="Times New Roman" panose="02020603050405020304" pitchFamily="18" charset="0"/>
                  </a:rPr>
                  <a:t>where has a t-distribution with degrees of freedom.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4205" y="564291"/>
                <a:ext cx="8229600" cy="3886200"/>
              </a:xfrm>
              <a:blipFill>
                <a:blip r:embed="rId2"/>
                <a:stretch>
                  <a:fillRect l="-1556" t="-1727" r="-1481" b="-41915"/>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1FDCB6F1-4D17-47FF-89EF-9FA32F202B51}" type="datetime5">
              <a:rPr lang="en-NZ" altLang="en-US" smtClean="0"/>
              <a:t>16-Jun-23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84</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672786191"/>
      </p:ext>
    </p:extLst>
  </p:cSld>
  <p:clrMapOvr>
    <a:masterClrMapping/>
  </p:clrMapOvr>
  <p:transition spd="slow">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9492" y="556054"/>
                <a:ext cx="8229600" cy="3886200"/>
              </a:xfrm>
            </p:spPr>
            <p:txBody>
              <a:bodyPr/>
              <a:lstStyle/>
              <a:p>
                <a:pPr marL="347663" indent="-347663" algn="just">
                  <a:buNone/>
                </a:pPr>
                <a:r>
                  <a:rPr lang="en-US" sz="2700" dirty="0">
                    <a:latin typeface="Times New Roman" panose="02020603050405020304" pitchFamily="18" charset="0"/>
                    <a:cs typeface="Times New Roman" panose="02020603050405020304" pitchFamily="18" charset="0"/>
                  </a:rPr>
                  <a:t>3.When it is </a:t>
                </a:r>
                <a:r>
                  <a:rPr lang="en-US" sz="2700" dirty="0">
                    <a:solidFill>
                      <a:srgbClr val="3333FF"/>
                    </a:solidFill>
                    <a:latin typeface="Times New Roman" panose="02020603050405020304" pitchFamily="18" charset="0"/>
                    <a:cs typeface="Times New Roman" panose="02020603050405020304" pitchFamily="18" charset="0"/>
                  </a:rPr>
                  <a:t>not known that the population distribution </a:t>
                </a:r>
                <a:r>
                  <a:rPr lang="en-US" sz="2700" dirty="0">
                    <a:latin typeface="Times New Roman" panose="02020603050405020304" pitchFamily="18" charset="0"/>
                    <a:cs typeface="Times New Roman" panose="02020603050405020304" pitchFamily="18" charset="0"/>
                  </a:rPr>
                  <a:t>is normal and the population standard deviation </a:t>
                </a:r>
                <a14:m>
                  <m:oMath xmlns:m="http://schemas.openxmlformats.org/officeDocument/2006/math">
                    <m:r>
                      <a:rPr lang="en-US" sz="27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oMath>
                </a14:m>
                <a:r>
                  <a:rPr lang="en-US" sz="2700" dirty="0">
                    <a:solidFill>
                      <a:srgbClr val="3333FF"/>
                    </a:solidFill>
                    <a:latin typeface="Times New Roman" panose="02020603050405020304" pitchFamily="18" charset="0"/>
                    <a:cs typeface="Times New Roman" panose="02020603050405020304" pitchFamily="18" charset="0"/>
                  </a:rPr>
                  <a:t> is known</a:t>
                </a:r>
                <a:r>
                  <a:rPr lang="en-US" sz="2700" dirty="0">
                    <a:latin typeface="Times New Roman" panose="02020603050405020304" pitchFamily="18" charset="0"/>
                    <a:cs typeface="Times New Roman" panose="02020603050405020304" pitchFamily="18" charset="0"/>
                  </a:rPr>
                  <a:t>, then </a:t>
                </a:r>
                <a:r>
                  <a:rPr lang="en-US" sz="2700" i="1" dirty="0">
                    <a:solidFill>
                      <a:srgbClr val="3333FF"/>
                    </a:solidFill>
                    <a:latin typeface="Times New Roman" panose="02020603050405020304" pitchFamily="18" charset="0"/>
                    <a:cs typeface="Times New Roman" panose="02020603050405020304" pitchFamily="18" charset="0"/>
                  </a:rPr>
                  <a:t>n</a:t>
                </a:r>
                <a:r>
                  <a:rPr lang="en-US" sz="2700" dirty="0">
                    <a:solidFill>
                      <a:srgbClr val="3333FF"/>
                    </a:solidFill>
                    <a:latin typeface="Times New Roman" panose="02020603050405020304" pitchFamily="18" charset="0"/>
                    <a:cs typeface="Times New Roman" panose="02020603050405020304" pitchFamily="18" charset="0"/>
                  </a:rPr>
                  <a:t> for large </a:t>
                </a:r>
              </a:p>
              <a:p>
                <a:pPr marL="347663" indent="-347663" algn="just">
                  <a:buNone/>
                </a:pPr>
                <a:r>
                  <a:rPr lang="en-US" sz="2700" dirty="0">
                    <a:solidFill>
                      <a:schemeClr val="bg2">
                        <a:lumMod val="75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US" sz="2700" i="1">
                        <a:solidFill>
                          <a:schemeClr val="bg2">
                            <a:lumMod val="75000"/>
                          </a:schemeClr>
                        </a:solidFill>
                        <a:latin typeface="Cambria Math" panose="02040503050406030204" pitchFamily="18" charset="0"/>
                        <a:cs typeface="Times New Roman" panose="02020603050405020304" pitchFamily="18" charset="0"/>
                      </a:rPr>
                      <m:t>𝑍</m:t>
                    </m:r>
                    <m:r>
                      <a:rPr lang="en-GB" sz="2700" i="1">
                        <a:solidFill>
                          <a:schemeClr val="bg2">
                            <a:lumMod val="75000"/>
                          </a:schemeClr>
                        </a:solidFill>
                        <a:latin typeface="Cambria Math" panose="02040503050406030204" pitchFamily="18" charset="0"/>
                        <a:cs typeface="Times New Roman" panose="02020603050405020304" pitchFamily="18" charset="0"/>
                      </a:rPr>
                      <m:t>=</m:t>
                    </m:r>
                    <m:f>
                      <m:fPr>
                        <m:ctrlPr>
                          <a:rPr lang="en-GB" sz="2700"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US" sz="2700" i="1">
                                <a:solidFill>
                                  <a:schemeClr val="bg2">
                                    <a:lumMod val="75000"/>
                                  </a:schemeClr>
                                </a:solidFill>
                                <a:latin typeface="Cambria Math" panose="02040503050406030204" pitchFamily="18" charset="0"/>
                                <a:cs typeface="Times New Roman" panose="02020603050405020304" pitchFamily="18" charset="0"/>
                              </a:rPr>
                            </m:ctrlPr>
                          </m:accPr>
                          <m:e>
                            <m:r>
                              <a:rPr lang="en-US" sz="2700" i="1">
                                <a:solidFill>
                                  <a:schemeClr val="bg2">
                                    <a:lumMod val="75000"/>
                                  </a:schemeClr>
                                </a:solidFill>
                                <a:latin typeface="Cambria Math" panose="02040503050406030204" pitchFamily="18" charset="0"/>
                                <a:cs typeface="Times New Roman" panose="02020603050405020304" pitchFamily="18" charset="0"/>
                              </a:rPr>
                              <m:t>𝑋</m:t>
                            </m:r>
                          </m:e>
                        </m:acc>
                        <m:r>
                          <a:rPr lang="en-GB" sz="27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700" i="1">
                                <a:solidFill>
                                  <a:schemeClr val="bg2">
                                    <a:lumMod val="75000"/>
                                  </a:schemeClr>
                                </a:solidFill>
                                <a:latin typeface="Cambria Math" panose="02040503050406030204" pitchFamily="18" charset="0"/>
                                <a:cs typeface="Times New Roman" panose="02020603050405020304" pitchFamily="18" charset="0"/>
                              </a:rPr>
                            </m:ctrlPr>
                          </m:sSubPr>
                          <m:e>
                            <m:r>
                              <a:rPr lang="en-GB" sz="27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2700" i="1">
                                <a:solidFill>
                                  <a:schemeClr val="bg2">
                                    <a:lumMod val="75000"/>
                                  </a:schemeClr>
                                </a:solidFill>
                                <a:latin typeface="Cambria Math" panose="02040503050406030204" pitchFamily="18" charset="0"/>
                                <a:cs typeface="Times New Roman" panose="02020603050405020304" pitchFamily="18" charset="0"/>
                              </a:rPr>
                              <m:t>0</m:t>
                            </m:r>
                          </m:sub>
                        </m:sSub>
                      </m:num>
                      <m:den>
                        <m:r>
                          <a:rPr lang="en-US" sz="2700" i="1">
                            <a:solidFill>
                              <a:schemeClr val="bg2">
                                <a:lumMod val="75000"/>
                              </a:schemeClr>
                            </a:solidFill>
                            <a:latin typeface="Cambria Math" panose="02040503050406030204" pitchFamily="18" charset="0"/>
                            <a:cs typeface="Times New Roman" panose="02020603050405020304" pitchFamily="18" charset="0"/>
                          </a:rPr>
                          <m:t>(</m:t>
                        </m:r>
                        <m:f>
                          <m:fPr>
                            <m:type m:val="skw"/>
                            <m:ctrlPr>
                              <a:rPr lang="en-GB" sz="2700" i="1">
                                <a:solidFill>
                                  <a:schemeClr val="bg2">
                                    <a:lumMod val="75000"/>
                                  </a:schemeClr>
                                </a:solidFill>
                                <a:latin typeface="Cambria Math" panose="02040503050406030204" pitchFamily="18" charset="0"/>
                                <a:cs typeface="Times New Roman" panose="02020603050405020304" pitchFamily="18" charset="0"/>
                              </a:rPr>
                            </m:ctrlPr>
                          </m:fPr>
                          <m:num>
                            <m:r>
                              <a:rPr lang="en-US" sz="27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GB" sz="2700" i="1">
                                    <a:solidFill>
                                      <a:schemeClr val="bg2">
                                        <a:lumMod val="75000"/>
                                      </a:schemeClr>
                                    </a:solidFill>
                                    <a:latin typeface="Cambria Math" panose="02040503050406030204" pitchFamily="18" charset="0"/>
                                    <a:cs typeface="Times New Roman" panose="02020603050405020304" pitchFamily="18" charset="0"/>
                                  </a:rPr>
                                </m:ctrlPr>
                              </m:radPr>
                              <m:deg/>
                              <m:e>
                                <m:r>
                                  <a:rPr lang="en-US" sz="2700" i="1">
                                    <a:solidFill>
                                      <a:schemeClr val="bg2">
                                        <a:lumMod val="75000"/>
                                      </a:schemeClr>
                                    </a:solidFill>
                                    <a:latin typeface="Cambria Math" panose="02040503050406030204" pitchFamily="18" charset="0"/>
                                  </a:rPr>
                                  <m:t>𝑛</m:t>
                                </m:r>
                              </m:e>
                            </m:rad>
                          </m:den>
                        </m:f>
                        <m:r>
                          <a:rPr lang="en-US" sz="2700" i="1">
                            <a:solidFill>
                              <a:schemeClr val="bg2">
                                <a:lumMod val="75000"/>
                              </a:schemeClr>
                            </a:solidFill>
                            <a:latin typeface="Cambria Math" panose="02040503050406030204" pitchFamily="18" charset="0"/>
                            <a:cs typeface="Times New Roman" panose="02020603050405020304" pitchFamily="18" charset="0"/>
                          </a:rPr>
                          <m:t>)</m:t>
                        </m:r>
                      </m:den>
                    </m:f>
                  </m:oMath>
                </a14:m>
                <a:r>
                  <a:rPr lang="en-US" sz="2700" dirty="0">
                    <a:latin typeface="Times New Roman" panose="02020603050405020304" pitchFamily="18" charset="0"/>
                    <a:cs typeface="Times New Roman" panose="02020603050405020304" pitchFamily="18" charset="0"/>
                  </a:rPr>
                  <a:t> is used.</a:t>
                </a:r>
              </a:p>
              <a:p>
                <a:pPr marL="347663" indent="-347663" algn="just">
                  <a:buNone/>
                </a:pPr>
                <a:r>
                  <a:rPr lang="en-US" sz="2700" dirty="0">
                    <a:latin typeface="Times New Roman" panose="02020603050405020304" pitchFamily="18" charset="0"/>
                    <a:cs typeface="Times New Roman" panose="02020603050405020304" pitchFamily="18" charset="0"/>
                  </a:rPr>
                  <a:t>4.When it is </a:t>
                </a:r>
                <a:r>
                  <a:rPr lang="en-US" sz="2700" dirty="0">
                    <a:solidFill>
                      <a:srgbClr val="3333FF"/>
                    </a:solidFill>
                    <a:latin typeface="Times New Roman" panose="02020603050405020304" pitchFamily="18" charset="0"/>
                    <a:cs typeface="Times New Roman" panose="02020603050405020304" pitchFamily="18" charset="0"/>
                  </a:rPr>
                  <a:t>not known that the population distribution </a:t>
                </a:r>
                <a:r>
                  <a:rPr lang="en-US" sz="2700" dirty="0">
                    <a:latin typeface="Times New Roman" panose="02020603050405020304" pitchFamily="18" charset="0"/>
                    <a:cs typeface="Times New Roman" panose="02020603050405020304" pitchFamily="18" charset="0"/>
                  </a:rPr>
                  <a:t>is normal and the population standard deviation </a:t>
                </a:r>
                <a14:m>
                  <m:oMath xmlns:m="http://schemas.openxmlformats.org/officeDocument/2006/math">
                    <m:r>
                      <a:rPr lang="en-US" sz="27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𝜎</m:t>
                    </m:r>
                    <m:r>
                      <a:rPr lang="en-US" sz="2700" i="1" smtClean="0">
                        <a:solidFill>
                          <a:srgbClr val="3333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700" dirty="0">
                    <a:solidFill>
                      <a:srgbClr val="3333FF"/>
                    </a:solidFill>
                    <a:latin typeface="Times New Roman" panose="02020603050405020304" pitchFamily="18" charset="0"/>
                    <a:cs typeface="Times New Roman" panose="02020603050405020304" pitchFamily="18" charset="0"/>
                  </a:rPr>
                  <a:t>is unknown</a:t>
                </a:r>
                <a:r>
                  <a:rPr lang="en-US" sz="2700" dirty="0">
                    <a:latin typeface="Times New Roman" panose="02020603050405020304" pitchFamily="18" charset="0"/>
                    <a:cs typeface="Times New Roman" panose="02020603050405020304" pitchFamily="18" charset="0"/>
                  </a:rPr>
                  <a:t>, then </a:t>
                </a:r>
                <a:r>
                  <a:rPr lang="en-US" sz="2700" i="1" dirty="0">
                    <a:solidFill>
                      <a:srgbClr val="3333FF"/>
                    </a:solidFill>
                    <a:latin typeface="Times New Roman" panose="02020603050405020304" pitchFamily="18" charset="0"/>
                    <a:cs typeface="Times New Roman" panose="02020603050405020304" pitchFamily="18" charset="0"/>
                  </a:rPr>
                  <a:t>n</a:t>
                </a:r>
                <a:r>
                  <a:rPr lang="en-US" sz="2700" dirty="0">
                    <a:solidFill>
                      <a:srgbClr val="3333FF"/>
                    </a:solidFill>
                    <a:latin typeface="Times New Roman" panose="02020603050405020304" pitchFamily="18" charset="0"/>
                    <a:cs typeface="Times New Roman" panose="02020603050405020304" pitchFamily="18" charset="0"/>
                  </a:rPr>
                  <a:t> for large</a:t>
                </a:r>
                <a:r>
                  <a:rPr lang="en-US" sz="2700" dirty="0">
                    <a:latin typeface="Times New Roman" panose="02020603050405020304" pitchFamily="18" charset="0"/>
                    <a:cs typeface="Times New Roman" panose="02020603050405020304" pitchFamily="18" charset="0"/>
                  </a:rPr>
                  <a:t>, </a:t>
                </a:r>
                <a14:m>
                  <m:oMath xmlns:m="http://schemas.openxmlformats.org/officeDocument/2006/math">
                    <m:r>
                      <a:rPr lang="en-US" sz="2700" b="0" i="0" smtClean="0">
                        <a:solidFill>
                          <a:schemeClr val="bg2">
                            <a:lumMod val="75000"/>
                          </a:schemeClr>
                        </a:solidFill>
                        <a:latin typeface="Cambria Math" panose="02040503050406030204" pitchFamily="18" charset="0"/>
                        <a:cs typeface="Times New Roman" panose="02020603050405020304" pitchFamily="18" charset="0"/>
                      </a:rPr>
                      <m:t>                      </m:t>
                    </m:r>
                  </m:oMath>
                </a14:m>
                <a:endParaRPr lang="en-US" sz="2700" b="0" i="0" dirty="0">
                  <a:solidFill>
                    <a:schemeClr val="bg2">
                      <a:lumMod val="75000"/>
                    </a:schemeClr>
                  </a:solidFill>
                  <a:latin typeface="Cambria Math" panose="02040503050406030204" pitchFamily="18" charset="0"/>
                  <a:cs typeface="Times New Roman" panose="02020603050405020304" pitchFamily="18" charset="0"/>
                </a:endParaRPr>
              </a:p>
              <a:p>
                <a:pPr marL="0" indent="0" algn="just">
                  <a:buNone/>
                </a:pPr>
                <a:r>
                  <a:rPr lang="en-US" sz="2700" b="0" dirty="0">
                    <a:solidFill>
                      <a:schemeClr val="bg2">
                        <a:lumMod val="75000"/>
                      </a:schemeClr>
                    </a:solidFill>
                    <a:cs typeface="Times New Roman" panose="02020603050405020304" pitchFamily="18" charset="0"/>
                  </a:rPr>
                  <a:t>               </a:t>
                </a:r>
                <a14:m>
                  <m:oMath xmlns:m="http://schemas.openxmlformats.org/officeDocument/2006/math">
                    <m:r>
                      <a:rPr lang="en-US" sz="2700" b="0" i="0" smtClean="0">
                        <a:solidFill>
                          <a:schemeClr val="bg2">
                            <a:lumMod val="75000"/>
                          </a:schemeClr>
                        </a:solidFill>
                        <a:latin typeface="Cambria Math" panose="02040503050406030204" pitchFamily="18" charset="0"/>
                        <a:cs typeface="Times New Roman" panose="02020603050405020304" pitchFamily="18" charset="0"/>
                      </a:rPr>
                      <m:t>   </m:t>
                    </m:r>
                    <m:r>
                      <a:rPr lang="en-US" sz="2700" i="1">
                        <a:solidFill>
                          <a:schemeClr val="bg2">
                            <a:lumMod val="75000"/>
                          </a:schemeClr>
                        </a:solidFill>
                        <a:latin typeface="Cambria Math" panose="02040503050406030204" pitchFamily="18" charset="0"/>
                        <a:cs typeface="Times New Roman" panose="02020603050405020304" pitchFamily="18" charset="0"/>
                      </a:rPr>
                      <m:t>𝑍</m:t>
                    </m:r>
                    <m:r>
                      <a:rPr lang="en-GB" sz="2700" i="1">
                        <a:solidFill>
                          <a:schemeClr val="bg2">
                            <a:lumMod val="75000"/>
                          </a:schemeClr>
                        </a:solidFill>
                        <a:latin typeface="Cambria Math" panose="02040503050406030204" pitchFamily="18" charset="0"/>
                        <a:cs typeface="Times New Roman" panose="02020603050405020304" pitchFamily="18" charset="0"/>
                      </a:rPr>
                      <m:t>=</m:t>
                    </m:r>
                    <m:f>
                      <m:fPr>
                        <m:ctrlPr>
                          <a:rPr lang="en-GB" sz="2700" i="1">
                            <a:solidFill>
                              <a:schemeClr val="bg2">
                                <a:lumMod val="75000"/>
                              </a:schemeClr>
                            </a:solidFill>
                            <a:latin typeface="Cambria Math" panose="02040503050406030204" pitchFamily="18" charset="0"/>
                            <a:cs typeface="Times New Roman" panose="02020603050405020304" pitchFamily="18" charset="0"/>
                          </a:rPr>
                        </m:ctrlPr>
                      </m:fPr>
                      <m:num>
                        <m:acc>
                          <m:accPr>
                            <m:chr m:val="̅"/>
                            <m:ctrlPr>
                              <a:rPr lang="en-US" sz="2700" i="1">
                                <a:solidFill>
                                  <a:schemeClr val="bg2">
                                    <a:lumMod val="75000"/>
                                  </a:schemeClr>
                                </a:solidFill>
                                <a:latin typeface="Cambria Math" panose="02040503050406030204" pitchFamily="18" charset="0"/>
                                <a:cs typeface="Times New Roman" panose="02020603050405020304" pitchFamily="18" charset="0"/>
                              </a:rPr>
                            </m:ctrlPr>
                          </m:accPr>
                          <m:e>
                            <m:r>
                              <a:rPr lang="en-US" sz="2700" i="1">
                                <a:solidFill>
                                  <a:schemeClr val="bg2">
                                    <a:lumMod val="75000"/>
                                  </a:schemeClr>
                                </a:solidFill>
                                <a:latin typeface="Cambria Math" panose="02040503050406030204" pitchFamily="18" charset="0"/>
                                <a:cs typeface="Times New Roman" panose="02020603050405020304" pitchFamily="18" charset="0"/>
                              </a:rPr>
                              <m:t>𝑋</m:t>
                            </m:r>
                          </m:e>
                        </m:acc>
                        <m:r>
                          <a:rPr lang="en-GB" sz="2700" i="1">
                            <a:solidFill>
                              <a:schemeClr val="bg2">
                                <a:lumMod val="75000"/>
                              </a:schemeClr>
                            </a:solidFill>
                            <a:latin typeface="Cambria Math" panose="02040503050406030204" pitchFamily="18" charset="0"/>
                            <a:cs typeface="Times New Roman" panose="02020603050405020304" pitchFamily="18" charset="0"/>
                          </a:rPr>
                          <m:t>−</m:t>
                        </m:r>
                        <m:sSub>
                          <m:sSubPr>
                            <m:ctrlPr>
                              <a:rPr lang="en-GB" sz="2700" i="1">
                                <a:solidFill>
                                  <a:schemeClr val="bg2">
                                    <a:lumMod val="75000"/>
                                  </a:schemeClr>
                                </a:solidFill>
                                <a:latin typeface="Cambria Math" panose="02040503050406030204" pitchFamily="18" charset="0"/>
                                <a:cs typeface="Times New Roman" panose="02020603050405020304" pitchFamily="18" charset="0"/>
                              </a:rPr>
                            </m:ctrlPr>
                          </m:sSubPr>
                          <m:e>
                            <m:r>
                              <a:rPr lang="en-GB" sz="2700" i="1">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2700" i="1">
                                <a:solidFill>
                                  <a:schemeClr val="bg2">
                                    <a:lumMod val="75000"/>
                                  </a:schemeClr>
                                </a:solidFill>
                                <a:latin typeface="Cambria Math" panose="02040503050406030204" pitchFamily="18" charset="0"/>
                                <a:cs typeface="Times New Roman" panose="02020603050405020304" pitchFamily="18" charset="0"/>
                              </a:rPr>
                              <m:t>0</m:t>
                            </m:r>
                          </m:sub>
                        </m:sSub>
                      </m:num>
                      <m:den>
                        <m:r>
                          <a:rPr lang="en-US" sz="2700" i="1">
                            <a:solidFill>
                              <a:schemeClr val="bg2">
                                <a:lumMod val="75000"/>
                              </a:schemeClr>
                            </a:solidFill>
                            <a:latin typeface="Cambria Math" panose="02040503050406030204" pitchFamily="18" charset="0"/>
                            <a:cs typeface="Times New Roman" panose="02020603050405020304" pitchFamily="18" charset="0"/>
                          </a:rPr>
                          <m:t>(</m:t>
                        </m:r>
                        <m:f>
                          <m:fPr>
                            <m:type m:val="skw"/>
                            <m:ctrlPr>
                              <a:rPr lang="en-GB" sz="2700" i="1">
                                <a:solidFill>
                                  <a:schemeClr val="bg2">
                                    <a:lumMod val="75000"/>
                                  </a:schemeClr>
                                </a:solidFill>
                                <a:latin typeface="Cambria Math" panose="02040503050406030204" pitchFamily="18" charset="0"/>
                                <a:cs typeface="Times New Roman" panose="02020603050405020304" pitchFamily="18" charset="0"/>
                              </a:rPr>
                            </m:ctrlPr>
                          </m:fPr>
                          <m:num>
                            <m:r>
                              <a:rPr lang="en-US" sz="2700" b="0" i="1" smtClean="0">
                                <a:solidFill>
                                  <a:schemeClr val="bg2">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𝑠</m:t>
                            </m:r>
                          </m:num>
                          <m:den>
                            <m:rad>
                              <m:radPr>
                                <m:degHide m:val="on"/>
                                <m:ctrlPr>
                                  <a:rPr lang="en-GB" sz="2700" i="1">
                                    <a:solidFill>
                                      <a:schemeClr val="bg2">
                                        <a:lumMod val="75000"/>
                                      </a:schemeClr>
                                    </a:solidFill>
                                    <a:latin typeface="Cambria Math" panose="02040503050406030204" pitchFamily="18" charset="0"/>
                                    <a:cs typeface="Times New Roman" panose="02020603050405020304" pitchFamily="18" charset="0"/>
                                  </a:rPr>
                                </m:ctrlPr>
                              </m:radPr>
                              <m:deg/>
                              <m:e>
                                <m:r>
                                  <a:rPr lang="en-US" sz="2700" i="1">
                                    <a:solidFill>
                                      <a:schemeClr val="bg2">
                                        <a:lumMod val="75000"/>
                                      </a:schemeClr>
                                    </a:solidFill>
                                    <a:latin typeface="Cambria Math" panose="02040503050406030204" pitchFamily="18" charset="0"/>
                                  </a:rPr>
                                  <m:t>𝑛</m:t>
                                </m:r>
                              </m:e>
                            </m:rad>
                          </m:den>
                        </m:f>
                        <m:r>
                          <a:rPr lang="en-US" sz="2700" i="1">
                            <a:solidFill>
                              <a:schemeClr val="bg2">
                                <a:lumMod val="75000"/>
                              </a:schemeClr>
                            </a:solidFill>
                            <a:latin typeface="Cambria Math" panose="02040503050406030204" pitchFamily="18" charset="0"/>
                            <a:cs typeface="Times New Roman" panose="02020603050405020304" pitchFamily="18" charset="0"/>
                          </a:rPr>
                          <m:t>)</m:t>
                        </m:r>
                      </m:den>
                    </m:f>
                  </m:oMath>
                </a14:m>
                <a:r>
                  <a:rPr lang="en-US" sz="2700" dirty="0">
                    <a:latin typeface="Times New Roman" panose="02020603050405020304" pitchFamily="18" charset="0"/>
                    <a:cs typeface="Times New Roman" panose="02020603050405020304" pitchFamily="18" charset="0"/>
                  </a:rPr>
                  <a:t> is used.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9492" y="556054"/>
                <a:ext cx="8229600" cy="3886200"/>
              </a:xfrm>
              <a:blipFill>
                <a:blip r:embed="rId2"/>
                <a:stretch>
                  <a:fillRect l="-1407" t="-1567" r="-1407" b="-14577"/>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A3A9C839-99D6-4F02-AD0A-16AEC93D633B}" type="datetime5">
              <a:rPr lang="en-NZ" altLang="en-US" smtClean="0"/>
              <a:t>16-Jun-23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85</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483143925"/>
      </p:ext>
    </p:extLst>
  </p:cSld>
  <p:clrMapOvr>
    <a:masterClrMapping/>
  </p:clrMapOvr>
  <p:transition spd="slow">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3053" y="726684"/>
                <a:ext cx="8229600" cy="3886200"/>
              </a:xfrm>
            </p:spPr>
            <p:txBody>
              <a:bodyPr/>
              <a:lstStyle/>
              <a:p>
                <a:pPr marL="0" indent="0">
                  <a:buNone/>
                </a:pPr>
                <a:endParaRPr lang="en-US" sz="2800" dirty="0">
                  <a:latin typeface="Times New Roman" panose="02020603050405020304" pitchFamily="18" charset="0"/>
                  <a:cs typeface="Times New Roman" panose="02020603050405020304" pitchFamily="18" charset="0"/>
                </a:endParaRPr>
              </a:p>
              <a:p>
                <a:pPr marL="400050" lvl="1" indent="0">
                  <a:buNone/>
                </a:pPr>
                <a:r>
                  <a:rPr lang="en-US" sz="2400" dirty="0">
                    <a:latin typeface="Times New Roman" panose="02020603050405020304" pitchFamily="18" charset="0"/>
                    <a:cs typeface="Times New Roman" panose="02020603050405020304" pitchFamily="18" charset="0"/>
                  </a:rPr>
                  <a:t>1. Use a right-tailed test when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a:latin typeface="Cambria Math" panose="02040503050406030204" pitchFamily="18" charset="0"/>
                        <a:cs typeface="Times New Roman" panose="02020603050405020304" pitchFamily="18" charset="0"/>
                      </a:rPr>
                      <m:t>: </m:t>
                    </m:r>
                    <m:r>
                      <m:rPr>
                        <m:sty m:val="p"/>
                      </m:rPr>
                      <a:rPr lang="el-GR" sz="2400" i="1">
                        <a:latin typeface="Cambria Math" panose="02040503050406030204" pitchFamily="18" charset="0"/>
                        <a:ea typeface="Cambria Math" panose="02040503050406030204" pitchFamily="18" charset="0"/>
                        <a:cs typeface="Times New Roman" panose="02020603050405020304" pitchFamily="18" charset="0"/>
                      </a:rPr>
                      <m:t>μ</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&gt;</m:t>
                    </m:r>
                    <m:sSub>
                      <m:sSubPr>
                        <m:ctrlPr>
                          <a:rPr lang="en-US" sz="24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a:p>
                <a:pPr marL="400050" lvl="1" indent="0">
                  <a:buNone/>
                </a:pPr>
                <a:r>
                  <a:rPr lang="en-US" sz="2400" dirty="0">
                    <a:latin typeface="Times New Roman" panose="02020603050405020304" pitchFamily="18" charset="0"/>
                    <a:cs typeface="Times New Roman" panose="02020603050405020304" pitchFamily="18" charset="0"/>
                  </a:rPr>
                  <a:t>2. Use a two-tailed test when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a:latin typeface="Cambria Math" panose="02040503050406030204" pitchFamily="18" charset="0"/>
                        <a:cs typeface="Times New Roman" panose="02020603050405020304" pitchFamily="18" charset="0"/>
                      </a:rPr>
                      <m:t>: </m:t>
                    </m:r>
                    <m:r>
                      <m:rPr>
                        <m:sty m:val="p"/>
                      </m:rPr>
                      <a:rPr lang="el-GR" sz="2400" i="1">
                        <a:latin typeface="Cambria Math" panose="02040503050406030204" pitchFamily="18" charset="0"/>
                        <a:ea typeface="Cambria Math" panose="02040503050406030204" pitchFamily="18" charset="0"/>
                        <a:cs typeface="Times New Roman" panose="02020603050405020304" pitchFamily="18" charset="0"/>
                      </a:rPr>
                      <m:t>μ</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a:p>
                <a:pPr marL="400050" lvl="1" indent="0">
                  <a:buNone/>
                </a:pPr>
                <a:r>
                  <a:rPr lang="en-US" sz="2400" dirty="0">
                    <a:latin typeface="Times New Roman" panose="02020603050405020304" pitchFamily="18" charset="0"/>
                    <a:cs typeface="Times New Roman" panose="02020603050405020304" pitchFamily="18" charset="0"/>
                  </a:rPr>
                  <a:t>3. Use a left-tailed test when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a:latin typeface="Cambria Math" panose="02040503050406030204" pitchFamily="18" charset="0"/>
                        <a:cs typeface="Times New Roman" panose="02020603050405020304" pitchFamily="18" charset="0"/>
                      </a:rPr>
                      <m:t>: </m:t>
                    </m:r>
                    <m:r>
                      <m:rPr>
                        <m:sty m:val="p"/>
                      </m:rPr>
                      <a:rPr lang="el-GR" sz="2400" i="1">
                        <a:latin typeface="Cambria Math" panose="02040503050406030204" pitchFamily="18" charset="0"/>
                        <a:ea typeface="Cambria Math" panose="02040503050406030204" pitchFamily="18" charset="0"/>
                        <a:cs typeface="Times New Roman" panose="02020603050405020304" pitchFamily="18" charset="0"/>
                      </a:rPr>
                      <m:t>μ</m:t>
                    </m:r>
                    <m:r>
                      <a:rPr lang="en-US" sz="2400" i="1">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3053" y="726684"/>
                <a:ext cx="8229600" cy="3886200"/>
              </a:xfrm>
              <a:blipFill>
                <a:blip r:embed="rId2"/>
                <a:stretch>
                  <a:fillRect/>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1263470" y="2523214"/>
            <a:ext cx="6178730" cy="3809216"/>
          </a:xfrm>
          <a:prstGeom prst="rect">
            <a:avLst/>
          </a:prstGeom>
        </p:spPr>
      </p:pic>
      <p:sp>
        <p:nvSpPr>
          <p:cNvPr id="4" name="TextBox 3"/>
          <p:cNvSpPr txBox="1"/>
          <p:nvPr/>
        </p:nvSpPr>
        <p:spPr>
          <a:xfrm>
            <a:off x="2252133" y="6352143"/>
            <a:ext cx="4639734" cy="369332"/>
          </a:xfrm>
          <a:prstGeom prst="rect">
            <a:avLst/>
          </a:prstGeom>
          <a:noFill/>
        </p:spPr>
        <p:txBody>
          <a:bodyPr wrap="square" rtlCol="0">
            <a:spAutoFit/>
          </a:bodyPr>
          <a:lstStyle/>
          <a:p>
            <a:r>
              <a:rPr lang="en-US" dirty="0">
                <a:highlight>
                  <a:srgbClr val="FFFF00"/>
                </a:highlight>
                <a:latin typeface="Times New Roman" panose="02020603050405020304" pitchFamily="18" charset="0"/>
                <a:cs typeface="Times New Roman" panose="02020603050405020304" pitchFamily="18" charset="0"/>
              </a:rPr>
              <a:t>It is very similar for t test, just replace z by t.</a:t>
            </a:r>
          </a:p>
        </p:txBody>
      </p:sp>
      <p:sp>
        <p:nvSpPr>
          <p:cNvPr id="5" name="Rectangle 4"/>
          <p:cNvSpPr/>
          <p:nvPr/>
        </p:nvSpPr>
        <p:spPr>
          <a:xfrm>
            <a:off x="407297" y="303704"/>
            <a:ext cx="8498184" cy="954107"/>
          </a:xfrm>
          <a:prstGeom prst="rect">
            <a:avLst/>
          </a:prstGeom>
        </p:spPr>
        <p:txBody>
          <a:bodyPr wrap="square">
            <a:spAutoFit/>
          </a:bodyPr>
          <a:lstStyle/>
          <a:p>
            <a:r>
              <a:rPr lang="en-US" sz="2800" dirty="0">
                <a:solidFill>
                  <a:srgbClr val="C00000"/>
                </a:solidFill>
                <a:latin typeface="Times New Roman" panose="02020603050405020304" pitchFamily="18" charset="0"/>
                <a:cs typeface="Times New Roman" panose="02020603050405020304" pitchFamily="18" charset="0"/>
              </a:rPr>
              <a:t>Step 3. </a:t>
            </a:r>
          </a:p>
          <a:p>
            <a:r>
              <a:rPr lang="en-US" sz="2800" dirty="0">
                <a:latin typeface="Times New Roman" panose="02020603050405020304" pitchFamily="18" charset="0"/>
                <a:cs typeface="Times New Roman" panose="02020603050405020304" pitchFamily="18" charset="0"/>
              </a:rPr>
              <a:t>Calculate the  critical value(s) and identify critical region</a:t>
            </a:r>
            <a:r>
              <a:rPr lang="en-US" sz="2800" dirty="0">
                <a:solidFill>
                  <a:srgbClr val="C00000"/>
                </a:solidFill>
                <a:latin typeface="Times New Roman" panose="02020603050405020304" pitchFamily="18" charset="0"/>
                <a:cs typeface="Times New Roman" panose="02020603050405020304" pitchFamily="18" charset="0"/>
              </a:rPr>
              <a:t> </a:t>
            </a:r>
            <a:endParaRPr lang="en-US" sz="2800" dirty="0"/>
          </a:p>
        </p:txBody>
      </p:sp>
      <p:sp>
        <p:nvSpPr>
          <p:cNvPr id="6" name="Date Placeholder 5"/>
          <p:cNvSpPr>
            <a:spLocks noGrp="1"/>
          </p:cNvSpPr>
          <p:nvPr>
            <p:ph type="dt" sz="half" idx="12"/>
          </p:nvPr>
        </p:nvSpPr>
        <p:spPr/>
        <p:txBody>
          <a:bodyPr/>
          <a:lstStyle/>
          <a:p>
            <a:fld id="{BA6D58C3-B1D2-4DA4-B873-A5ADD7BC7767}" type="datetime5">
              <a:rPr lang="en-NZ" altLang="en-US" smtClean="0"/>
              <a:t>16-Jun-23</a:t>
            </a:fld>
            <a:endParaRPr lang="en-US" altLang="en-US"/>
          </a:p>
        </p:txBody>
      </p:sp>
      <p:sp>
        <p:nvSpPr>
          <p:cNvPr id="7" name="Slide Number Placeholder 6"/>
          <p:cNvSpPr>
            <a:spLocks noGrp="1"/>
          </p:cNvSpPr>
          <p:nvPr>
            <p:ph type="sldNum" sz="quarter" idx="11"/>
          </p:nvPr>
        </p:nvSpPr>
        <p:spPr/>
        <p:txBody>
          <a:bodyPr/>
          <a:lstStyle/>
          <a:p>
            <a:fld id="{E6D38F6D-B68C-43EA-8D93-D9BC679B8240}" type="slidenum">
              <a:rPr lang="en-US" altLang="en-US" smtClean="0"/>
              <a:pPr/>
              <a:t>86</a:t>
            </a:fld>
            <a:endParaRPr lang="en-US" altLang="en-US"/>
          </a:p>
        </p:txBody>
      </p:sp>
      <p:sp>
        <p:nvSpPr>
          <p:cNvPr id="8" name="Footer Placeholder 7"/>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546133948"/>
      </p:ext>
    </p:extLst>
  </p:cSld>
  <p:clrMapOvr>
    <a:masterClrMapping/>
  </p:clrMapOvr>
  <p:transition spd="slow">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17713" y="915965"/>
                <a:ext cx="8196944" cy="4927375"/>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If the test value is Z in step 2, Find the critical value</a:t>
                </a:r>
              </a:p>
              <a:p>
                <a:pPr algn="just"/>
                <a:r>
                  <a:rPr lang="en-US"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dirty="0" smtClean="0">
                            <a:solidFill>
                              <a:srgbClr val="0000FF"/>
                            </a:solidFill>
                            <a:latin typeface="Cambria Math" panose="02040503050406030204" pitchFamily="18" charset="0"/>
                            <a:cs typeface="Times New Roman" panose="02020603050405020304" pitchFamily="18" charset="0"/>
                          </a:rPr>
                        </m:ctrlPr>
                      </m:sSubPr>
                      <m:e>
                        <m:r>
                          <a:rPr lang="en-US" sz="2800" b="0" i="1" dirty="0" smtClean="0">
                            <a:solidFill>
                              <a:srgbClr val="0000FF"/>
                            </a:solidFill>
                            <a:latin typeface="Cambria Math" panose="02040503050406030204" pitchFamily="18" charset="0"/>
                            <a:cs typeface="Times New Roman" panose="02020603050405020304" pitchFamily="18" charset="0"/>
                          </a:rPr>
                          <m:t>𝑍</m:t>
                        </m:r>
                      </m:e>
                      <m:sub>
                        <m:r>
                          <a:rPr lang="en-US" sz="2800"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800" dirty="0">
                    <a:solidFill>
                      <a:srgbClr val="0000FF"/>
                    </a:solidFill>
                    <a:latin typeface="Times New Roman" panose="02020603050405020304" pitchFamily="18" charset="0"/>
                    <a:cs typeface="Times New Roman" panose="02020603050405020304" pitchFamily="18" charset="0"/>
                  </a:rPr>
                  <a:t> if test is one sided.</a:t>
                </a:r>
              </a:p>
              <a:p>
                <a:pPr algn="just"/>
                <a:r>
                  <a:rPr lang="en-US" sz="2800" dirty="0">
                    <a:solidFill>
                      <a:srgbClr val="0000FF"/>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dirty="0">
                            <a:solidFill>
                              <a:srgbClr val="0000FF"/>
                            </a:solidFill>
                            <a:latin typeface="Cambria Math" panose="02040503050406030204" pitchFamily="18" charset="0"/>
                            <a:cs typeface="Times New Roman" panose="02020603050405020304" pitchFamily="18" charset="0"/>
                          </a:rPr>
                        </m:ctrlPr>
                      </m:sSubPr>
                      <m:e>
                        <m:r>
                          <a:rPr lang="en-US" sz="2800" i="1" dirty="0" smtClean="0">
                            <a:solidFill>
                              <a:srgbClr val="0000FF"/>
                            </a:solidFill>
                            <a:latin typeface="Cambria Math" panose="02040503050406030204" pitchFamily="18" charset="0"/>
                            <a:cs typeface="Times New Roman" panose="02020603050405020304" pitchFamily="18" charset="0"/>
                          </a:rPr>
                          <m:t>𝑍</m:t>
                        </m:r>
                      </m:e>
                      <m:sub>
                        <m:f>
                          <m:fPr>
                            <m:type m:val="skw"/>
                            <m:ctrlPr>
                              <a:rPr lang="en-US" sz="2800" i="1" dirty="0" smtClean="0">
                                <a:solidFill>
                                  <a:srgbClr val="0000FF"/>
                                </a:solidFill>
                                <a:latin typeface="Cambria Math" panose="02040503050406030204" pitchFamily="18" charset="0"/>
                                <a:cs typeface="Times New Roman" panose="02020603050405020304" pitchFamily="18" charset="0"/>
                              </a:rPr>
                            </m:ctrlPr>
                          </m:fPr>
                          <m:num>
                            <m:r>
                              <a:rPr lang="en-US" sz="2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US" sz="2800" b="0" i="1" dirty="0" smtClean="0">
                                <a:solidFill>
                                  <a:srgbClr val="0000FF"/>
                                </a:solidFill>
                                <a:latin typeface="Cambria Math" panose="02040503050406030204" pitchFamily="18" charset="0"/>
                                <a:cs typeface="Times New Roman" panose="02020603050405020304" pitchFamily="18" charset="0"/>
                              </a:rPr>
                              <m:t>2</m:t>
                            </m:r>
                          </m:den>
                        </m:f>
                      </m:sub>
                    </m:sSub>
                    <m:r>
                      <a:rPr lang="en-US" sz="2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800" dirty="0">
                    <a:solidFill>
                      <a:srgbClr val="0000FF"/>
                    </a:solidFill>
                    <a:latin typeface="Times New Roman" panose="02020603050405020304" pitchFamily="18" charset="0"/>
                    <a:cs typeface="Times New Roman" panose="02020603050405020304" pitchFamily="18" charset="0"/>
                  </a:rPr>
                  <a:t>if test is two sided.</a:t>
                </a:r>
              </a:p>
              <a:p>
                <a:pPr algn="just"/>
                <a:r>
                  <a:rPr lang="en-US" sz="2800" dirty="0">
                    <a:latin typeface="Times New Roman" panose="02020603050405020304" pitchFamily="18" charset="0"/>
                    <a:cs typeface="Times New Roman" panose="02020603050405020304" pitchFamily="18" charset="0"/>
                  </a:rPr>
                  <a:t>If the test value is T in step 2, Find the critical value</a:t>
                </a:r>
              </a:p>
              <a:p>
                <a:pPr algn="just"/>
                <a:r>
                  <a:rPr lang="en-US"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dirty="0" smtClean="0">
                            <a:solidFill>
                              <a:srgbClr val="0000FF"/>
                            </a:solidFill>
                            <a:latin typeface="Cambria Math" panose="02040503050406030204" pitchFamily="18" charset="0"/>
                            <a:cs typeface="Times New Roman" panose="02020603050405020304" pitchFamily="18" charset="0"/>
                          </a:rPr>
                        </m:ctrlPr>
                      </m:sSubPr>
                      <m:e>
                        <m:r>
                          <a:rPr lang="en-US" sz="2800" b="0" i="1" dirty="0" smtClean="0">
                            <a:solidFill>
                              <a:srgbClr val="0000FF"/>
                            </a:solidFill>
                            <a:latin typeface="Cambria Math" panose="02040503050406030204" pitchFamily="18" charset="0"/>
                            <a:cs typeface="Times New Roman" panose="02020603050405020304" pitchFamily="18" charset="0"/>
                          </a:rPr>
                          <m:t>𝑡</m:t>
                        </m:r>
                      </m:e>
                      <m:sub>
                        <m:r>
                          <a:rPr lang="en-US" sz="2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800" dirty="0">
                    <a:solidFill>
                      <a:srgbClr val="0000FF"/>
                    </a:solidFill>
                    <a:latin typeface="Times New Roman" panose="02020603050405020304" pitchFamily="18" charset="0"/>
                    <a:cs typeface="Times New Roman" panose="02020603050405020304" pitchFamily="18" charset="0"/>
                  </a:rPr>
                  <a:t> if test is one sided.</a:t>
                </a:r>
              </a:p>
              <a:p>
                <a:pPr algn="just"/>
                <a:r>
                  <a:rPr lang="en-US" sz="2800" dirty="0">
                    <a:solidFill>
                      <a:srgbClr val="0000FF"/>
                    </a:solidFill>
                    <a:cs typeface="Times New Roman" panose="02020603050405020304" pitchFamily="18" charset="0"/>
                  </a:rPr>
                  <a:t>                          </a:t>
                </a:r>
                <a14:m>
                  <m:oMath xmlns:m="http://schemas.openxmlformats.org/officeDocument/2006/math">
                    <m:sSub>
                      <m:sSubPr>
                        <m:ctrlPr>
                          <a:rPr lang="en-US" sz="2800" i="1" dirty="0">
                            <a:solidFill>
                              <a:srgbClr val="0000FF"/>
                            </a:solidFill>
                            <a:latin typeface="Cambria Math" panose="02040503050406030204" pitchFamily="18" charset="0"/>
                            <a:cs typeface="Times New Roman" panose="02020603050405020304" pitchFamily="18" charset="0"/>
                          </a:rPr>
                        </m:ctrlPr>
                      </m:sSubPr>
                      <m:e>
                        <m:r>
                          <a:rPr lang="en-US" sz="2800" b="0" i="1" dirty="0" smtClean="0">
                            <a:solidFill>
                              <a:srgbClr val="0000FF"/>
                            </a:solidFill>
                            <a:latin typeface="Cambria Math" panose="02040503050406030204" pitchFamily="18" charset="0"/>
                            <a:cs typeface="Times New Roman" panose="02020603050405020304" pitchFamily="18" charset="0"/>
                          </a:rPr>
                          <m:t>𝑡</m:t>
                        </m:r>
                      </m:e>
                      <m:sub>
                        <m:f>
                          <m:fPr>
                            <m:type m:val="skw"/>
                            <m:ctrlPr>
                              <a:rPr lang="en-US" sz="2800" i="1" dirty="0">
                                <a:solidFill>
                                  <a:srgbClr val="0000FF"/>
                                </a:solidFill>
                                <a:latin typeface="Cambria Math" panose="02040503050406030204" pitchFamily="18" charset="0"/>
                                <a:cs typeface="Times New Roman" panose="02020603050405020304" pitchFamily="18" charset="0"/>
                              </a:rPr>
                            </m:ctrlPr>
                          </m:fPr>
                          <m:num>
                            <m:r>
                              <a:rPr lang="en-US" sz="2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𝛼</m:t>
                            </m:r>
                          </m:num>
                          <m:den>
                            <m:r>
                              <a:rPr lang="en-US" sz="2800" i="1" dirty="0">
                                <a:solidFill>
                                  <a:srgbClr val="0000FF"/>
                                </a:solidFill>
                                <a:latin typeface="Cambria Math" panose="02040503050406030204" pitchFamily="18" charset="0"/>
                                <a:cs typeface="Times New Roman" panose="02020603050405020304" pitchFamily="18" charset="0"/>
                              </a:rPr>
                              <m:t>2</m:t>
                            </m:r>
                          </m:den>
                        </m:f>
                      </m:sub>
                    </m:sSub>
                  </m:oMath>
                </a14:m>
                <a:r>
                  <a:rPr lang="en-US" sz="2800" dirty="0">
                    <a:solidFill>
                      <a:srgbClr val="0000FF"/>
                    </a:solidFill>
                    <a:latin typeface="Times New Roman" panose="02020603050405020304" pitchFamily="18" charset="0"/>
                    <a:cs typeface="Times New Roman" panose="02020603050405020304" pitchFamily="18" charset="0"/>
                  </a:rPr>
                  <a:t>if test is two sided.</a:t>
                </a:r>
              </a:p>
              <a:p>
                <a:r>
                  <a:rPr lang="en-US" sz="2800" dirty="0">
                    <a:solidFill>
                      <a:srgbClr val="FF0000"/>
                    </a:solidFill>
                    <a:latin typeface="Times New Roman" panose="02020603050405020304" pitchFamily="18" charset="0"/>
                    <a:cs typeface="Times New Roman" panose="02020603050405020304" pitchFamily="18" charset="0"/>
                  </a:rPr>
                  <a:t>Step 4. </a:t>
                </a:r>
              </a:p>
              <a:p>
                <a:r>
                  <a:rPr lang="en-US" sz="2800" dirty="0">
                    <a:solidFill>
                      <a:srgbClr val="000000"/>
                    </a:solidFill>
                    <a:latin typeface="Times New Roman" panose="02020603050405020304" pitchFamily="18" charset="0"/>
                    <a:cs typeface="Times New Roman" panose="02020603050405020304" pitchFamily="18" charset="0"/>
                  </a:rPr>
                  <a:t>Make decision: </a:t>
                </a:r>
                <a:r>
                  <a:rPr lang="en-US" sz="2800" dirty="0">
                    <a:solidFill>
                      <a:srgbClr val="00B050"/>
                    </a:solidFill>
                    <a:latin typeface="Times New Roman" panose="02020603050405020304" pitchFamily="18" charset="0"/>
                    <a:cs typeface="Times New Roman" panose="02020603050405020304" pitchFamily="18" charset="0"/>
                  </a:rPr>
                  <a:t>Reject H</a:t>
                </a:r>
                <a:r>
                  <a:rPr lang="en-US" dirty="0">
                    <a:solidFill>
                      <a:srgbClr val="00B050"/>
                    </a:solidFill>
                    <a:latin typeface="Times New Roman" panose="02020603050405020304" pitchFamily="18" charset="0"/>
                    <a:cs typeface="Times New Roman" panose="02020603050405020304" pitchFamily="18" charset="0"/>
                  </a:rPr>
                  <a:t>0</a:t>
                </a:r>
                <a:r>
                  <a:rPr lang="en-US" sz="2800" dirty="0">
                    <a:solidFill>
                      <a:srgbClr val="00B050"/>
                    </a:solidFill>
                    <a:latin typeface="Times New Roman" panose="02020603050405020304" pitchFamily="18" charset="0"/>
                    <a:cs typeface="Times New Roman" panose="02020603050405020304" pitchFamily="18" charset="0"/>
                  </a:rPr>
                  <a:t> if test value falls in the critical region otherwise accept H</a:t>
                </a:r>
                <a:r>
                  <a:rPr lang="en-US" dirty="0">
                    <a:solidFill>
                      <a:srgbClr val="00B050"/>
                    </a:solidFill>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a:t>
                </a:r>
              </a:p>
              <a:p>
                <a:endParaRPr lang="en-US" sz="2800" dirty="0">
                  <a:solidFill>
                    <a:srgbClr val="000000"/>
                  </a:solidFill>
                  <a:latin typeface="Times New Roman" panose="02020603050405020304" pitchFamily="18" charset="0"/>
                  <a:cs typeface="Times New Roman" panose="02020603050405020304" pitchFamily="18" charset="0"/>
                </a:endParaRPr>
              </a:p>
              <a:p>
                <a:r>
                  <a:rPr lang="en-US" sz="2800" dirty="0">
                    <a:solidFill>
                      <a:srgbClr val="FF0000"/>
                    </a:solidFill>
                    <a:latin typeface="Times New Roman" panose="02020603050405020304" pitchFamily="18" charset="0"/>
                    <a:cs typeface="Times New Roman" panose="02020603050405020304" pitchFamily="18" charset="0"/>
                  </a:rPr>
                  <a:t>Step 5. </a:t>
                </a:r>
                <a:r>
                  <a:rPr lang="en-US" sz="2800" dirty="0">
                    <a:solidFill>
                      <a:srgbClr val="000000"/>
                    </a:solidFill>
                    <a:latin typeface="Times New Roman" panose="02020603050405020304" pitchFamily="18" charset="0"/>
                    <a:cs typeface="Times New Roman" panose="02020603050405020304" pitchFamily="18" charset="0"/>
                  </a:rPr>
                  <a:t>State the conclusion in nontechnical terms.</a:t>
                </a:r>
                <a:endParaRPr lang="en-US" sz="28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17713" y="915965"/>
                <a:ext cx="8196944" cy="4927375"/>
              </a:xfrm>
              <a:prstGeom prst="rect">
                <a:avLst/>
              </a:prstGeom>
              <a:blipFill rotWithShape="0">
                <a:blip r:embed="rId2"/>
                <a:stretch>
                  <a:fillRect l="-1563" t="-1236" b="-2472"/>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1A037794-5B0D-4854-803B-E4CE33CFAC3F}" type="datetime5">
              <a:rPr lang="en-NZ" altLang="en-US" smtClean="0"/>
              <a:t>16-Jun-23</a:t>
            </a:fld>
            <a:endParaRPr lang="en-US" altLang="en-US"/>
          </a:p>
        </p:txBody>
      </p:sp>
      <p:sp>
        <p:nvSpPr>
          <p:cNvPr id="3" name="Slide Number Placeholder 2"/>
          <p:cNvSpPr>
            <a:spLocks noGrp="1"/>
          </p:cNvSpPr>
          <p:nvPr>
            <p:ph type="sldNum" sz="quarter" idx="11"/>
          </p:nvPr>
        </p:nvSpPr>
        <p:spPr/>
        <p:txBody>
          <a:bodyPr/>
          <a:lstStyle/>
          <a:p>
            <a:fld id="{E6D38F6D-B68C-43EA-8D93-D9BC679B8240}" type="slidenum">
              <a:rPr lang="en-US" altLang="en-US" smtClean="0"/>
              <a:pPr/>
              <a:t>87</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840003417"/>
      </p:ext>
    </p:extLst>
  </p:cSld>
  <p:clrMapOvr>
    <a:masterClrMapping/>
  </p:clrMapOvr>
  <p:transition spd="slow">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02770" y="476853"/>
                <a:ext cx="8371115" cy="2359941"/>
              </a:xfrm>
              <a:prstGeom prst="rect">
                <a:avLst/>
              </a:prstGeom>
            </p:spPr>
            <p:txBody>
              <a:bodyPr wrap="square">
                <a:spAutoFit/>
              </a:bodyPr>
              <a:lstStyle/>
              <a:p>
                <a:pPr algn="just"/>
                <a:r>
                  <a:rPr lang="en-US" sz="2400" dirty="0">
                    <a:solidFill>
                      <a:srgbClr val="FF00FF"/>
                    </a:solidFill>
                    <a:latin typeface="Times New Roman" panose="02020603050405020304" pitchFamily="18" charset="0"/>
                    <a:cs typeface="Times New Roman" panose="02020603050405020304" pitchFamily="18" charset="0"/>
                  </a:rPr>
                  <a:t>Example : </a:t>
                </a:r>
                <a:r>
                  <a:rPr lang="en-US" sz="2400" dirty="0">
                    <a:solidFill>
                      <a:srgbClr val="000000"/>
                    </a:solidFill>
                    <a:latin typeface="Times New Roman" panose="02020603050405020304" pitchFamily="18" charset="0"/>
                    <a:cs typeface="Times New Roman" panose="02020603050405020304" pitchFamily="18" charset="0"/>
                  </a:rPr>
                  <a:t>M &amp; M candies claims that the average weight of M &amp; M candies is greater than 0.8535 g. To test this claim a random sample of 13 M &amp; M candies are taken and a sample mean of 0.8635 g. was found the population standard deviation  is known to be 0.0565. Test the claim using traditional approach (critical value method) with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Times New Roman" panose="02020603050405020304" pitchFamily="18" charset="0"/>
                      </a:rPr>
                      <m:t>𝛼</m:t>
                    </m:r>
                    <m:r>
                      <a:rPr lang="en-US" sz="2400" b="0" i="1" dirty="0" smtClean="0">
                        <a:latin typeface="Cambria Math" panose="02040503050406030204" pitchFamily="18" charset="0"/>
                        <a:ea typeface="Cambria Math" panose="02040503050406030204" pitchFamily="18" charset="0"/>
                        <a:cs typeface="Times New Roman" panose="02020603050405020304" pitchFamily="18" charset="0"/>
                      </a:rPr>
                      <m:t>=5%</m:t>
                    </m:r>
                    <m:r>
                      <a:rPr lang="en-US" sz="2400" i="1" dirty="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2400" dirty="0">
                    <a:solidFill>
                      <a:srgbClr val="000000"/>
                    </a:solidFill>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402770" y="476853"/>
                <a:ext cx="8371115" cy="2359941"/>
              </a:xfrm>
              <a:prstGeom prst="rect">
                <a:avLst/>
              </a:prstGeom>
              <a:blipFill>
                <a:blip r:embed="rId2"/>
                <a:stretch>
                  <a:fillRect l="-1092" t="-2067" r="-1165" b="-2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85592" y="2787130"/>
                <a:ext cx="8125007" cy="3704219"/>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Solutions:</a:t>
                </a:r>
              </a:p>
              <a:p>
                <a:r>
                  <a:rPr lang="en-US" sz="2000" dirty="0">
                    <a:solidFill>
                      <a:srgbClr val="FF0000"/>
                    </a:solidFill>
                    <a:latin typeface="Times New Roman" panose="02020603050405020304" pitchFamily="18" charset="0"/>
                    <a:cs typeface="Times New Roman" panose="02020603050405020304" pitchFamily="18" charset="0"/>
                  </a:rPr>
                  <a:t>Step1 : Hypotheses:</a:t>
                </a:r>
              </a:p>
              <a:p>
                <a14:m>
                  <m:oMath xmlns:m="http://schemas.openxmlformats.org/officeDocument/2006/math">
                    <m:r>
                      <a:rPr lang="en-US" sz="2000" b="0" i="1" smtClean="0">
                        <a:latin typeface="Cambria Math" panose="02040503050406030204" pitchFamily="18" charset="0"/>
                        <a:cs typeface="Times New Roman" panose="02020603050405020304" pitchFamily="18" charset="0"/>
                      </a:rPr>
                      <m:t>                       </m:t>
                    </m:r>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  </m:t>
                        </m:r>
                        <m:r>
                          <a:rPr lang="en-US" sz="2000" i="1">
                            <a:latin typeface="Cambria Math" panose="02040503050406030204" pitchFamily="18" charset="0"/>
                            <a:cs typeface="Times New Roman" panose="02020603050405020304" pitchFamily="18" charset="0"/>
                          </a:rPr>
                          <m:t>𝐻</m:t>
                        </m:r>
                      </m:e>
                      <m:sub>
                        <m:r>
                          <a:rPr lang="en-US" sz="2000" i="1">
                            <a:latin typeface="Cambria Math" panose="02040503050406030204" pitchFamily="18" charset="0"/>
                            <a:cs typeface="Times New Roman" panose="02020603050405020304" pitchFamily="18" charset="0"/>
                          </a:rPr>
                          <m:t>0</m:t>
                        </m:r>
                      </m:sub>
                    </m:sSub>
                    <m:r>
                      <a:rPr lang="en-US" sz="2000">
                        <a:latin typeface="Cambria Math" panose="02040503050406030204" pitchFamily="18" charset="0"/>
                        <a:cs typeface="Times New Roman" panose="02020603050405020304" pitchFamily="18" charset="0"/>
                      </a:rPr>
                      <m:t>: </m:t>
                    </m:r>
                    <m:r>
                      <m:rPr>
                        <m:sty m:val="p"/>
                      </m:rPr>
                      <a:rPr lang="el-GR" sz="2000" i="1">
                        <a:latin typeface="Cambria Math" panose="02040503050406030204" pitchFamily="18" charset="0"/>
                        <a:ea typeface="Cambria Math" panose="02040503050406030204" pitchFamily="18" charset="0"/>
                        <a:cs typeface="Times New Roman" panose="02020603050405020304" pitchFamily="18" charset="0"/>
                      </a:rPr>
                      <m:t>μ</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0.8535</m:t>
                    </m:r>
                  </m:oMath>
                </a14:m>
                <a:r>
                  <a:rPr lang="en-US" sz="2000" dirty="0">
                    <a:cs typeface="Times New Roman" panose="02020603050405020304" pitchFamily="18" charset="0"/>
                  </a:rPr>
                  <a:t>                                              </a:t>
                </a:r>
              </a:p>
              <a:p>
                <a:r>
                  <a:rPr lang="en-US" sz="2000" dirty="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                     </m:t>
                        </m:r>
                        <m:r>
                          <a:rPr lang="en-US" sz="2000" i="1">
                            <a:latin typeface="Cambria Math" panose="02040503050406030204" pitchFamily="18" charset="0"/>
                            <a:cs typeface="Times New Roman" panose="02020603050405020304" pitchFamily="18" charset="0"/>
                          </a:rPr>
                          <m:t>𝐻</m:t>
                        </m:r>
                      </m:e>
                      <m:sub>
                        <m:r>
                          <a:rPr lang="en-US" sz="2000" i="1">
                            <a:latin typeface="Cambria Math" panose="02040503050406030204" pitchFamily="18" charset="0"/>
                            <a:cs typeface="Times New Roman" panose="02020603050405020304" pitchFamily="18" charset="0"/>
                          </a:rPr>
                          <m:t>1</m:t>
                        </m:r>
                      </m:sub>
                    </m:sSub>
                    <m:r>
                      <a:rPr lang="en-US" sz="2000">
                        <a:latin typeface="Cambria Math" panose="02040503050406030204" pitchFamily="18" charset="0"/>
                        <a:cs typeface="Times New Roman" panose="02020603050405020304" pitchFamily="18" charset="0"/>
                      </a:rPr>
                      <m:t>: </m:t>
                    </m:r>
                    <m:r>
                      <m:rPr>
                        <m:sty m:val="p"/>
                      </m:rPr>
                      <a:rPr lang="el-GR" sz="2000" i="1">
                        <a:latin typeface="Cambria Math" panose="02040503050406030204" pitchFamily="18" charset="0"/>
                        <a:ea typeface="Cambria Math" panose="02040503050406030204" pitchFamily="18" charset="0"/>
                        <a:cs typeface="Times New Roman" panose="02020603050405020304" pitchFamily="18" charset="0"/>
                      </a:rPr>
                      <m:t>μ</m:t>
                    </m:r>
                    <m:r>
                      <a:rPr lang="en-US" sz="2000" i="1" smtClean="0">
                        <a:latin typeface="Cambria Math" panose="02040503050406030204" pitchFamily="18" charset="0"/>
                        <a:ea typeface="Cambria Math" panose="02040503050406030204" pitchFamily="18" charset="0"/>
                        <a:cs typeface="Times New Roman" panose="02020603050405020304" pitchFamily="18" charset="0"/>
                      </a:rPr>
                      <m:t>&gt;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0.8535</m:t>
                    </m:r>
                  </m:oMath>
                </a14:m>
                <a:r>
                  <a:rPr lang="en-US" sz="2000" dirty="0">
                    <a:latin typeface="Times New Roman" panose="02020603050405020304" pitchFamily="18" charset="0"/>
                    <a:cs typeface="Times New Roman" panose="02020603050405020304" pitchFamily="18" charset="0"/>
                  </a:rPr>
                  <a:t> (put the claim under H</a:t>
                </a:r>
                <a:r>
                  <a:rPr lang="en-US" sz="12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r>
                  <a:rPr lang="en-US" sz="2000" dirty="0">
                    <a:solidFill>
                      <a:srgbClr val="FF0000"/>
                    </a:solidFill>
                    <a:latin typeface="Times New Roman" panose="02020603050405020304" pitchFamily="18" charset="0"/>
                    <a:cs typeface="Times New Roman" panose="02020603050405020304" pitchFamily="18" charset="0"/>
                  </a:rPr>
                  <a:t>Step2 :Test Statistic value Calculation</a:t>
                </a:r>
              </a:p>
              <a:p>
                <a:r>
                  <a:rPr lang="en-US" sz="2000" dirty="0">
                    <a:latin typeface="Times New Roman" panose="02020603050405020304" pitchFamily="18" charset="0"/>
                    <a:cs typeface="Times New Roman" panose="02020603050405020304" pitchFamily="18" charset="0"/>
                  </a:rPr>
                  <a:t>Since population standard deviation </a:t>
                </a: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𝜎</m:t>
                    </m:r>
                  </m:oMath>
                </a14:m>
                <a:r>
                  <a:rPr lang="en-US" sz="2000" dirty="0">
                    <a:latin typeface="Times New Roman" panose="02020603050405020304" pitchFamily="18" charset="0"/>
                    <a:cs typeface="Times New Roman" panose="02020603050405020304" pitchFamily="18" charset="0"/>
                  </a:rPr>
                  <a:t> is known. So Test value is given by</a:t>
                </a:r>
                <a:endParaRPr lang="en-US" sz="2000" dirty="0">
                  <a:solidFill>
                    <a:srgbClr val="FF0000"/>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cs typeface="Times New Roman" panose="02020603050405020304" pitchFamily="18" charset="0"/>
                        </a:rPr>
                        <m:t>𝑍</m:t>
                      </m:r>
                      <m:r>
                        <a:rPr lang="en-GB" sz="2000" i="1">
                          <a:solidFill>
                            <a:schemeClr val="tx1"/>
                          </a:solidFill>
                          <a:latin typeface="Cambria Math" panose="02040503050406030204" pitchFamily="18" charset="0"/>
                          <a:cs typeface="Times New Roman" panose="02020603050405020304" pitchFamily="18" charset="0"/>
                        </a:rPr>
                        <m:t>=</m:t>
                      </m:r>
                      <m:f>
                        <m:fPr>
                          <m:ctrlPr>
                            <a:rPr lang="en-GB" sz="2000" i="1">
                              <a:solidFill>
                                <a:schemeClr val="tx1"/>
                              </a:solidFill>
                              <a:latin typeface="Cambria Math" panose="02040503050406030204" pitchFamily="18" charset="0"/>
                              <a:cs typeface="Times New Roman" panose="02020603050405020304" pitchFamily="18" charset="0"/>
                            </a:rPr>
                          </m:ctrlPr>
                        </m:fPr>
                        <m:num>
                          <m:acc>
                            <m:accPr>
                              <m:chr m:val="̅"/>
                              <m:ctrlPr>
                                <a:rPr lang="en-US" sz="2000" i="1">
                                  <a:solidFill>
                                    <a:schemeClr val="tx1"/>
                                  </a:solidFill>
                                  <a:latin typeface="Cambria Math" panose="02040503050406030204" pitchFamily="18" charset="0"/>
                                  <a:cs typeface="Times New Roman" panose="02020603050405020304" pitchFamily="18" charset="0"/>
                                </a:rPr>
                              </m:ctrlPr>
                            </m:accPr>
                            <m:e>
                              <m:r>
                                <a:rPr lang="en-US" sz="2000" i="1">
                                  <a:solidFill>
                                    <a:schemeClr val="tx1"/>
                                  </a:solidFill>
                                  <a:latin typeface="Cambria Math" panose="02040503050406030204" pitchFamily="18" charset="0"/>
                                  <a:cs typeface="Times New Roman" panose="02020603050405020304" pitchFamily="18" charset="0"/>
                                </a:rPr>
                                <m:t>𝑋</m:t>
                              </m:r>
                            </m:e>
                          </m:acc>
                          <m:r>
                            <a:rPr lang="en-GB" sz="2000" i="1">
                              <a:solidFill>
                                <a:schemeClr val="tx1"/>
                              </a:solidFill>
                              <a:latin typeface="Cambria Math" panose="02040503050406030204" pitchFamily="18" charset="0"/>
                              <a:cs typeface="Times New Roman" panose="02020603050405020304" pitchFamily="18" charset="0"/>
                            </a:rPr>
                            <m:t>−</m:t>
                          </m:r>
                          <m:sSub>
                            <m:sSubPr>
                              <m:ctrlPr>
                                <a:rPr lang="en-GB" sz="2000" i="1">
                                  <a:solidFill>
                                    <a:schemeClr val="tx1"/>
                                  </a:solidFill>
                                  <a:latin typeface="Cambria Math" panose="02040503050406030204" pitchFamily="18" charset="0"/>
                                  <a:cs typeface="Times New Roman" panose="02020603050405020304" pitchFamily="18" charset="0"/>
                                </a:rPr>
                              </m:ctrlPr>
                            </m:sSubPr>
                            <m:e>
                              <m:r>
                                <a:rPr lang="en-GB"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2000" i="1">
                                  <a:solidFill>
                                    <a:schemeClr val="tx1"/>
                                  </a:solidFill>
                                  <a:latin typeface="Cambria Math" panose="02040503050406030204" pitchFamily="18" charset="0"/>
                                  <a:cs typeface="Times New Roman" panose="02020603050405020304" pitchFamily="18" charset="0"/>
                                </a:rPr>
                                <m:t>0</m:t>
                              </m:r>
                            </m:sub>
                          </m:sSub>
                        </m:num>
                        <m:den>
                          <m:r>
                            <a:rPr lang="en-US" sz="2000" i="1">
                              <a:solidFill>
                                <a:schemeClr val="tx1"/>
                              </a:solidFill>
                              <a:latin typeface="Cambria Math" panose="02040503050406030204" pitchFamily="18" charset="0"/>
                              <a:cs typeface="Times New Roman" panose="02020603050405020304" pitchFamily="18" charset="0"/>
                            </a:rPr>
                            <m:t>(</m:t>
                          </m:r>
                          <m:f>
                            <m:fPr>
                              <m:type m:val="skw"/>
                              <m:ctrlPr>
                                <a:rPr lang="en-GB" sz="2000" i="1">
                                  <a:solidFill>
                                    <a:schemeClr val="tx1"/>
                                  </a:solidFill>
                                  <a:latin typeface="Cambria Math" panose="02040503050406030204" pitchFamily="18" charset="0"/>
                                  <a:cs typeface="Times New Roman" panose="02020603050405020304" pitchFamily="18" charset="0"/>
                                </a:rPr>
                              </m:ctrlPr>
                            </m:fPr>
                            <m:num>
                              <m:r>
                                <a:rPr lang="en-US"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𝜎</m:t>
                              </m:r>
                            </m:num>
                            <m:den>
                              <m:rad>
                                <m:radPr>
                                  <m:degHide m:val="on"/>
                                  <m:ctrlPr>
                                    <a:rPr lang="en-GB" sz="2000" i="1">
                                      <a:solidFill>
                                        <a:schemeClr val="tx1"/>
                                      </a:solidFill>
                                      <a:latin typeface="Cambria Math" panose="02040503050406030204" pitchFamily="18" charset="0"/>
                                      <a:cs typeface="Times New Roman" panose="02020603050405020304" pitchFamily="18" charset="0"/>
                                    </a:rPr>
                                  </m:ctrlPr>
                                </m:radPr>
                                <m:deg/>
                                <m:e>
                                  <m:r>
                                    <a:rPr lang="en-US" sz="2000" i="1">
                                      <a:solidFill>
                                        <a:schemeClr val="tx1"/>
                                      </a:solidFill>
                                      <a:latin typeface="Cambria Math" panose="02040503050406030204" pitchFamily="18" charset="0"/>
                                    </a:rPr>
                                    <m:t>𝑛</m:t>
                                  </m:r>
                                </m:e>
                              </m:rad>
                            </m:den>
                          </m:f>
                          <m:r>
                            <a:rPr lang="en-US" sz="2000" i="1">
                              <a:solidFill>
                                <a:schemeClr val="tx1"/>
                              </a:solidFill>
                              <a:latin typeface="Cambria Math" panose="02040503050406030204" pitchFamily="18" charset="0"/>
                              <a:cs typeface="Times New Roman" panose="02020603050405020304" pitchFamily="18" charset="0"/>
                            </a:rPr>
                            <m:t>)</m:t>
                          </m:r>
                        </m:den>
                      </m:f>
                      <m:r>
                        <a:rPr lang="en-GB" sz="2000" i="1">
                          <a:solidFill>
                            <a:schemeClr val="tx1"/>
                          </a:solidFill>
                          <a:latin typeface="Cambria Math" panose="02040503050406030204" pitchFamily="18" charset="0"/>
                          <a:cs typeface="Times New Roman" panose="02020603050405020304" pitchFamily="18" charset="0"/>
                        </a:rPr>
                        <m:t>=</m:t>
                      </m:r>
                      <m:f>
                        <m:fPr>
                          <m:ctrlPr>
                            <a:rPr lang="en-GB" sz="2000" i="1">
                              <a:solidFill>
                                <a:schemeClr val="tx1"/>
                              </a:solidFill>
                              <a:latin typeface="Cambria Math" panose="02040503050406030204" pitchFamily="18" charset="0"/>
                              <a:cs typeface="Times New Roman" panose="02020603050405020304" pitchFamily="18" charset="0"/>
                            </a:rPr>
                          </m:ctrlPr>
                        </m:fPr>
                        <m:num>
                          <m:r>
                            <a:rPr lang="en-US" sz="2000" b="0" i="1" smtClean="0">
                              <a:solidFill>
                                <a:schemeClr val="tx1"/>
                              </a:solidFill>
                              <a:latin typeface="Cambria Math" panose="02040503050406030204" pitchFamily="18" charset="0"/>
                              <a:cs typeface="Times New Roman" panose="02020603050405020304" pitchFamily="18" charset="0"/>
                            </a:rPr>
                            <m:t>0.8635−0.8535</m:t>
                          </m:r>
                        </m:num>
                        <m:den>
                          <m:r>
                            <a:rPr lang="en-US" sz="2000" i="1">
                              <a:solidFill>
                                <a:schemeClr val="tx1"/>
                              </a:solidFill>
                              <a:latin typeface="Cambria Math" panose="02040503050406030204" pitchFamily="18" charset="0"/>
                              <a:cs typeface="Times New Roman" panose="02020603050405020304" pitchFamily="18" charset="0"/>
                            </a:rPr>
                            <m:t>(</m:t>
                          </m:r>
                          <m:f>
                            <m:fPr>
                              <m:type m:val="skw"/>
                              <m:ctrlPr>
                                <a:rPr lang="en-GB" sz="2000" i="1">
                                  <a:solidFill>
                                    <a:schemeClr val="tx1"/>
                                  </a:solidFill>
                                  <a:latin typeface="Cambria Math" panose="02040503050406030204" pitchFamily="18" charset="0"/>
                                  <a:cs typeface="Times New Roman" panose="02020603050405020304" pitchFamily="18" charset="0"/>
                                </a:rPr>
                              </m:ctrlPr>
                            </m:fPr>
                            <m:num>
                              <m:r>
                                <a:rPr lang="en-US"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0.0565</m:t>
                              </m:r>
                            </m:num>
                            <m:den>
                              <m:rad>
                                <m:radPr>
                                  <m:degHide m:val="on"/>
                                  <m:ctrlPr>
                                    <a:rPr lang="en-GB" sz="2000" i="1">
                                      <a:solidFill>
                                        <a:schemeClr val="tx1"/>
                                      </a:solidFill>
                                      <a:latin typeface="Cambria Math" panose="02040503050406030204" pitchFamily="18" charset="0"/>
                                      <a:cs typeface="Times New Roman" panose="02020603050405020304" pitchFamily="18" charset="0"/>
                                    </a:rPr>
                                  </m:ctrlPr>
                                </m:radPr>
                                <m:deg/>
                                <m:e>
                                  <m:r>
                                    <a:rPr lang="en-US" sz="2000" b="0" i="1" smtClean="0">
                                      <a:solidFill>
                                        <a:schemeClr val="tx1"/>
                                      </a:solidFill>
                                      <a:latin typeface="Cambria Math" panose="02040503050406030204" pitchFamily="18" charset="0"/>
                                    </a:rPr>
                                    <m:t>13</m:t>
                                  </m:r>
                                </m:e>
                              </m:rad>
                            </m:den>
                          </m:f>
                          <m:r>
                            <a:rPr lang="en-US" sz="2000" i="1">
                              <a:solidFill>
                                <a:schemeClr val="tx1"/>
                              </a:solidFill>
                              <a:latin typeface="Cambria Math" panose="02040503050406030204" pitchFamily="18" charset="0"/>
                              <a:cs typeface="Times New Roman" panose="02020603050405020304" pitchFamily="18" charset="0"/>
                            </a:rPr>
                            <m:t>)</m:t>
                          </m:r>
                        </m:den>
                      </m:f>
                      <m:r>
                        <a:rPr lang="en-US" sz="2000" b="0" i="1" smtClean="0">
                          <a:solidFill>
                            <a:schemeClr val="tx1"/>
                          </a:solidFill>
                          <a:latin typeface="Cambria Math" panose="02040503050406030204" pitchFamily="18" charset="0"/>
                          <a:cs typeface="Times New Roman" panose="02020603050405020304" pitchFamily="18" charset="0"/>
                        </a:rPr>
                        <m:t>=0.64</m:t>
                      </m:r>
                    </m:oMath>
                  </m:oMathPara>
                </a14:m>
                <a:endParaRPr lang="en-US" sz="2000" dirty="0">
                  <a:solidFill>
                    <a:schemeClr val="tx1"/>
                  </a:solidFill>
                  <a:latin typeface="Times New Roman" panose="02020603050405020304" pitchFamily="18" charset="0"/>
                  <a:cs typeface="Times New Roman" panose="02020603050405020304" pitchFamily="18" charset="0"/>
                </a:endParaRPr>
              </a:p>
              <a:p>
                <a:endParaRPr lang="en-US" sz="2000" dirty="0">
                  <a:solidFill>
                    <a:srgbClr val="FF0000"/>
                  </a:solidFill>
                  <a:latin typeface="Times New Roman" panose="02020603050405020304" pitchFamily="18" charset="0"/>
                  <a:cs typeface="Times New Roman" panose="02020603050405020304" pitchFamily="18" charset="0"/>
                </a:endParaRPr>
              </a:p>
              <a:p>
                <a:endParaRPr 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85592" y="2787130"/>
                <a:ext cx="8125007" cy="3704219"/>
              </a:xfrm>
              <a:prstGeom prst="rect">
                <a:avLst/>
              </a:prstGeom>
              <a:blipFill>
                <a:blip r:embed="rId3"/>
                <a:stretch>
                  <a:fillRect l="-826" t="-822"/>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B07F7CB5-40D9-4C8C-90A8-6D440C8B07BE}" type="datetime5">
              <a:rPr lang="en-NZ" altLang="en-US" smtClean="0"/>
              <a:t>16-Jun-23</a:t>
            </a:fld>
            <a:endParaRPr lang="en-US" altLang="en-US"/>
          </a:p>
        </p:txBody>
      </p:sp>
      <p:sp>
        <p:nvSpPr>
          <p:cNvPr id="3" name="Slide Number Placeholder 2"/>
          <p:cNvSpPr>
            <a:spLocks noGrp="1"/>
          </p:cNvSpPr>
          <p:nvPr>
            <p:ph type="sldNum" sz="quarter" idx="11"/>
          </p:nvPr>
        </p:nvSpPr>
        <p:spPr/>
        <p:txBody>
          <a:bodyPr/>
          <a:lstStyle/>
          <a:p>
            <a:fld id="{E6D38F6D-B68C-43EA-8D93-D9BC679B8240}" type="slidenum">
              <a:rPr lang="en-US" altLang="en-US" smtClean="0"/>
              <a:pPr/>
              <a:t>88</a:t>
            </a:fld>
            <a:endParaRPr lang="en-US" altLang="en-US"/>
          </a:p>
        </p:txBody>
      </p:sp>
      <p:sp>
        <p:nvSpPr>
          <p:cNvPr id="6" name="Footer Placeholder 5"/>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534453950"/>
      </p:ext>
    </p:extLst>
  </p:cSld>
  <p:clrMapOvr>
    <a:masterClrMapping/>
  </p:clrMapOvr>
  <p:transition spd="slow">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83027" y="899048"/>
                <a:ext cx="8131629" cy="4401205"/>
              </a:xfrm>
              <a:prstGeom prst="rect">
                <a:avLst/>
              </a:prstGeom>
            </p:spPr>
            <p:txBody>
              <a:bodyPr wrap="square">
                <a:spAutoFit/>
              </a:bodyPr>
              <a:lstStyle/>
              <a:p>
                <a:r>
                  <a:rPr lang="en-US" sz="2000" dirty="0">
                    <a:solidFill>
                      <a:srgbClr val="FF0000"/>
                    </a:solidFill>
                    <a:latin typeface="Times New Roman" panose="02020603050405020304" pitchFamily="18" charset="0"/>
                    <a:cs typeface="Times New Roman" panose="02020603050405020304" pitchFamily="18" charset="0"/>
                  </a:rPr>
                  <a:t>Step3 :Critical value/identify critical region:</a:t>
                </a:r>
              </a:p>
              <a:p>
                <a:pPr algn="just"/>
                <a:r>
                  <a:rPr lang="en-US" sz="2000" dirty="0">
                    <a:latin typeface="Times New Roman" panose="02020603050405020304" pitchFamily="18" charset="0"/>
                    <a:cs typeface="Times New Roman" panose="02020603050405020304" pitchFamily="18" charset="0"/>
                  </a:rPr>
                  <a:t>This is right sided test (look at the hypotheses to find one or two sided test) so that the critical value is </a:t>
                </a:r>
                <a14:m>
                  <m:oMath xmlns:m="http://schemas.openxmlformats.org/officeDocument/2006/math">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𝑍</m:t>
                        </m:r>
                      </m:e>
                      <m:sub>
                        <m:r>
                          <a:rPr lang="en-US" sz="2000" i="1" dirty="0">
                            <a:latin typeface="Cambria Math" panose="02040503050406030204" pitchFamily="18" charset="0"/>
                            <a:ea typeface="Cambria Math" panose="02040503050406030204" pitchFamily="18" charset="0"/>
                            <a:cs typeface="Times New Roman" panose="02020603050405020304" pitchFamily="18" charset="0"/>
                          </a:rPr>
                          <m:t>𝛼</m:t>
                        </m:r>
                      </m:sub>
                    </m:sSub>
                  </m:oMath>
                </a14:m>
                <a:r>
                  <a:rPr lang="en-US" sz="2000" dirty="0">
                    <a:latin typeface="Times New Roman" panose="02020603050405020304" pitchFamily="18" charset="0"/>
                    <a:cs typeface="Times New Roman" panose="02020603050405020304" pitchFamily="18" charset="0"/>
                  </a:rPr>
                  <a:t>. For </a:t>
                </a:r>
                <a14:m>
                  <m:oMath xmlns:m="http://schemas.openxmlformats.org/officeDocument/2006/math">
                    <m:r>
                      <a:rPr lang="en-US" sz="2000" i="1" dirty="0">
                        <a:latin typeface="Cambria Math" panose="02040503050406030204" pitchFamily="18" charset="0"/>
                        <a:ea typeface="Cambria Math" panose="02040503050406030204" pitchFamily="18" charset="0"/>
                        <a:cs typeface="Times New Roman" panose="02020603050405020304" pitchFamily="18" charset="0"/>
                      </a:rPr>
                      <m:t>𝛼</m:t>
                    </m:r>
                    <m:r>
                      <a:rPr lang="en-US" sz="20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0.05, from Z-table, critical value </a:t>
                </a:r>
                <a14:m>
                  <m:oMath xmlns:m="http://schemas.openxmlformats.org/officeDocument/2006/math">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𝑍</m:t>
                        </m:r>
                      </m:e>
                      <m:sub>
                        <m:r>
                          <a:rPr lang="en-US" sz="2000" i="1" dirty="0">
                            <a:latin typeface="Cambria Math" panose="02040503050406030204" pitchFamily="18" charset="0"/>
                            <a:ea typeface="Cambria Math" panose="02040503050406030204" pitchFamily="18" charset="0"/>
                            <a:cs typeface="Times New Roman" panose="02020603050405020304" pitchFamily="18" charset="0"/>
                          </a:rPr>
                          <m:t>0.05</m:t>
                        </m:r>
                      </m:sub>
                    </m:sSub>
                  </m:oMath>
                </a14:m>
                <a:r>
                  <a:rPr lang="en-US" sz="2000" dirty="0">
                    <a:latin typeface="Times New Roman" panose="02020603050405020304" pitchFamily="18" charset="0"/>
                    <a:cs typeface="Times New Roman" panose="02020603050405020304" pitchFamily="18" charset="0"/>
                  </a:rPr>
                  <a:t> = 1.645</a:t>
                </a:r>
                <a:r>
                  <a:rPr lang="en-US" sz="2000" dirty="0">
                    <a:solidFill>
                      <a:srgbClr val="3333FF"/>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(when tail area under the Z-curve is 0.05, Z value is 1.645.).</a:t>
                </a:r>
                <a:endParaRPr lang="en-US" sz="2000" dirty="0">
                  <a:solidFill>
                    <a:srgbClr val="FF0000"/>
                  </a:solidFill>
                  <a:latin typeface="Times New Roman" panose="02020603050405020304" pitchFamily="18" charset="0"/>
                  <a:cs typeface="Times New Roman" panose="02020603050405020304" pitchFamily="18" charset="0"/>
                </a:endParaRPr>
              </a:p>
              <a:p>
                <a:pPr algn="just"/>
                <a:endParaRPr lang="en-US" sz="2000" dirty="0">
                  <a:solidFill>
                    <a:srgbClr val="FF0000"/>
                  </a:solidFill>
                  <a:latin typeface="Times New Roman" panose="02020603050405020304" pitchFamily="18" charset="0"/>
                  <a:cs typeface="Times New Roman" panose="02020603050405020304" pitchFamily="18" charset="0"/>
                </a:endParaRPr>
              </a:p>
              <a:p>
                <a:pPr algn="just"/>
                <a:r>
                  <a:rPr lang="en-US" sz="2000" dirty="0">
                    <a:solidFill>
                      <a:srgbClr val="FF0000"/>
                    </a:solidFill>
                    <a:latin typeface="Times New Roman" panose="02020603050405020304" pitchFamily="18" charset="0"/>
                    <a:cs typeface="Times New Roman" panose="02020603050405020304" pitchFamily="18" charset="0"/>
                  </a:rPr>
                  <a:t>Step4 : Reject or Do not reject H</a:t>
                </a:r>
                <a:r>
                  <a:rPr lang="en-US" sz="1600" dirty="0">
                    <a:solidFill>
                      <a:srgbClr val="FF0000"/>
                    </a:solidFill>
                    <a:latin typeface="Times New Roman" panose="02020603050405020304" pitchFamily="18" charset="0"/>
                    <a:cs typeface="Times New Roman" panose="02020603050405020304" pitchFamily="18" charset="0"/>
                  </a:rPr>
                  <a:t>0</a:t>
                </a:r>
                <a:r>
                  <a:rPr lang="en-US" sz="2000" dirty="0">
                    <a:solidFill>
                      <a:srgbClr val="FF0000"/>
                    </a:solidFill>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Test value is 0.64 and critical value is 1.645(from Z table). If the test value falls in the shaded region (critical region) we reject H</a:t>
                </a:r>
                <a:r>
                  <a:rPr lang="en-US" sz="16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But in this example test value falls in acceptance region so we do not reject H</a:t>
                </a:r>
                <a:r>
                  <a:rPr lang="en-US" sz="16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(0.64 is less than 1.645)</a:t>
                </a:r>
                <a:endParaRPr lang="en-US" sz="2000" dirty="0">
                  <a:solidFill>
                    <a:srgbClr val="FF0000"/>
                  </a:solidFill>
                  <a:latin typeface="Times New Roman" panose="02020603050405020304" pitchFamily="18" charset="0"/>
                  <a:cs typeface="Times New Roman" panose="02020603050405020304" pitchFamily="18" charset="0"/>
                </a:endParaRPr>
              </a:p>
              <a:p>
                <a:pPr algn="just"/>
                <a:endParaRPr lang="en-US" sz="2000" dirty="0">
                  <a:solidFill>
                    <a:srgbClr val="FF0000"/>
                  </a:solidFill>
                  <a:latin typeface="Times New Roman" panose="02020603050405020304" pitchFamily="18" charset="0"/>
                  <a:cs typeface="Times New Roman" panose="02020603050405020304" pitchFamily="18" charset="0"/>
                </a:endParaRPr>
              </a:p>
              <a:p>
                <a:pPr algn="just"/>
                <a:r>
                  <a:rPr lang="en-US" sz="2000" dirty="0">
                    <a:solidFill>
                      <a:srgbClr val="FF0000"/>
                    </a:solidFill>
                    <a:latin typeface="Times New Roman" panose="02020603050405020304" pitchFamily="18" charset="0"/>
                    <a:cs typeface="Times New Roman" panose="02020603050405020304" pitchFamily="18" charset="0"/>
                  </a:rPr>
                  <a:t>Step5 : Write in nontechnical term: </a:t>
                </a:r>
              </a:p>
              <a:p>
                <a:pPr algn="just"/>
                <a:r>
                  <a:rPr lang="en-US" sz="2000" dirty="0">
                    <a:latin typeface="Times New Roman" panose="02020603050405020304" pitchFamily="18" charset="0"/>
                    <a:cs typeface="Times New Roman" panose="02020603050405020304" pitchFamily="18" charset="0"/>
                  </a:rPr>
                  <a:t>Average weight of M &amp; M candies is less than or equal to 0.8535 gm and the test is carried out with 95 % confidence.</a:t>
                </a:r>
              </a:p>
            </p:txBody>
          </p:sp>
        </mc:Choice>
        <mc:Fallback xmlns="">
          <p:sp>
            <p:nvSpPr>
              <p:cNvPr id="4" name="Rectangle 3"/>
              <p:cNvSpPr>
                <a:spLocks noRot="1" noChangeAspect="1" noMove="1" noResize="1" noEditPoints="1" noAdjustHandles="1" noChangeArrowheads="1" noChangeShapeType="1" noTextEdit="1"/>
              </p:cNvSpPr>
              <p:nvPr/>
            </p:nvSpPr>
            <p:spPr>
              <a:xfrm>
                <a:off x="283027" y="899048"/>
                <a:ext cx="8131629" cy="4401205"/>
              </a:xfrm>
              <a:prstGeom prst="rect">
                <a:avLst/>
              </a:prstGeom>
              <a:blipFill>
                <a:blip r:embed="rId2"/>
                <a:stretch>
                  <a:fillRect l="-750" t="-693" r="-825" b="-1524"/>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27373C33-0BFE-434B-A47D-37A64B9867F8}" type="datetime5">
              <a:rPr lang="en-NZ" altLang="en-US" smtClean="0"/>
              <a:t>16-Jun-23</a:t>
            </a:fld>
            <a:endParaRPr lang="en-US" altLang="en-US"/>
          </a:p>
        </p:txBody>
      </p:sp>
      <p:sp>
        <p:nvSpPr>
          <p:cNvPr id="3" name="Slide Number Placeholder 2"/>
          <p:cNvSpPr>
            <a:spLocks noGrp="1"/>
          </p:cNvSpPr>
          <p:nvPr>
            <p:ph type="sldNum" sz="quarter" idx="11"/>
          </p:nvPr>
        </p:nvSpPr>
        <p:spPr/>
        <p:txBody>
          <a:bodyPr/>
          <a:lstStyle/>
          <a:p>
            <a:fld id="{E6D38F6D-B68C-43EA-8D93-D9BC679B8240}" type="slidenum">
              <a:rPr lang="en-US" altLang="en-US" smtClean="0"/>
              <a:pPr/>
              <a:t>89</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939261533"/>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NZ"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altLang="en-US" dirty="0" err="1">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mpling</a:t>
            </a:r>
            <a:r>
              <a:rPr lang="en-US" alt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Distributions</a:t>
            </a:r>
            <a:endParaRPr lang="en-NZ" altLang="en-US" dirty="0">
              <a:ea typeface="ＭＳ Ｐゴシック" pitchFamily="34" charset="-128"/>
              <a:cs typeface="Arial Rounded MT Bold" pitchFamily="34" charset="0"/>
            </a:endParaRPr>
          </a:p>
        </p:txBody>
      </p:sp>
      <p:sp>
        <p:nvSpPr>
          <p:cNvPr id="21507" name="AutoShape 4" descr="data:image/jpeg;base64,/9j/4AAQSkZJRgABAQAAAQABAAD/2wCEAAkGBxQSEhUUERIUFhUWFxQVEhcUFBIVFhUVFBYWFxUUExUYHCggGBolGxQUITEhJSkrLi4uFx8zODMsNygtLisBCgoKDg0OGxAQGiwlHyQsLC8vNC8rLCwsLCwsLCwsLCwsLDQsLCwsLCwsLCwsLDQsLCwsLCwsLCw0LCwsLCwsN//AABEIALcBFAMBIgACEQEDEQH/xAAbAAEAAQUBAAAAAAAAAAAAAAAABQECAwQGB//EAEYQAAIBAgMEBwQFCAkFAQAAAAABAgMRBBIhBTFBUQYTImFxkbGBocHwMlWS0eEHIzNCU6LC0hQWJFJicoKy01RzlOLxFf/EABkBAQADAQEAAAAAAAAAAAAAAAABAgQDBf/EACsRAQEAAgEDAgUEAgMAAAAAAAABAhEDEiExBEETUWGx8DKBkdGh8RQicf/aAAwDAQACEQMRAD8A9xAAAAAAAAAAAAAAABx/TjB6xqLirS8Vu93ocWz1bbWE62jOPG14+K+be08qxEbSaMnPjq7bODLc0tMFZGcwVt5njQ9N6D0cuFj3yk36fAnyI6KL+zQ8Zf7mS56OH6Y83P8AVXk3T2hlxU+9p+aT+JD4ZHSflIj+e9kPT8DnKC0MfL+qt3F3xjagdB0RwfWV46aR7T9m732Ofgeg9B8HlpOo98nZeC/H0J4cd5I5stYulABtYAAAAAAAAAAAAAAAAAAAAAAAAAAAAAAAAA806WYHqq8rLR9peD+fcelnL9O8Jmpxmt8XZ+D1Xo/M5cuO8XXhy1k4OMS2rArGRWUbowvQek9D6l8Mu6TXnaXxJs478n+Mup033SXs0f8ACdfOSSbeiSu/BHocd3jHncs1nXl/5Q618RJcnFeUVf1ICibO3MZ1teUucpPzZipwRizu8m7jx1jI2cNC7SPW9nYfq6UILhFL28ffc8w2NS7ab4NHrB39PO1rP6m95AAGllAAAAAAAAAAAAAAAAAAAAAAAAAAAAAAAACK6TRvh5J9xKkft2nmoytws/Yt/uK5eKth+qPKarsy6Lui/GUe0/EwxVjz/d6c7xvbFx7oVYzW5NX71xXkdx04x3V4STi/puME+53b9yfmea13Y9D6f0L4B/4HSa81H+I78VvTkz8snXi8upyvJm/E0sLTuS0aNzg0NzZ2mvej1Om7pPuR5psWlmnCL4ySftaR6aa+Dwxeo8gAO7OAAAAAAAAAAAAAAAAAAAAAAAAAAAAAALZVEt7S8WiH25t+NFJQtOpL6Kvou+T+BTPkxwm8lscbldRKYrFwpq9ScYrvdr+HMiMT0lw8k4Rm5OacVaMtb6b2t2qI6hsmFZ58ViIuT/VjOGi5N7vYvM2cXsrDU4ZqaTmrZX1kpW3cM1uHIy3P1GXeSSfXy7THina22/Tw5rFYZXI/EUSamtTUqwOVbMUHUhdrhqj0zppl/oVbNuyq3ipRcV52PO8U95jq9JauIwdSlNXjCpSyyt+r2k4yfHtJa95148tSxy5cd5StPBxJakyNwkdCRobjl7u3skdkVVCrCT3KUW/NHpJ5fhj0XBYpOnB6/RjfsyettdUjVwXzGP1E7ytsGLr1yl9if3FeuXKX2J/caGZkBjVVcpfZl9xencCoAAAAAAAAAAAAAAAAAAAAAAc5tnavWS6ig7tvLJq298PDm/gcebmx4sd3z7T5r8fHc7qJLFbXhF2ipTlwUFe/dcy4etVlrKlGHc53fuQ2ds+NGKS1dtZPVv2vgbhHHjyXvnf2icrhO2MQ239qxoQcnlc3pFWvra9/BHk+D6X1+vqdRCnJt61ZqTyri4pO2vDwOt2vhJYyFadRuOZSp0UuEndJrmras08F+T+dGnFOrTjfffNmbfOy3mfj3y59d8e39uuWsJ0zz7/02Nl9L6ynGM0pptJ6tPV2umdHt2ukkkknvfw+JC7O6KqnUjOrXi1BqVoxleTi7pXe7cbO0KrnJt8W2duS6iOKbu2k7mtiJNI3VE18REz1sxQ1VXuZ8Dg40cNjMPKopT6yjGMdztCcZtpPg3OT9rK1Y2NbbmIvj+xB/nIRbae+UUm2vYor2Fcs7jjbPP8AtTObyn58mzTw6RVQsbVKTUbS/upRzq15K925d/ZM08MnouV7748rX+dDPPVY71lNOumlS0Z3PRjGZoZHvjqu+L/H1OJVJpJrVPVNaoltkYrq5Rl5rmnvRt4eSb3Gflx6o6npDjpUKEpwSzXilfVK7texxn9aMT+0X2Ifcdhj8RRrU3CcnllbVJ30aaa05pHPf1eoft5/YNeX0Y4v2D0irTqxp1JKSldXypNNRbVrW4o6+ju9svVte6xB7N6LU6U41M8pOOsVolfm7byawz3+z/al6pkzfuiswALIAAAAAAAAAAAAAAAAADXx2J6uDlvfBc2VzymONyviJktuoiekW1VD81F2lLf4ci7o5shUk6kl256674p8PH55mlsfCdfNVJrSLu72bcnwTXDj/wDTqTz/AEuF5s7z5/tPk08uUwx+Hj+4AWzejPSZUXgcGs+7SC0Xe3e/x9pH9L8TldNLlJ+enwN+lVcZTktbPtxW/K75ZR79H8ohOkFTrKuZXy5YqLs9d7fvZwlk7L3flq7PqOV3ZaWNmrR1LsKo04xvvk0l4vcjPUaW9o453u1YTUR8o6GKcLoy4vF04/SnFb+PLeYuvuuzxV0zNyeo48PNdscai9p02ovKrtppLvNHZdNRrU4LVKlKztuUXBaPnv8AMkoTk8zqW4WS1aa1d3ufD3kZsrEZsVl5X05KW5L7By48ry59WtSf5Wy7OlqR4MjMRhmnelJx8N32XoS1WJjpwvc05YzLyrLpFU8bOLXWRva9nG63qzujdozUkrO7vrZWtve6/gi6rQW81sTDJlaX6yvbkzj8Dp74XX2TvaWo4meWys7ac9w66XyjJsqDkpK+5p6d99/PcZqlKz/BG3jyz6ZuMWeOMyvd0+DlenF/4V6FtHSb7/hJv+JGDZCvTWr0ut+mj5FK3WRneGWXDLK8b3Seklu+hyNG+23HSQBrYbGKTytOE1q4y325xa0ku9GyWll8FmgAEoAAAAAAAAAAAAAA5/aNSVSolC1ty338fxN7bOOUI5VJKUk7dy5/PeavRyhJx6yo7vVR+LXp5nn+py+LyTgx/wDb+fns08U6MfiX9kthaCpxUV7e98WZgDfjJjNRnt3d0LKz0LzDinoTUImtU6mvSk/oVY9XLkpJ3i35+pFbRTqZ4J27TdNrTLaV/J6+Z0W18OpUnf8AVtJeMdTkcBVkpuM/YzPnhLvG+HTHLXeI6gpfReZuN02+Oru/xK4XDu7d5O11eTut993duJLFYGTvKH0r6N7muXiadBShDK4ty1vuteTfxZ5+focJ5228fN1Ra6UZKN1/l9L677r1M+HtONlw329ySKY2moU9P1Y2+yjDsCm4UXOd71HmjFatRS0ZbD03Hj4i1zqmIgkm1w3kD0fo/wBrcnza8o39ZMmtpYi1OclwTfkYcBRUFGd75pN3W60kl6r3luqTKS/L/KuW/ZO1EnezIvZmKcnWWt4Ty+yxvU6cpKTz2s7Wt3XTNF1YwruVv0kI6Lfmi/8A2R0W921CGZTT4S90or8TX61OjGLfbXZfjHT1RkqSSeaSkk9Gk9b709PFl+FoqTX91tO1lv3XJxlvhXLOY+Ut0ZwrSnKSazZdHwST+LZJYihvMmGlGKt9wr1o8zTJqaYcsuq7rPsfSLXffzX4Mz1tJJ+Hrl/jNXZFRO9n8p/ibWM4Px93a/hOk8Kq4rDKaXCUXeEuMZc16NcU2jLTldJ80jFi8RkWivKWkI839y3t8jJRhlile9klfnbiPc9l4ALIAAAAAAAAAAAAAETtnYca7zJ5J6LMlfS/LnyZJ0aajFRW5JJeCLwVmGMtyk7puVs0AAsgMNffFfPAzGGX013L59SKMe1JWpT8LeenxIBYRSXeTO3Jfmrc5RXvv8DSw8SmXlMarw8kufzyI3FwtrxOqjHQ0dpYZNEWbiZbLuOI2hUTg4xzXemrdvHUkYbTgo6LWyS7kuBfitn2e4wrDLkcrx+ztOa77ofHuU1kirub9TfwuBcaMFKEpOOlk1pfRvXuJLZ1BdZH2+hOPDx5IrlwYZ49ORebLq3HFzxkoaLN/qVpdye+/iWUaqlJSlmut1luXH57kTW0qC6x6cvQwLDLkc76WWa3f5W/5GX0YOtptr9I7b72s/DXQk8JJNJxhK3+n4swRw6JnYsI6qy5k4+mxnvf5qt5rfafwpQzta3twtFJpd5hxUpJbn7zoqVKNtwq4ZHWcMnvf5ql5L+RwtDpFKjK7jFauL0abWj70tUuBNU+lNOsoxTlGTlFLWLTzdl2du++7gb1bZ0ZTSd7N9xdPYEIdqLd4tS1S4O5Mxyl7eDcvlIbNoxyxna8pRjmk25S3Xau9yvwWhuGHCK0bcpS9W17mjMaJNTs5KX1KgEgAAAAAAAAAAAAAAAAAABgg+3LuS+fcZznOk9fLhK7TtmcYrwclf3NkUZtrbToSSSxFK8XdrOvVGvQ2nRv+mpfbXqecIyRRztX09ehTdtF70QO2NqxpzcZb4q7twWm/v1RNbDjbDUf+3D/AGo832zic88RLnu8HUj8ETndQxm25j+kLl+jVueZLd5kbU2zJfSlBX52XxI6mUxlKMmsyT7PL/FI49VtdLjJEts7b66yGaUGs0U7NJ2b1PQutoW/Sey+voeOqhBNPKtO5HreAcJ0oTsrOKe5ctS+OTnXA7c6RWr1FTcLKTSu7vTTn3GvS6SSe+dP3feRuPoQnUnJRXalJ7lxbZdh8JDjCPkiLSVPYfac8yzaxusyVldX1s+ZM7I2tHrIrVXaV2rLVpfE5enxMmHer52bXitfgVmVdLjHrcKbXI1sfjoUkusklfdvbfgkjLs2tno05f3oRfmkQHTSOtN90l5ZfvO98bcZ5Zntui5JuT0d9IyJDDbYo1m4Ql2mnZNNX04X3nBmzsyeWtTfKcfK6uVmS2ne4SW/vyy84pfBmwamG0lbua+xJ/zG2dJ4UAASAAAAAAAAAAAAAAAUIoMqUKiC2bsm7X03c+44LGdI6dXDypzw1eSvrlTTUovg8rV1yO/OB6S4erCu1S2aq8X2us7Grlq07x3oijlnXp8MNjPsr+QvpY6nF3eCxklybcU/G1K5ZtTpI8NJQr7Mp0pP6KmrZv8AK8lpb+BhwnTB1ZKnR2fSnOX0YxTk37FHd3ldLOvn09lkyxwVSGlldy7OltFkRytavOSn+aqWaUno9FF7927UkJVdocNkR8ostjV2he72TFqz0tFau2u/ufmLN+UTc8VCxrS4U5vwTE8TLjSkvFP7ie/pGP8AqeP7o/pG0PqeP7pX4cT1ZfNz0cRK91CSZ1T6aVeo6vq4KWXL1idu7Nky2vY1XiNofU8f3R120fqiH7v3lpjrwrd33+zmpTl3v2l1OvJfqM6RVtpfVMP3P5iqrbT+qafnT/nHRE/9vn9kJTxE/wBmzPRrSv8ARV7PTMuKaZK9ZtX6qp/ap/8AIW1XteSstm01u/Wp8Hf9qR0QvV8/slNmdLalGlGHVwllVl27O3IxbT6ZzqRtLBwmu+qlbwa1RHp7Z+r6fnS/5jFi8ZtelFyns+Nlvyx6x/Zp1G/bYv3VmP1Wf1hf/Qx/8l/ebGD6T5JqTwVONmtZV7pd9myCpdNMZJ5Y4aEpclSquXgop3Z0FCe2JJP/APOpa69p04v2qVVNe0jS7reje2K2Jqtuio01nUpqV1meV5VrrwOnI3o/RqRoR6+EYVXrUjDWMXuSWvJK/fckmWiqkSpSJUkAWzKogVABIAo2AKgAAUZUowLbgrYWKpULy2xcTCgDBKFlajGatOKkuUkmvJlKNCMFaEYxXKKSXuMgAAAAAAAAAAAAAAAAAAAAAAKZSqAAo0VAAAACjQKgaAAAAAAAAAAAAAAAAAAAAAAAAAAAAAAAAAAAAAAAAAAAAAAAAH//2Q=="/>
          <p:cNvSpPr>
            <a:spLocks noChangeAspect="1" noChangeArrowheads="1"/>
          </p:cNvSpPr>
          <p:nvPr/>
        </p:nvSpPr>
        <p:spPr bwMode="auto">
          <a:xfrm>
            <a:off x="155331"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NZ" altLang="en-US"/>
          </a:p>
        </p:txBody>
      </p:sp>
      <p:sp>
        <p:nvSpPr>
          <p:cNvPr id="5" name="Rectangle 4"/>
          <p:cNvSpPr/>
          <p:nvPr/>
        </p:nvSpPr>
        <p:spPr>
          <a:xfrm>
            <a:off x="307732" y="1575472"/>
            <a:ext cx="8721968" cy="4986098"/>
          </a:xfrm>
          <a:prstGeom prst="rect">
            <a:avLst/>
          </a:prstGeom>
        </p:spPr>
        <p:txBody>
          <a:bodyPr wrap="square" lIns="91429" tIns="45715" rIns="91429" bIns="45715">
            <a:spAutoFit/>
          </a:bodyPr>
          <a:lstStyle>
            <a:lvl1pPr marL="12700">
              <a:tabLst>
                <a:tab pos="141288" algn="l"/>
              </a:tabLst>
              <a:defRPr>
                <a:solidFill>
                  <a:schemeClr val="tx1"/>
                </a:solidFill>
                <a:latin typeface="Arial" charset="0"/>
                <a:ea typeface="ＭＳ Ｐゴシック" pitchFamily="34" charset="-128"/>
              </a:defRPr>
            </a:lvl1pPr>
            <a:lvl2pPr marL="742950" indent="-285750">
              <a:tabLst>
                <a:tab pos="141288" algn="l"/>
              </a:tabLst>
              <a:defRPr>
                <a:solidFill>
                  <a:schemeClr val="tx1"/>
                </a:solidFill>
                <a:latin typeface="Arial" charset="0"/>
                <a:ea typeface="ＭＳ Ｐゴシック" pitchFamily="34" charset="-128"/>
              </a:defRPr>
            </a:lvl2pPr>
            <a:lvl3pPr marL="1143000" indent="-228600">
              <a:tabLst>
                <a:tab pos="141288" algn="l"/>
              </a:tabLst>
              <a:defRPr>
                <a:solidFill>
                  <a:schemeClr val="tx1"/>
                </a:solidFill>
                <a:latin typeface="Arial" charset="0"/>
                <a:ea typeface="ＭＳ Ｐゴシック" pitchFamily="34" charset="-128"/>
              </a:defRPr>
            </a:lvl3pPr>
            <a:lvl4pPr marL="1600200" indent="-228600">
              <a:tabLst>
                <a:tab pos="141288" algn="l"/>
              </a:tabLst>
              <a:defRPr>
                <a:solidFill>
                  <a:schemeClr val="tx1"/>
                </a:solidFill>
                <a:latin typeface="Arial" charset="0"/>
                <a:ea typeface="ＭＳ Ｐゴシック" pitchFamily="34" charset="-128"/>
              </a:defRPr>
            </a:lvl4pPr>
            <a:lvl5pPr marL="2057400" indent="-228600">
              <a:tabLst>
                <a:tab pos="141288" algn="l"/>
              </a:tabLst>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tabLst>
                <a:tab pos="141288" algn="l"/>
              </a:tabLst>
              <a:defRPr>
                <a:solidFill>
                  <a:schemeClr val="tx1"/>
                </a:solidFill>
                <a:latin typeface="Arial" charset="0"/>
                <a:ea typeface="ＭＳ Ｐゴシック" pitchFamily="34" charset="-128"/>
              </a:defRPr>
            </a:lvl9pPr>
          </a:lstStyle>
          <a:p>
            <a:pPr algn="just">
              <a:lnSpc>
                <a:spcPct val="101000"/>
              </a:lnSpc>
              <a:spcBef>
                <a:spcPts val="450"/>
              </a:spcBef>
              <a:buClr>
                <a:srgbClr val="0032CC"/>
              </a:buClr>
            </a:pPr>
            <a:r>
              <a:rPr lang="en-NZ" altLang="en-US" sz="2600" dirty="0">
                <a:latin typeface="Times New Roman" panose="02020603050405020304" pitchFamily="18" charset="0"/>
                <a:cs typeface="Times New Roman" panose="02020603050405020304" pitchFamily="18" charset="0"/>
              </a:rPr>
              <a:t>One way to explore the sampling distribution is to take many samples from the same population, and compare how the sample mean’s vary.</a:t>
            </a:r>
          </a:p>
          <a:p>
            <a:pPr algn="just">
              <a:lnSpc>
                <a:spcPct val="101000"/>
              </a:lnSpc>
              <a:spcBef>
                <a:spcPts val="450"/>
              </a:spcBef>
              <a:buClr>
                <a:srgbClr val="0032CC"/>
              </a:buClr>
            </a:pPr>
            <a:r>
              <a:rPr lang="en-NZ" altLang="en-US" sz="2600" dirty="0" err="1">
                <a:latin typeface="Times New Roman" panose="02020603050405020304" pitchFamily="18" charset="0"/>
                <a:cs typeface="Times New Roman" panose="02020603050405020304" pitchFamily="18" charset="0"/>
              </a:rPr>
              <a:t>Eg.</a:t>
            </a:r>
            <a:r>
              <a:rPr lang="en-NZ" altLang="en-US" sz="2600" dirty="0">
                <a:latin typeface="Times New Roman" panose="02020603050405020304" pitchFamily="18" charset="0"/>
                <a:cs typeface="Times New Roman" panose="02020603050405020304" pitchFamily="18" charset="0"/>
              </a:rPr>
              <a:t> Take 1000 samples of a certain size from a particular population.  Look at the distribution of the 1000 sample means…</a:t>
            </a:r>
          </a:p>
          <a:p>
            <a:pPr algn="just">
              <a:lnSpc>
                <a:spcPct val="101000"/>
              </a:lnSpc>
              <a:spcBef>
                <a:spcPts val="450"/>
              </a:spcBef>
              <a:buClr>
                <a:srgbClr val="0032CC"/>
              </a:buClr>
            </a:pPr>
            <a:endParaRPr lang="en-NZ" altLang="en-US" sz="2600" dirty="0">
              <a:latin typeface="Times New Roman" panose="02020603050405020304" pitchFamily="18" charset="0"/>
              <a:cs typeface="Times New Roman" panose="02020603050405020304" pitchFamily="18" charset="0"/>
            </a:endParaRPr>
          </a:p>
          <a:p>
            <a:pPr algn="just">
              <a:lnSpc>
                <a:spcPct val="101000"/>
              </a:lnSpc>
              <a:spcBef>
                <a:spcPts val="450"/>
              </a:spcBef>
              <a:buClr>
                <a:srgbClr val="0032CC"/>
              </a:buClr>
            </a:pPr>
            <a:r>
              <a:rPr lang="en-NZ" altLang="en-US" sz="2600" dirty="0">
                <a:latin typeface="Times New Roman" panose="02020603050405020304" pitchFamily="18" charset="0"/>
                <a:cs typeface="Times New Roman" panose="02020603050405020304" pitchFamily="18" charset="0"/>
              </a:rPr>
              <a:t>Let’s do this for the 2009 Milk volume data.</a:t>
            </a:r>
          </a:p>
          <a:p>
            <a:pPr algn="just">
              <a:lnSpc>
                <a:spcPct val="101000"/>
              </a:lnSpc>
              <a:spcBef>
                <a:spcPts val="1038"/>
              </a:spcBef>
              <a:buClr>
                <a:srgbClr val="0032CC"/>
              </a:buClr>
              <a:buFont typeface="Arial" charset="0"/>
              <a:buChar char="•"/>
            </a:pPr>
            <a:r>
              <a:rPr lang="en-NZ" altLang="en-US" sz="2600" dirty="0">
                <a:latin typeface="Times New Roman" panose="02020603050405020304" pitchFamily="18" charset="0"/>
                <a:cs typeface="Times New Roman" panose="02020603050405020304" pitchFamily="18" charset="0"/>
              </a:rPr>
              <a:t>Take 1000 random samples of size </a:t>
            </a:r>
            <a:r>
              <a:rPr lang="en-NZ" altLang="en-US" sz="2600" i="1" dirty="0">
                <a:latin typeface="Times New Roman" panose="02020603050405020304" pitchFamily="18" charset="0"/>
                <a:cs typeface="Times New Roman" panose="02020603050405020304" pitchFamily="18" charset="0"/>
              </a:rPr>
              <a:t>n</a:t>
            </a:r>
            <a:r>
              <a:rPr lang="en-NZ" altLang="en-US" sz="2600" dirty="0">
                <a:latin typeface="Times New Roman" panose="02020603050405020304" pitchFamily="18" charset="0"/>
                <a:cs typeface="Times New Roman" panose="02020603050405020304" pitchFamily="18" charset="0"/>
              </a:rPr>
              <a:t> = 10 from the population. Calculate the sample mean milk volume for each sample.</a:t>
            </a:r>
          </a:p>
          <a:p>
            <a:pPr algn="just">
              <a:lnSpc>
                <a:spcPct val="101000"/>
              </a:lnSpc>
              <a:spcBef>
                <a:spcPts val="1038"/>
              </a:spcBef>
              <a:buClr>
                <a:srgbClr val="0032CC"/>
              </a:buClr>
              <a:buFont typeface="Arial" charset="0"/>
              <a:buChar char="•"/>
            </a:pPr>
            <a:r>
              <a:rPr lang="en-NZ" altLang="en-US" sz="2600" dirty="0">
                <a:latin typeface="Times New Roman" panose="02020603050405020304" pitchFamily="18" charset="0"/>
                <a:cs typeface="Times New Roman" panose="02020603050405020304" pitchFamily="18" charset="0"/>
              </a:rPr>
              <a:t>Examine the distribution of the 1000 sample means. </a:t>
            </a:r>
          </a:p>
        </p:txBody>
      </p:sp>
      <p:sp>
        <p:nvSpPr>
          <p:cNvPr id="4" name="Footer Placeholder 3">
            <a:extLst>
              <a:ext uri="{FF2B5EF4-FFF2-40B4-BE49-F238E27FC236}">
                <a16:creationId xmlns:a16="http://schemas.microsoft.com/office/drawing/2014/main" id="{F85D058B-7EAC-4F4E-811D-30B0E7A93B5B}"/>
              </a:ext>
            </a:extLst>
          </p:cNvPr>
          <p:cNvSpPr>
            <a:spLocks noGrp="1"/>
          </p:cNvSpPr>
          <p:nvPr>
            <p:ph type="ftr" sz="quarter" idx="10"/>
          </p:nvPr>
        </p:nvSpPr>
        <p:spPr/>
        <p:txBody>
          <a:bodyPr/>
          <a:lstStyle/>
          <a:p>
            <a:r>
              <a:rPr lang="en-US" altLang="en-US"/>
              <a:t>MC3020-2023</a:t>
            </a:r>
          </a:p>
        </p:txBody>
      </p:sp>
      <p:sp>
        <p:nvSpPr>
          <p:cNvPr id="6" name="Date Placeholder 5">
            <a:extLst>
              <a:ext uri="{FF2B5EF4-FFF2-40B4-BE49-F238E27FC236}">
                <a16:creationId xmlns:a16="http://schemas.microsoft.com/office/drawing/2014/main" id="{D1F03FBF-AC3A-4684-9B2C-2A4E6889A16F}"/>
              </a:ext>
            </a:extLst>
          </p:cNvPr>
          <p:cNvSpPr>
            <a:spLocks noGrp="1"/>
          </p:cNvSpPr>
          <p:nvPr>
            <p:ph type="dt" sz="half" idx="12"/>
          </p:nvPr>
        </p:nvSpPr>
        <p:spPr/>
        <p:txBody>
          <a:bodyPr/>
          <a:lstStyle/>
          <a:p>
            <a:fld id="{F044C600-B8A3-4002-832E-74F94AC35DEB}" type="datetime5">
              <a:rPr lang="en-NZ" altLang="en-US" smtClean="0"/>
              <a:t>16-Jun-23</a:t>
            </a:fld>
            <a:endParaRPr lang="en-US" altLang="en-US"/>
          </a:p>
        </p:txBody>
      </p:sp>
      <p:sp>
        <p:nvSpPr>
          <p:cNvPr id="7" name="Slide Number Placeholder 6">
            <a:extLst>
              <a:ext uri="{FF2B5EF4-FFF2-40B4-BE49-F238E27FC236}">
                <a16:creationId xmlns:a16="http://schemas.microsoft.com/office/drawing/2014/main" id="{6352FD73-9EFF-4169-B5B8-9C7D6277394C}"/>
              </a:ext>
            </a:extLst>
          </p:cNvPr>
          <p:cNvSpPr>
            <a:spLocks noGrp="1"/>
          </p:cNvSpPr>
          <p:nvPr>
            <p:ph type="sldNum" sz="quarter" idx="11"/>
          </p:nvPr>
        </p:nvSpPr>
        <p:spPr/>
        <p:txBody>
          <a:bodyPr/>
          <a:lstStyle/>
          <a:p>
            <a:fld id="{E6D38F6D-B68C-43EA-8D93-D9BC679B8240}" type="slidenum">
              <a:rPr lang="en-US" altLang="en-US" smtClean="0"/>
              <a:pPr/>
              <a:t>9</a:t>
            </a:fld>
            <a:endParaRPr lang="en-US" altLang="en-US"/>
          </a:p>
        </p:txBody>
      </p:sp>
    </p:spTree>
    <p:extLst>
      <p:ext uri="{BB962C8B-B14F-4D97-AF65-F5344CB8AC3E}">
        <p14:creationId xmlns:p14="http://schemas.microsoft.com/office/powerpoint/2010/main" val="2349593094"/>
      </p:ext>
    </p:extLst>
  </p:cSld>
  <p:clrMapOvr>
    <a:masterClrMapping/>
  </p:clrMapOvr>
  <p:transition spd="slow">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272143" y="544286"/>
                <a:ext cx="8229600" cy="3886200"/>
              </a:xfrm>
            </p:spPr>
            <p:txBody>
              <a:bodyPr/>
              <a:lstStyle/>
              <a:p>
                <a:pPr marL="0" indent="0" algn="just">
                  <a:buNone/>
                </a:pPr>
                <a:r>
                  <a:rPr lang="en-IN"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8: </a:t>
                </a:r>
              </a:p>
              <a:p>
                <a:pPr marL="0" indent="0" algn="just">
                  <a:buNone/>
                </a:pPr>
                <a:r>
                  <a:rPr lang="en-IN" dirty="0">
                    <a:latin typeface="Times New Roman" panose="02020603050405020304" pitchFamily="18" charset="0"/>
                    <a:cs typeface="Times New Roman" panose="02020603050405020304" pitchFamily="18" charset="0"/>
                  </a:rPr>
                  <a:t>It is claimed that the average house price in Mankato, Minnesota has fallen in the year 2008 from the average house price of $187,000 of the year 2007. To answer the question, an investigator takes a sample of prices of 42 houses sold in 2008 in Mankato, Minnesota. The sample mean of the 42 houses is $185,540 and the sample standard deviation is $9,582.</a:t>
                </a:r>
                <a:r>
                  <a:rPr lang="en-US" dirty="0">
                    <a:solidFill>
                      <a:srgbClr val="000000"/>
                    </a:solidFill>
                    <a:latin typeface="Times New Roman" panose="02020603050405020304" pitchFamily="18" charset="0"/>
                    <a:cs typeface="Times New Roman" panose="02020603050405020304" pitchFamily="18" charset="0"/>
                  </a:rPr>
                  <a:t> Test the claim using traditional approach (critical value method) with </a:t>
                </a:r>
                <a14:m>
                  <m:oMath xmlns:m="http://schemas.openxmlformats.org/officeDocument/2006/math">
                    <m:r>
                      <a:rPr lang="en-US" i="1" dirty="0">
                        <a:latin typeface="Cambria Math" panose="02040503050406030204" pitchFamily="18" charset="0"/>
                        <a:ea typeface="Cambria Math" panose="02040503050406030204" pitchFamily="18" charset="0"/>
                        <a:cs typeface="Times New Roman" panose="02020603050405020304" pitchFamily="18" charset="0"/>
                      </a:rPr>
                      <m:t>𝛼</m:t>
                    </m:r>
                    <m:r>
                      <a:rPr lang="en-US" i="1" dirty="0">
                        <a:latin typeface="Cambria Math" panose="02040503050406030204" pitchFamily="18" charset="0"/>
                        <a:ea typeface="Cambria Math" panose="02040503050406030204" pitchFamily="18" charset="0"/>
                        <a:cs typeface="Times New Roman" panose="02020603050405020304" pitchFamily="18" charset="0"/>
                      </a:rPr>
                      <m:t>=5% </m:t>
                    </m:r>
                  </m:oMath>
                </a14:m>
                <a:r>
                  <a:rPr lang="en-US" dirty="0">
                    <a:solidFill>
                      <a:srgbClr val="000000"/>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0" indent="0" algn="just">
                  <a:buNone/>
                </a:pPr>
                <a:endParaRPr lang="en-GB" dirty="0">
                  <a:latin typeface="Times New Roman" panose="02020603050405020304" pitchFamily="18" charset="0"/>
                  <a:cs typeface="Times New Roman" panose="02020603050405020304" pitchFamily="18" charset="0"/>
                </a:endParaRP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272143" y="544286"/>
                <a:ext cx="8229600" cy="3886200"/>
              </a:xfrm>
              <a:blipFill>
                <a:blip r:embed="rId2"/>
                <a:stretch>
                  <a:fillRect l="-2000" t="-2351" r="-1852" b="-47806"/>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769C0278-6585-470D-BE93-C8759383DA4D}" type="datetime5">
              <a:rPr lang="en-NZ" altLang="en-US" smtClean="0"/>
              <a:t>16-Jun-23</a:t>
            </a:fld>
            <a:endParaRPr lang="en-US" altLang="en-US"/>
          </a:p>
        </p:txBody>
      </p:sp>
      <p:sp>
        <p:nvSpPr>
          <p:cNvPr id="3" name="Slide Number Placeholder 2"/>
          <p:cNvSpPr>
            <a:spLocks noGrp="1"/>
          </p:cNvSpPr>
          <p:nvPr>
            <p:ph type="sldNum" sz="quarter" idx="11"/>
          </p:nvPr>
        </p:nvSpPr>
        <p:spPr/>
        <p:txBody>
          <a:bodyPr/>
          <a:lstStyle/>
          <a:p>
            <a:fld id="{E6D38F6D-B68C-43EA-8D93-D9BC679B8240}" type="slidenum">
              <a:rPr lang="en-US" altLang="en-US" smtClean="0"/>
              <a:pPr/>
              <a:t>90</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171361064"/>
      </p:ext>
    </p:extLst>
  </p:cSld>
  <p:clrMapOvr>
    <a:masterClrMapping/>
  </p:clrMapOvr>
  <p:transition spd="slow">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4206" y="539578"/>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9: </a:t>
            </a:r>
          </a:p>
          <a:p>
            <a:pPr marL="0" indent="0" algn="just">
              <a:buNone/>
            </a:pPr>
            <a:r>
              <a:rPr lang="en-US" sz="2800" dirty="0">
                <a:latin typeface="Times New Roman" panose="02020603050405020304" pitchFamily="18" charset="0"/>
                <a:cs typeface="Times New Roman" panose="02020603050405020304" pitchFamily="18" charset="0"/>
              </a:rPr>
              <a:t>A fertilizer mixing machine is set to give 12 kg of nitrate for every quintal bag of fertilizer. Ten 100 kg bags are randomly selected and examined. The percentages of nitrate in the</a:t>
            </a:r>
          </a:p>
          <a:p>
            <a:pPr marL="0" indent="0" algn="just">
              <a:buNone/>
            </a:pPr>
            <a:r>
              <a:rPr lang="en-US" sz="2800" dirty="0">
                <a:latin typeface="Times New Roman" panose="02020603050405020304" pitchFamily="18" charset="0"/>
                <a:cs typeface="Times New Roman" panose="02020603050405020304" pitchFamily="18" charset="0"/>
              </a:rPr>
              <a:t>sample are as follows:</a:t>
            </a:r>
          </a:p>
          <a:p>
            <a:pPr marL="0" indent="0" algn="just">
              <a:buNone/>
            </a:pPr>
            <a:r>
              <a:rPr lang="en-US" sz="2800" dirty="0">
                <a:latin typeface="Times New Roman" panose="02020603050405020304" pitchFamily="18" charset="0"/>
                <a:cs typeface="Times New Roman" panose="02020603050405020304" pitchFamily="18" charset="0"/>
              </a:rPr>
              <a:t>                   11 14 13 12 13 12 13 14 11 12</a:t>
            </a:r>
          </a:p>
          <a:p>
            <a:pPr marL="0" indent="0" algn="just">
              <a:buNone/>
            </a:pPr>
            <a:r>
              <a:rPr lang="en-US" sz="2800" dirty="0">
                <a:latin typeface="Times New Roman" panose="02020603050405020304" pitchFamily="18" charset="0"/>
                <a:cs typeface="Times New Roman" panose="02020603050405020304" pitchFamily="18" charset="0"/>
              </a:rPr>
              <a:t>Test whether the mean percentage of nitrate content is 12 kg in all 100 kg bags for this company. Assume that the population from which the sample is selected is normal. Use 1% level of significance.</a:t>
            </a:r>
          </a:p>
        </p:txBody>
      </p:sp>
      <p:sp>
        <p:nvSpPr>
          <p:cNvPr id="2" name="Date Placeholder 1"/>
          <p:cNvSpPr>
            <a:spLocks noGrp="1"/>
          </p:cNvSpPr>
          <p:nvPr>
            <p:ph type="dt" sz="half" idx="12"/>
          </p:nvPr>
        </p:nvSpPr>
        <p:spPr/>
        <p:txBody>
          <a:bodyPr/>
          <a:lstStyle/>
          <a:p>
            <a:fld id="{B9A3DF51-C3A4-44C6-9CF4-B8909834EB8C}" type="datetime5">
              <a:rPr lang="en-NZ" altLang="en-US" smtClean="0"/>
              <a:t>16-Jun-23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91</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897742641"/>
      </p:ext>
    </p:extLst>
  </p:cSld>
  <p:clrMapOvr>
    <a:masterClrMapping/>
  </p:clrMapOvr>
  <p:transition spd="slow">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6333" y="541867"/>
            <a:ext cx="8229600" cy="3886200"/>
          </a:xfrm>
        </p:spPr>
        <p:txBody>
          <a:bodyPr/>
          <a:lstStyle/>
          <a:p>
            <a:pPr marL="0" indent="0" algn="just">
              <a:buNone/>
            </a:pPr>
            <a:r>
              <a:rPr lang="en-US" sz="2800"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10: </a:t>
            </a:r>
            <a:endParaRPr lang="en-US" sz="2800" dirty="0">
              <a:latin typeface="Times New Roman" panose="02020603050405020304" pitchFamily="18" charset="0"/>
              <a:cs typeface="Times New Roman" panose="02020603050405020304" pitchFamily="18" charset="0"/>
            </a:endParaRPr>
          </a:p>
          <a:p>
            <a:pPr marL="0" lvl="0" indent="0" algn="just">
              <a:buNone/>
            </a:pPr>
            <a:r>
              <a:rPr lang="en-US" sz="2800" dirty="0">
                <a:latin typeface="Times New Roman" panose="02020603050405020304" pitchFamily="18" charset="0"/>
                <a:cs typeface="Times New Roman" panose="02020603050405020304" pitchFamily="18" charset="0"/>
              </a:rPr>
              <a:t>The totals of the individual weights of garbage discarded by 70 households in one week have a mean of 30 lb. Assume that the standard deviation of the weights is 15.0 lb. Use a 0.05 significance level to test the claim that the population of households has a mean less than 35 </a:t>
            </a:r>
            <a:r>
              <a:rPr lang="en-US" sz="2800" dirty="0" err="1">
                <a:latin typeface="Times New Roman" panose="02020603050405020304" pitchFamily="18" charset="0"/>
                <a:cs typeface="Times New Roman" panose="02020603050405020304" pitchFamily="18" charset="0"/>
              </a:rPr>
              <a:t>lb</a:t>
            </a:r>
            <a:r>
              <a:rPr lang="en-US" sz="2800" dirty="0">
                <a:latin typeface="Times New Roman" panose="02020603050405020304" pitchFamily="18" charset="0"/>
                <a:cs typeface="Times New Roman" panose="02020603050405020304" pitchFamily="18" charset="0"/>
              </a:rPr>
              <a:t>, which is the minimum amount that can be handled by the current waste removal system. </a:t>
            </a:r>
            <a:endParaRPr lang="en-GB" sz="2800" dirty="0">
              <a:latin typeface="Times New Roman" panose="02020603050405020304" pitchFamily="18" charset="0"/>
              <a:cs typeface="Times New Roman" panose="02020603050405020304" pitchFamily="18" charset="0"/>
            </a:endParaRPr>
          </a:p>
          <a:p>
            <a:pPr marL="0" indent="0" algn="just">
              <a:buNone/>
            </a:pPr>
            <a:endParaRPr lang="en-US" sz="28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2"/>
          </p:nvPr>
        </p:nvSpPr>
        <p:spPr/>
        <p:txBody>
          <a:bodyPr/>
          <a:lstStyle/>
          <a:p>
            <a:fld id="{8B95350D-B689-435D-A5B9-8353EBEDEF8E}" type="datetime5">
              <a:rPr lang="en-NZ" altLang="en-US" smtClean="0"/>
              <a:t>16-Jun-23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92</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776010680"/>
      </p:ext>
    </p:extLst>
  </p:cSld>
  <p:clrMapOvr>
    <a:masterClrMapping/>
  </p:clrMapOvr>
  <p:transition spd="slow">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7730" y="547817"/>
            <a:ext cx="8229600" cy="3886200"/>
          </a:xfrm>
        </p:spPr>
        <p:txBody>
          <a:bodyPr/>
          <a:lstStyle/>
          <a:p>
            <a:pPr marL="0" indent="0" algn="just">
              <a:buNone/>
            </a:pPr>
            <a:r>
              <a:rPr lang="en-US" sz="3000" dirty="0">
                <a:solidFill>
                  <a:srgbClr val="C00000"/>
                </a:solidFill>
                <a:latin typeface="Times New Roman" panose="02020603050405020304" pitchFamily="18" charset="0"/>
                <a:cs typeface="Times New Roman" panose="02020603050405020304" pitchFamily="18" charset="0"/>
              </a:rPr>
              <a:t>Testing hypotheses using the p-value method:</a:t>
            </a:r>
          </a:p>
          <a:p>
            <a:pPr marL="0" indent="0" algn="just">
              <a:buNone/>
            </a:pPr>
            <a:r>
              <a:rPr lang="en-US" sz="3000" dirty="0">
                <a:solidFill>
                  <a:srgbClr val="3333FF"/>
                </a:solidFill>
                <a:latin typeface="Times New Roman" panose="02020603050405020304" pitchFamily="18" charset="0"/>
                <a:cs typeface="Times New Roman" panose="02020603050405020304" pitchFamily="18" charset="0"/>
              </a:rPr>
              <a:t>Step 1: </a:t>
            </a:r>
          </a:p>
          <a:p>
            <a:pPr marL="0" indent="0" algn="just">
              <a:buNone/>
            </a:pPr>
            <a:r>
              <a:rPr lang="en-US" sz="3000" dirty="0">
                <a:latin typeface="Times New Roman" panose="02020603050405020304" pitchFamily="18" charset="0"/>
                <a:cs typeface="Times New Roman" panose="02020603050405020304" pitchFamily="18" charset="0"/>
              </a:rPr>
              <a:t>Write the </a:t>
            </a:r>
            <a:r>
              <a:rPr lang="en-US" sz="3000" u="sng" dirty="0">
                <a:uFill>
                  <a:solidFill>
                    <a:srgbClr val="FF0000"/>
                  </a:solidFill>
                </a:uFill>
                <a:latin typeface="Times New Roman" panose="02020603050405020304" pitchFamily="18" charset="0"/>
                <a:cs typeface="Times New Roman" panose="02020603050405020304" pitchFamily="18" charset="0"/>
              </a:rPr>
              <a:t>null and alternative hypotheses </a:t>
            </a:r>
            <a:r>
              <a:rPr lang="en-US" sz="3000" dirty="0">
                <a:latin typeface="Times New Roman" panose="02020603050405020304" pitchFamily="18" charset="0"/>
                <a:cs typeface="Times New Roman" panose="02020603050405020304" pitchFamily="18" charset="0"/>
              </a:rPr>
              <a:t>involving the parameter of interest based on the problem in hand.</a:t>
            </a:r>
          </a:p>
          <a:p>
            <a:pPr marL="0" indent="0" algn="just">
              <a:buNone/>
            </a:pPr>
            <a:r>
              <a:rPr lang="en-US" sz="3000" dirty="0">
                <a:solidFill>
                  <a:srgbClr val="3333FF"/>
                </a:solidFill>
                <a:latin typeface="Times New Roman" panose="02020603050405020304" pitchFamily="18" charset="0"/>
                <a:cs typeface="Times New Roman" panose="02020603050405020304" pitchFamily="18" charset="0"/>
              </a:rPr>
              <a:t>Step 2:</a:t>
            </a:r>
          </a:p>
          <a:p>
            <a:pPr marL="0" indent="0" algn="just">
              <a:buNone/>
            </a:pPr>
            <a:r>
              <a:rPr lang="en-US" sz="3000" dirty="0">
                <a:latin typeface="Times New Roman" panose="02020603050405020304" pitchFamily="18" charset="0"/>
                <a:cs typeface="Times New Roman" panose="02020603050405020304" pitchFamily="18" charset="0"/>
              </a:rPr>
              <a:t>Based on the situation, decide on the test statistic. And </a:t>
            </a:r>
            <a:r>
              <a:rPr lang="en-US" sz="3000" u="sng" dirty="0">
                <a:uFill>
                  <a:solidFill>
                    <a:srgbClr val="FF0000"/>
                  </a:solidFill>
                </a:uFill>
                <a:latin typeface="Times New Roman" panose="02020603050405020304" pitchFamily="18" charset="0"/>
                <a:cs typeface="Times New Roman" panose="02020603050405020304" pitchFamily="18" charset="0"/>
              </a:rPr>
              <a:t>compute the value of the test statistic </a:t>
            </a:r>
            <a:r>
              <a:rPr lang="en-US" sz="3000" dirty="0">
                <a:latin typeface="Times New Roman" panose="02020603050405020304" pitchFamily="18" charset="0"/>
                <a:cs typeface="Times New Roman" panose="02020603050405020304" pitchFamily="18" charset="0"/>
              </a:rPr>
              <a:t>using the information available. </a:t>
            </a:r>
          </a:p>
          <a:p>
            <a:pPr marL="0" indent="0" algn="just">
              <a:buNone/>
            </a:pPr>
            <a:r>
              <a:rPr lang="en-US" sz="3000" dirty="0">
                <a:solidFill>
                  <a:srgbClr val="3333FF"/>
                </a:solidFill>
                <a:latin typeface="Times New Roman" panose="02020603050405020304" pitchFamily="18" charset="0"/>
                <a:cs typeface="Times New Roman" panose="02020603050405020304" pitchFamily="18" charset="0"/>
              </a:rPr>
              <a:t>Step 3: </a:t>
            </a:r>
          </a:p>
          <a:p>
            <a:pPr marL="0" indent="0" algn="just">
              <a:buNone/>
            </a:pPr>
            <a:r>
              <a:rPr lang="en-US" sz="3000" dirty="0">
                <a:latin typeface="Times New Roman" panose="02020603050405020304" pitchFamily="18" charset="0"/>
                <a:cs typeface="Times New Roman" panose="02020603050405020304" pitchFamily="18" charset="0"/>
              </a:rPr>
              <a:t>Then </a:t>
            </a:r>
            <a:r>
              <a:rPr lang="en-US" sz="3000" u="sng" dirty="0">
                <a:uFill>
                  <a:solidFill>
                    <a:srgbClr val="FF0000"/>
                  </a:solidFill>
                </a:uFill>
                <a:latin typeface="Times New Roman" panose="02020603050405020304" pitchFamily="18" charset="0"/>
                <a:cs typeface="Times New Roman" panose="02020603050405020304" pitchFamily="18" charset="0"/>
              </a:rPr>
              <a:t>Compute the p-value </a:t>
            </a:r>
            <a:r>
              <a:rPr lang="en-US" sz="3000" dirty="0">
                <a:latin typeface="Times New Roman" panose="02020603050405020304" pitchFamily="18" charset="0"/>
                <a:cs typeface="Times New Roman" panose="02020603050405020304" pitchFamily="18" charset="0"/>
              </a:rPr>
              <a:t>based on the hypotheses.</a:t>
            </a:r>
          </a:p>
        </p:txBody>
      </p:sp>
      <p:sp>
        <p:nvSpPr>
          <p:cNvPr id="2" name="Date Placeholder 1"/>
          <p:cNvSpPr>
            <a:spLocks noGrp="1"/>
          </p:cNvSpPr>
          <p:nvPr>
            <p:ph type="dt" sz="half" idx="12"/>
          </p:nvPr>
        </p:nvSpPr>
        <p:spPr/>
        <p:txBody>
          <a:bodyPr/>
          <a:lstStyle/>
          <a:p>
            <a:fld id="{856F108C-6254-489A-B2F9-CBA007A3E33E}" type="datetime5">
              <a:rPr lang="en-NZ" altLang="en-US" smtClean="0"/>
              <a:t>16-Jun-23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93</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397226936"/>
      </p:ext>
    </p:extLst>
  </p:cSld>
  <p:clrMapOvr>
    <a:masterClrMapping/>
  </p:clrMapOvr>
  <p:transition spd="slow">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9400" y="541866"/>
                <a:ext cx="8229600" cy="3886200"/>
              </a:xfrm>
            </p:spPr>
            <p:txBody>
              <a:bodyPr/>
              <a:lstStyle/>
              <a:p>
                <a:pPr marL="0" indent="0" algn="just">
                  <a:buNone/>
                </a:pPr>
                <a:r>
                  <a:rPr lang="en-US" sz="2800" dirty="0">
                    <a:solidFill>
                      <a:srgbClr val="3333FF"/>
                    </a:solidFill>
                    <a:latin typeface="Times New Roman" panose="02020603050405020304" pitchFamily="18" charset="0"/>
                    <a:cs typeface="Times New Roman" panose="02020603050405020304" pitchFamily="18" charset="0"/>
                  </a:rPr>
                  <a:t>Step 4: </a:t>
                </a:r>
              </a:p>
              <a:p>
                <a:pPr marL="0" indent="0" algn="just">
                  <a:buNone/>
                </a:pPr>
                <a:r>
                  <a:rPr lang="en-US" sz="2800" u="sng" dirty="0">
                    <a:solidFill>
                      <a:srgbClr val="C00000"/>
                    </a:solidFill>
                    <a:latin typeface="Times New Roman" panose="02020603050405020304" pitchFamily="18" charset="0"/>
                    <a:cs typeface="Times New Roman" panose="02020603050405020304" pitchFamily="18" charset="0"/>
                  </a:rPr>
                  <a:t>Reject </a:t>
                </a:r>
                <a14:m>
                  <m:oMath xmlns:m="http://schemas.openxmlformats.org/officeDocument/2006/math">
                    <m:sSub>
                      <m:sSubPr>
                        <m:ctrlPr>
                          <a:rPr lang="en-US" sz="2800" i="1" u="sng">
                            <a:solidFill>
                              <a:srgbClr val="C00000"/>
                            </a:solidFill>
                            <a:latin typeface="Cambria Math" panose="02040503050406030204" pitchFamily="18" charset="0"/>
                            <a:cs typeface="Times New Roman" panose="02020603050405020304" pitchFamily="18" charset="0"/>
                          </a:rPr>
                        </m:ctrlPr>
                      </m:sSubPr>
                      <m:e>
                        <m:r>
                          <a:rPr lang="en-US" sz="2800" i="1" u="sng">
                            <a:solidFill>
                              <a:srgbClr val="C00000"/>
                            </a:solidFill>
                            <a:latin typeface="Cambria Math" panose="02040503050406030204" pitchFamily="18" charset="0"/>
                            <a:cs typeface="Times New Roman" panose="02020603050405020304" pitchFamily="18" charset="0"/>
                          </a:rPr>
                          <m:t>𝐻</m:t>
                        </m:r>
                      </m:e>
                      <m:sub>
                        <m:r>
                          <a:rPr lang="en-US" sz="2800" i="1" u="sng">
                            <a:solidFill>
                              <a:srgbClr val="C00000"/>
                            </a:solidFill>
                            <a:latin typeface="Cambria Math" panose="02040503050406030204" pitchFamily="18" charset="0"/>
                            <a:cs typeface="Times New Roman" panose="02020603050405020304" pitchFamily="18" charset="0"/>
                          </a:rPr>
                          <m:t>0</m:t>
                        </m:r>
                      </m:sub>
                    </m:sSub>
                  </m:oMath>
                </a14:m>
                <a:r>
                  <a:rPr lang="en-US" sz="2800" dirty="0">
                    <a:solidFill>
                      <a:srgbClr val="C00000"/>
                    </a:solidFill>
                    <a:latin typeface="Times New Roman" panose="02020603050405020304" pitchFamily="18" charset="0"/>
                    <a:cs typeface="Times New Roman" panose="02020603050405020304" pitchFamily="18" charset="0"/>
                  </a:rPr>
                  <a:t> if p-value in step 3 is </a:t>
                </a:r>
                <a:r>
                  <a:rPr lang="en-US" sz="2800" u="sng" dirty="0">
                    <a:solidFill>
                      <a:srgbClr val="C00000"/>
                    </a:solidFill>
                    <a:latin typeface="Times New Roman" panose="02020603050405020304" pitchFamily="18" charset="0"/>
                    <a:cs typeface="Times New Roman" panose="02020603050405020304" pitchFamily="18" charset="0"/>
                  </a:rPr>
                  <a:t>less than or equal to </a:t>
                </a:r>
                <a14:m>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800" dirty="0">
                    <a:solidFill>
                      <a:srgbClr val="C00000"/>
                    </a:solidFill>
                    <a:latin typeface="Times New Roman" panose="02020603050405020304" pitchFamily="18" charset="0"/>
                    <a:cs typeface="Times New Roman" panose="02020603050405020304" pitchFamily="18" charset="0"/>
                  </a:rPr>
                  <a:t>.</a:t>
                </a:r>
              </a:p>
              <a:p>
                <a:pPr marL="0" indent="0" algn="just">
                  <a:buNone/>
                </a:pPr>
                <a:r>
                  <a:rPr lang="en-US" sz="2800" dirty="0">
                    <a:solidFill>
                      <a:srgbClr val="3333FF"/>
                    </a:solidFill>
                    <a:latin typeface="Times New Roman" panose="02020603050405020304" pitchFamily="18" charset="0"/>
                    <a:cs typeface="Times New Roman" panose="02020603050405020304" pitchFamily="18" charset="0"/>
                  </a:rPr>
                  <a:t>Step 5: </a:t>
                </a:r>
              </a:p>
              <a:p>
                <a:pPr marL="0" indent="0" algn="just">
                  <a:buNone/>
                </a:pPr>
                <a:r>
                  <a:rPr lang="en-US" sz="2800" dirty="0">
                    <a:latin typeface="Times New Roman" panose="02020603050405020304" pitchFamily="18" charset="0"/>
                    <a:cs typeface="Times New Roman" panose="02020603050405020304" pitchFamily="18" charset="0"/>
                  </a:rPr>
                  <a:t>Make a conclusion in terms of the original problem based on the decision in step 4.(Where Z</a:t>
                </a:r>
                <a:r>
                  <a:rPr lang="en-US" sz="1600" dirty="0">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 – Test Statistics value)</a:t>
                </a:r>
              </a:p>
              <a:p>
                <a:pPr marL="0" indent="0">
                  <a:buNone/>
                </a:pP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9400" y="541866"/>
                <a:ext cx="8229600" cy="3886200"/>
              </a:xfrm>
              <a:blipFill>
                <a:blip r:embed="rId2"/>
                <a:stretch>
                  <a:fillRect l="-1556" t="-1727" r="-1481"/>
                </a:stretch>
              </a:blipFill>
            </p:spPr>
            <p:txBody>
              <a:bodyPr/>
              <a:lstStyle/>
              <a:p>
                <a:r>
                  <a:rPr lang="en-US">
                    <a:noFill/>
                  </a:rPr>
                  <a:t> </a:t>
                </a:r>
              </a:p>
            </p:txBody>
          </p:sp>
        </mc:Fallback>
      </mc:AlternateContent>
      <p:pic>
        <p:nvPicPr>
          <p:cNvPr id="4" name="Picture 3"/>
          <p:cNvPicPr/>
          <p:nvPr/>
        </p:nvPicPr>
        <p:blipFill rotWithShape="1">
          <a:blip r:embed="rId3"/>
          <a:srcRect l="333" t="43432" r="7268" b="3387"/>
          <a:stretch/>
        </p:blipFill>
        <p:spPr bwMode="auto">
          <a:xfrm>
            <a:off x="668791" y="3592287"/>
            <a:ext cx="7603218" cy="2561166"/>
          </a:xfrm>
          <a:prstGeom prst="rect">
            <a:avLst/>
          </a:prstGeom>
          <a:ln>
            <a:noFill/>
          </a:ln>
          <a:extLst>
            <a:ext uri="{53640926-AAD7-44D8-BBD7-CCE9431645EC}">
              <a14:shadowObscured xmlns:a14="http://schemas.microsoft.com/office/drawing/2010/main"/>
            </a:ext>
          </a:extLst>
        </p:spPr>
      </p:pic>
      <p:sp>
        <p:nvSpPr>
          <p:cNvPr id="2" name="Date Placeholder 1"/>
          <p:cNvSpPr>
            <a:spLocks noGrp="1"/>
          </p:cNvSpPr>
          <p:nvPr>
            <p:ph type="dt" sz="half" idx="12"/>
          </p:nvPr>
        </p:nvSpPr>
        <p:spPr/>
        <p:txBody>
          <a:bodyPr/>
          <a:lstStyle/>
          <a:p>
            <a:fld id="{49A8DB40-468B-443B-B575-1AF5D218E7BC}" type="datetime5">
              <a:rPr lang="en-NZ" altLang="en-US" smtClean="0"/>
              <a:t>16-Jun-23</a:t>
            </a:fld>
            <a:endParaRPr lang="en-US" altLang="en-US"/>
          </a:p>
        </p:txBody>
      </p:sp>
      <p:sp>
        <p:nvSpPr>
          <p:cNvPr id="5" name="Slide Number Placeholder 4"/>
          <p:cNvSpPr>
            <a:spLocks noGrp="1"/>
          </p:cNvSpPr>
          <p:nvPr>
            <p:ph type="sldNum" sz="quarter" idx="11"/>
          </p:nvPr>
        </p:nvSpPr>
        <p:spPr/>
        <p:txBody>
          <a:bodyPr/>
          <a:lstStyle/>
          <a:p>
            <a:fld id="{E6D38F6D-B68C-43EA-8D93-D9BC679B8240}" type="slidenum">
              <a:rPr lang="en-US" altLang="en-US" smtClean="0"/>
              <a:pPr/>
              <a:t>94</a:t>
            </a:fld>
            <a:endParaRPr lang="en-US" altLang="en-US"/>
          </a:p>
        </p:txBody>
      </p:sp>
      <p:sp>
        <p:nvSpPr>
          <p:cNvPr id="6" name="Footer Placeholder 5"/>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862191111"/>
      </p:ext>
    </p:extLst>
  </p:cSld>
  <p:clrMapOvr>
    <a:masterClrMapping/>
  </p:clrMapOvr>
  <p:transition spd="slow">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5967" y="531341"/>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Assuming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𝐻</m:t>
                        </m:r>
                      </m:e>
                      <m:sub>
                        <m:r>
                          <a:rPr lang="en-US" i="1">
                            <a:latin typeface="Cambria Math" panose="02040503050406030204" pitchFamily="18" charset="0"/>
                            <a:cs typeface="Times New Roman" panose="02020603050405020304" pitchFamily="18" charset="0"/>
                          </a:rPr>
                          <m:t>0</m:t>
                        </m:r>
                      </m:sub>
                    </m:sSub>
                  </m:oMath>
                </a14:m>
                <a:r>
                  <a:rPr lang="en-US" dirty="0">
                    <a:latin typeface="Times New Roman" panose="02020603050405020304" pitchFamily="18" charset="0"/>
                    <a:cs typeface="Times New Roman" panose="02020603050405020304" pitchFamily="18" charset="0"/>
                  </a:rPr>
                  <a:t> is indeed true, the </a:t>
                </a:r>
                <a:r>
                  <a:rPr lang="en-US" dirty="0">
                    <a:solidFill>
                      <a:srgbClr val="FF0000"/>
                    </a:solidFill>
                    <a:latin typeface="Times New Roman" panose="02020603050405020304" pitchFamily="18" charset="0"/>
                    <a:cs typeface="Times New Roman" panose="02020603050405020304" pitchFamily="18" charset="0"/>
                  </a:rPr>
                  <a:t>P-value</a:t>
                </a:r>
                <a:r>
                  <a:rPr lang="en-US" dirty="0">
                    <a:latin typeface="Times New Roman" panose="02020603050405020304" pitchFamily="18" charset="0"/>
                    <a:cs typeface="Times New Roman" panose="02020603050405020304" pitchFamily="18" charset="0"/>
                  </a:rPr>
                  <a:t> is the probability of observing a value of the test statistic as or more extreme than that observed.</a:t>
                </a:r>
              </a:p>
              <a:p>
                <a:pPr marL="0" indent="0" algn="just">
                  <a:buNone/>
                </a:pPr>
                <a:r>
                  <a:rPr lang="en-US" dirty="0">
                    <a:latin typeface="Times New Roman" panose="02020603050405020304" pitchFamily="18" charset="0"/>
                    <a:cs typeface="Times New Roman" panose="02020603050405020304" pitchFamily="18" charset="0"/>
                  </a:rPr>
                  <a:t>1.For a </a:t>
                </a:r>
                <a:r>
                  <a:rPr lang="en-US" dirty="0">
                    <a:solidFill>
                      <a:srgbClr val="FF0000"/>
                    </a:solidFill>
                    <a:latin typeface="Times New Roman" panose="02020603050405020304" pitchFamily="18" charset="0"/>
                    <a:cs typeface="Times New Roman" panose="02020603050405020304" pitchFamily="18" charset="0"/>
                  </a:rPr>
                  <a:t>right-tailed</a:t>
                </a:r>
                <a:r>
                  <a:rPr lang="en-US" dirty="0">
                    <a:latin typeface="Times New Roman" panose="02020603050405020304" pitchFamily="18" charset="0"/>
                    <a:cs typeface="Times New Roman" panose="02020603050405020304" pitchFamily="18" charset="0"/>
                  </a:rPr>
                  <a:t> test, </a:t>
                </a:r>
              </a:p>
              <a:p>
                <a:pPr marL="0" indent="0" algn="just">
                  <a:buNone/>
                </a:pPr>
                <a14:m>
                  <m:oMathPara xmlns:m="http://schemas.openxmlformats.org/officeDocument/2006/math">
                    <m:oMathParaPr>
                      <m:jc m:val="centerGroup"/>
                    </m:oMathParaPr>
                    <m:oMath xmlns:m="http://schemas.openxmlformats.org/officeDocument/2006/math">
                      <m:r>
                        <m:rPr>
                          <m:sty m:val="p"/>
                        </m:rPr>
                        <a:rPr lang="en-US" i="0" dirty="0" smtClean="0">
                          <a:solidFill>
                            <a:srgbClr val="3333FF"/>
                          </a:solidFill>
                          <a:latin typeface="Cambria Math" panose="02040503050406030204" pitchFamily="18" charset="0"/>
                          <a:cs typeface="Times New Roman" panose="02020603050405020304" pitchFamily="18" charset="0"/>
                        </a:rPr>
                        <m:t>P</m:t>
                      </m:r>
                      <m:r>
                        <a:rPr lang="en-US" b="0" i="0" dirty="0" smtClean="0">
                          <a:solidFill>
                            <a:srgbClr val="3333FF"/>
                          </a:solidFill>
                          <a:latin typeface="Cambria Math" panose="02040503050406030204" pitchFamily="18" charset="0"/>
                          <a:cs typeface="Times New Roman" panose="02020603050405020304" pitchFamily="18" charset="0"/>
                        </a:rPr>
                        <m:t>−</m:t>
                      </m:r>
                      <m:r>
                        <m:rPr>
                          <m:sty m:val="p"/>
                        </m:rPr>
                        <a:rPr lang="en-US" i="0" dirty="0" smtClean="0">
                          <a:solidFill>
                            <a:srgbClr val="3333FF"/>
                          </a:solidFill>
                          <a:latin typeface="Cambria Math" panose="02040503050406030204" pitchFamily="18" charset="0"/>
                          <a:cs typeface="Times New Roman" panose="02020603050405020304" pitchFamily="18" charset="0"/>
                        </a:rPr>
                        <m:t>value</m:t>
                      </m:r>
                      <m:r>
                        <a:rPr lang="en-US" i="0" dirty="0" smtClean="0">
                          <a:solidFill>
                            <a:srgbClr val="3333FF"/>
                          </a:solidFill>
                          <a:latin typeface="Cambria Math" panose="02040503050406030204" pitchFamily="18" charset="0"/>
                          <a:cs typeface="Times New Roman" panose="02020603050405020304" pitchFamily="18" charset="0"/>
                        </a:rPr>
                        <m:t> </m:t>
                      </m:r>
                      <m:r>
                        <a:rPr lang="en-US" i="1" dirty="0">
                          <a:solidFill>
                            <a:srgbClr val="3333FF"/>
                          </a:solidFill>
                          <a:latin typeface="Cambria Math" panose="02040503050406030204" pitchFamily="18" charset="0"/>
                          <a:cs typeface="Times New Roman" panose="02020603050405020304" pitchFamily="18" charset="0"/>
                        </a:rPr>
                        <m:t>= </m:t>
                      </m:r>
                      <m:r>
                        <a:rPr lang="en-US" i="1" dirty="0">
                          <a:solidFill>
                            <a:srgbClr val="3333FF"/>
                          </a:solidFill>
                          <a:latin typeface="Cambria Math" panose="02040503050406030204" pitchFamily="18" charset="0"/>
                          <a:cs typeface="Times New Roman" panose="02020603050405020304" pitchFamily="18" charset="0"/>
                        </a:rPr>
                        <m:t>𝑃</m:t>
                      </m:r>
                      <m:r>
                        <a:rPr lang="en-US" i="1" dirty="0">
                          <a:solidFill>
                            <a:srgbClr val="3333FF"/>
                          </a:solidFill>
                          <a:latin typeface="Cambria Math" panose="02040503050406030204" pitchFamily="18" charset="0"/>
                          <a:cs typeface="Times New Roman" panose="02020603050405020304" pitchFamily="18" charset="0"/>
                        </a:rPr>
                        <m:t>(</m:t>
                      </m:r>
                      <m:r>
                        <a:rPr lang="en-US" i="1" dirty="0">
                          <a:solidFill>
                            <a:srgbClr val="3333FF"/>
                          </a:solidFill>
                          <a:latin typeface="Cambria Math" panose="02040503050406030204" pitchFamily="18" charset="0"/>
                          <a:cs typeface="Times New Roman" panose="02020603050405020304" pitchFamily="18" charset="0"/>
                        </a:rPr>
                        <m:t>𝑍</m:t>
                      </m:r>
                      <m:r>
                        <a:rPr lang="en-US" i="1" dirty="0">
                          <a:solidFill>
                            <a:srgbClr val="3333FF"/>
                          </a:solidFill>
                          <a:latin typeface="Cambria Math" panose="02040503050406030204" pitchFamily="18" charset="0"/>
                          <a:cs typeface="Times New Roman" panose="02020603050405020304" pitchFamily="18" charset="0"/>
                        </a:rPr>
                        <m:t> &gt;</m:t>
                      </m:r>
                      <m:sSub>
                        <m:sSubPr>
                          <m:ctrlPr>
                            <a:rPr lang="en-US" i="1" dirty="0" smtClean="0">
                              <a:solidFill>
                                <a:srgbClr val="3333FF"/>
                              </a:solidFill>
                              <a:latin typeface="Cambria Math" panose="02040503050406030204" pitchFamily="18" charset="0"/>
                              <a:cs typeface="Times New Roman" panose="02020603050405020304" pitchFamily="18" charset="0"/>
                            </a:rPr>
                          </m:ctrlPr>
                        </m:sSubPr>
                        <m:e>
                          <m:r>
                            <a:rPr lang="en-US" b="0" i="1" dirty="0" smtClean="0">
                              <a:solidFill>
                                <a:srgbClr val="3333FF"/>
                              </a:solidFill>
                              <a:latin typeface="Cambria Math" panose="02040503050406030204" pitchFamily="18" charset="0"/>
                              <a:cs typeface="Times New Roman" panose="02020603050405020304" pitchFamily="18" charset="0"/>
                            </a:rPr>
                            <m:t>𝑍</m:t>
                          </m:r>
                        </m:e>
                        <m:sub>
                          <m:r>
                            <a:rPr lang="en-US" b="0" i="1" dirty="0" smtClean="0">
                              <a:solidFill>
                                <a:srgbClr val="3333FF"/>
                              </a:solidFill>
                              <a:latin typeface="Cambria Math" panose="02040503050406030204" pitchFamily="18" charset="0"/>
                              <a:cs typeface="Times New Roman" panose="02020603050405020304" pitchFamily="18" charset="0"/>
                            </a:rPr>
                            <m:t>0</m:t>
                          </m:r>
                        </m:sub>
                      </m:sSub>
                      <m:r>
                        <a:rPr lang="en-US" i="1" dirty="0">
                          <a:solidFill>
                            <a:srgbClr val="3333FF"/>
                          </a:solidFill>
                          <a:latin typeface="Cambria Math" panose="02040503050406030204" pitchFamily="18" charset="0"/>
                          <a:cs typeface="Times New Roman" panose="02020603050405020304" pitchFamily="18" charset="0"/>
                        </a:rPr>
                        <m:t>).</m:t>
                      </m:r>
                    </m:oMath>
                  </m:oMathPara>
                </a14:m>
                <a:endParaRPr lang="en-US" dirty="0">
                  <a:solidFill>
                    <a:srgbClr val="3333FF"/>
                  </a:solidFill>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2.For a </a:t>
                </a:r>
                <a:r>
                  <a:rPr lang="en-US" dirty="0">
                    <a:solidFill>
                      <a:srgbClr val="FF0000"/>
                    </a:solidFill>
                    <a:latin typeface="Times New Roman" panose="02020603050405020304" pitchFamily="18" charset="0"/>
                    <a:cs typeface="Times New Roman" panose="02020603050405020304" pitchFamily="18" charset="0"/>
                  </a:rPr>
                  <a:t>two-tailed</a:t>
                </a:r>
                <a:r>
                  <a:rPr lang="en-US" dirty="0">
                    <a:latin typeface="Times New Roman" panose="02020603050405020304" pitchFamily="18" charset="0"/>
                    <a:cs typeface="Times New Roman" panose="02020603050405020304" pitchFamily="18" charset="0"/>
                  </a:rPr>
                  <a:t> test, </a:t>
                </a:r>
              </a:p>
              <a:p>
                <a:pPr marL="400050" lvl="1" indent="0" algn="just">
                  <a:buNone/>
                </a:pPr>
                <a14:m>
                  <m:oMathPara xmlns:m="http://schemas.openxmlformats.org/officeDocument/2006/math">
                    <m:oMathParaPr>
                      <m:jc m:val="left"/>
                    </m:oMathParaPr>
                    <m:oMath xmlns:m="http://schemas.openxmlformats.org/officeDocument/2006/math">
                      <m:r>
                        <m:rPr>
                          <m:sty m:val="p"/>
                        </m:rPr>
                        <a:rPr lang="en-US" sz="2600" dirty="0" smtClean="0">
                          <a:solidFill>
                            <a:srgbClr val="3333FF"/>
                          </a:solidFill>
                          <a:latin typeface="Cambria Math" panose="02040503050406030204" pitchFamily="18" charset="0"/>
                          <a:cs typeface="Times New Roman" panose="02020603050405020304" pitchFamily="18" charset="0"/>
                        </a:rPr>
                        <m:t>P</m:t>
                      </m:r>
                      <m:r>
                        <a:rPr lang="en-US" sz="2600" dirty="0" smtClean="0">
                          <a:solidFill>
                            <a:srgbClr val="3333FF"/>
                          </a:solidFill>
                          <a:latin typeface="Cambria Math" panose="02040503050406030204" pitchFamily="18" charset="0"/>
                          <a:cs typeface="Times New Roman" panose="02020603050405020304" pitchFamily="18" charset="0"/>
                        </a:rPr>
                        <m:t>−</m:t>
                      </m:r>
                      <m:r>
                        <m:rPr>
                          <m:sty m:val="p"/>
                        </m:rPr>
                        <a:rPr lang="en-US" sz="2600" dirty="0" smtClean="0">
                          <a:solidFill>
                            <a:srgbClr val="3333FF"/>
                          </a:solidFill>
                          <a:latin typeface="Cambria Math" panose="02040503050406030204" pitchFamily="18" charset="0"/>
                          <a:cs typeface="Times New Roman" panose="02020603050405020304" pitchFamily="18" charset="0"/>
                        </a:rPr>
                        <m:t>value</m:t>
                      </m:r>
                      <m:r>
                        <a:rPr lang="en-US" sz="2600" dirty="0" smtClean="0">
                          <a:solidFill>
                            <a:srgbClr val="3333FF"/>
                          </a:solidFill>
                          <a:latin typeface="Cambria Math" panose="02040503050406030204" pitchFamily="18" charset="0"/>
                          <a:cs typeface="Times New Roman" panose="02020603050405020304" pitchFamily="18" charset="0"/>
                        </a:rPr>
                        <m:t> </m:t>
                      </m:r>
                      <m:r>
                        <a:rPr lang="en-US" sz="2600" i="1" dirty="0">
                          <a:solidFill>
                            <a:srgbClr val="3333FF"/>
                          </a:solidFill>
                          <a:latin typeface="Cambria Math" panose="02040503050406030204" pitchFamily="18" charset="0"/>
                          <a:cs typeface="Times New Roman" panose="02020603050405020304" pitchFamily="18" charset="0"/>
                        </a:rPr>
                        <m:t>= </m:t>
                      </m:r>
                      <m:r>
                        <a:rPr lang="en-US" sz="2600" i="1" dirty="0">
                          <a:solidFill>
                            <a:srgbClr val="3333FF"/>
                          </a:solidFill>
                          <a:latin typeface="Cambria Math" panose="02040503050406030204" pitchFamily="18" charset="0"/>
                          <a:cs typeface="Times New Roman" panose="02020603050405020304" pitchFamily="18" charset="0"/>
                        </a:rPr>
                        <m:t>𝑃</m:t>
                      </m:r>
                      <m:d>
                        <m:dPr>
                          <m:ctrlPr>
                            <a:rPr lang="en-US" sz="2600" i="1" dirty="0">
                              <a:solidFill>
                                <a:srgbClr val="3333FF"/>
                              </a:solidFill>
                              <a:latin typeface="Cambria Math" panose="02040503050406030204" pitchFamily="18" charset="0"/>
                              <a:cs typeface="Times New Roman" panose="02020603050405020304" pitchFamily="18" charset="0"/>
                            </a:rPr>
                          </m:ctrlPr>
                        </m:dPr>
                        <m:e>
                          <m:d>
                            <m:dPr>
                              <m:begChr m:val="|"/>
                              <m:endChr m:val="|"/>
                              <m:ctrlPr>
                                <a:rPr lang="en-US" sz="2600" i="1" dirty="0" smtClean="0">
                                  <a:solidFill>
                                    <a:srgbClr val="3333FF"/>
                                  </a:solidFill>
                                  <a:latin typeface="Cambria Math" panose="02040503050406030204" pitchFamily="18" charset="0"/>
                                  <a:cs typeface="Times New Roman" panose="02020603050405020304" pitchFamily="18" charset="0"/>
                                </a:rPr>
                              </m:ctrlPr>
                            </m:dPr>
                            <m:e>
                              <m:r>
                                <a:rPr lang="en-US" sz="2600" i="1" dirty="0">
                                  <a:solidFill>
                                    <a:srgbClr val="3333FF"/>
                                  </a:solidFill>
                                  <a:latin typeface="Cambria Math" panose="02040503050406030204" pitchFamily="18" charset="0"/>
                                  <a:cs typeface="Times New Roman" panose="02020603050405020304" pitchFamily="18" charset="0"/>
                                </a:rPr>
                                <m:t>𝑍</m:t>
                              </m:r>
                            </m:e>
                          </m:d>
                          <m:r>
                            <a:rPr lang="en-US" sz="2600" i="1" dirty="0">
                              <a:solidFill>
                                <a:srgbClr val="3333FF"/>
                              </a:solidFill>
                              <a:latin typeface="Cambria Math" panose="02040503050406030204" pitchFamily="18" charset="0"/>
                              <a:cs typeface="Times New Roman" panose="02020603050405020304" pitchFamily="18" charset="0"/>
                            </a:rPr>
                            <m:t> &gt;</m:t>
                          </m:r>
                          <m:d>
                            <m:dPr>
                              <m:begChr m:val="|"/>
                              <m:endChr m:val="|"/>
                              <m:ctrlPr>
                                <a:rPr lang="en-US" sz="2600" i="1" dirty="0" smtClean="0">
                                  <a:solidFill>
                                    <a:srgbClr val="3333FF"/>
                                  </a:solidFill>
                                  <a:latin typeface="Cambria Math" panose="02040503050406030204" pitchFamily="18" charset="0"/>
                                  <a:cs typeface="Times New Roman" panose="02020603050405020304" pitchFamily="18" charset="0"/>
                                </a:rPr>
                              </m:ctrlPr>
                            </m:dPr>
                            <m:e>
                              <m:sSub>
                                <m:sSubPr>
                                  <m:ctrlPr>
                                    <a:rPr lang="en-US" sz="2600" i="1" dirty="0">
                                      <a:solidFill>
                                        <a:srgbClr val="3333FF"/>
                                      </a:solidFill>
                                      <a:latin typeface="Cambria Math" panose="02040503050406030204" pitchFamily="18" charset="0"/>
                                      <a:cs typeface="Times New Roman" panose="02020603050405020304" pitchFamily="18" charset="0"/>
                                    </a:rPr>
                                  </m:ctrlPr>
                                </m:sSubPr>
                                <m:e>
                                  <m:r>
                                    <a:rPr lang="en-US" sz="2600" i="1" dirty="0">
                                      <a:solidFill>
                                        <a:srgbClr val="3333FF"/>
                                      </a:solidFill>
                                      <a:latin typeface="Cambria Math" panose="02040503050406030204" pitchFamily="18" charset="0"/>
                                      <a:cs typeface="Times New Roman" panose="02020603050405020304" pitchFamily="18" charset="0"/>
                                    </a:rPr>
                                    <m:t>𝑍</m:t>
                                  </m:r>
                                </m:e>
                                <m:sub>
                                  <m:r>
                                    <a:rPr lang="en-US" sz="2600" i="1" dirty="0">
                                      <a:solidFill>
                                        <a:srgbClr val="3333FF"/>
                                      </a:solidFill>
                                      <a:latin typeface="Cambria Math" panose="02040503050406030204" pitchFamily="18" charset="0"/>
                                      <a:cs typeface="Times New Roman" panose="02020603050405020304" pitchFamily="18" charset="0"/>
                                    </a:rPr>
                                    <m:t>0</m:t>
                                  </m:r>
                                </m:sub>
                              </m:sSub>
                            </m:e>
                          </m:d>
                        </m:e>
                      </m:d>
                      <m:r>
                        <a:rPr lang="en-US" sz="2600" b="0" i="1" dirty="0" smtClean="0">
                          <a:solidFill>
                            <a:srgbClr val="3333FF"/>
                          </a:solidFill>
                          <a:latin typeface="Cambria Math" panose="02040503050406030204" pitchFamily="18" charset="0"/>
                          <a:cs typeface="Times New Roman" panose="02020603050405020304" pitchFamily="18" charset="0"/>
                        </a:rPr>
                        <m:t>=2∗</m:t>
                      </m:r>
                      <m:r>
                        <a:rPr lang="en-US" sz="2600" i="1" dirty="0">
                          <a:solidFill>
                            <a:srgbClr val="3333FF"/>
                          </a:solidFill>
                          <a:latin typeface="Cambria Math" panose="02040503050406030204" pitchFamily="18" charset="0"/>
                          <a:cs typeface="Times New Roman" panose="02020603050405020304" pitchFamily="18" charset="0"/>
                        </a:rPr>
                        <m:t>𝑃</m:t>
                      </m:r>
                      <m:r>
                        <a:rPr lang="en-US" sz="2600" i="1" dirty="0">
                          <a:solidFill>
                            <a:srgbClr val="3333FF"/>
                          </a:solidFill>
                          <a:latin typeface="Cambria Math" panose="02040503050406030204" pitchFamily="18" charset="0"/>
                          <a:cs typeface="Times New Roman" panose="02020603050405020304" pitchFamily="18" charset="0"/>
                        </a:rPr>
                        <m:t>(</m:t>
                      </m:r>
                      <m:r>
                        <a:rPr lang="en-US" sz="2600" i="1" dirty="0">
                          <a:solidFill>
                            <a:srgbClr val="3333FF"/>
                          </a:solidFill>
                          <a:latin typeface="Cambria Math" panose="02040503050406030204" pitchFamily="18" charset="0"/>
                          <a:cs typeface="Times New Roman" panose="02020603050405020304" pitchFamily="18" charset="0"/>
                        </a:rPr>
                        <m:t>𝑍</m:t>
                      </m:r>
                      <m:r>
                        <a:rPr lang="en-US" sz="2600" i="1" dirty="0">
                          <a:solidFill>
                            <a:srgbClr val="3333FF"/>
                          </a:solidFill>
                          <a:latin typeface="Cambria Math" panose="02040503050406030204" pitchFamily="18" charset="0"/>
                          <a:cs typeface="Times New Roman" panose="02020603050405020304" pitchFamily="18" charset="0"/>
                        </a:rPr>
                        <m:t> &gt;</m:t>
                      </m:r>
                      <m:d>
                        <m:dPr>
                          <m:begChr m:val="|"/>
                          <m:endChr m:val="|"/>
                          <m:ctrlPr>
                            <a:rPr lang="en-US" sz="2600" i="1" dirty="0">
                              <a:solidFill>
                                <a:srgbClr val="3333FF"/>
                              </a:solidFill>
                              <a:latin typeface="Cambria Math" panose="02040503050406030204" pitchFamily="18" charset="0"/>
                              <a:cs typeface="Times New Roman" panose="02020603050405020304" pitchFamily="18" charset="0"/>
                            </a:rPr>
                          </m:ctrlPr>
                        </m:dPr>
                        <m:e>
                          <m:sSub>
                            <m:sSubPr>
                              <m:ctrlPr>
                                <a:rPr lang="en-US" sz="2600" i="1" dirty="0">
                                  <a:solidFill>
                                    <a:srgbClr val="3333FF"/>
                                  </a:solidFill>
                                  <a:latin typeface="Cambria Math" panose="02040503050406030204" pitchFamily="18" charset="0"/>
                                  <a:cs typeface="Times New Roman" panose="02020603050405020304" pitchFamily="18" charset="0"/>
                                </a:rPr>
                              </m:ctrlPr>
                            </m:sSubPr>
                            <m:e>
                              <m:r>
                                <a:rPr lang="en-US" sz="2600" i="1" dirty="0">
                                  <a:solidFill>
                                    <a:srgbClr val="3333FF"/>
                                  </a:solidFill>
                                  <a:latin typeface="Cambria Math" panose="02040503050406030204" pitchFamily="18" charset="0"/>
                                  <a:cs typeface="Times New Roman" panose="02020603050405020304" pitchFamily="18" charset="0"/>
                                </a:rPr>
                                <m:t>𝑍</m:t>
                              </m:r>
                            </m:e>
                            <m:sub>
                              <m:r>
                                <a:rPr lang="en-US" sz="2600" i="1" dirty="0">
                                  <a:solidFill>
                                    <a:srgbClr val="3333FF"/>
                                  </a:solidFill>
                                  <a:latin typeface="Cambria Math" panose="02040503050406030204" pitchFamily="18" charset="0"/>
                                  <a:cs typeface="Times New Roman" panose="02020603050405020304" pitchFamily="18" charset="0"/>
                                </a:rPr>
                                <m:t>0</m:t>
                              </m:r>
                            </m:sub>
                          </m:sSub>
                        </m:e>
                      </m:d>
                      <m:r>
                        <a:rPr lang="en-US" sz="2600" i="1" dirty="0">
                          <a:solidFill>
                            <a:srgbClr val="3333FF"/>
                          </a:solidFill>
                          <a:latin typeface="Cambria Math" panose="02040503050406030204" pitchFamily="18" charset="0"/>
                          <a:cs typeface="Times New Roman" panose="02020603050405020304" pitchFamily="18" charset="0"/>
                        </a:rPr>
                        <m:t>).</m:t>
                      </m:r>
                    </m:oMath>
                  </m:oMathPara>
                </a14:m>
                <a:endParaRPr lang="en-US" sz="2600" dirty="0">
                  <a:solidFill>
                    <a:srgbClr val="3333FF"/>
                  </a:solidFill>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3. For a </a:t>
                </a:r>
                <a:r>
                  <a:rPr lang="en-US" dirty="0">
                    <a:solidFill>
                      <a:srgbClr val="FF0000"/>
                    </a:solidFill>
                    <a:latin typeface="Times New Roman" panose="02020603050405020304" pitchFamily="18" charset="0"/>
                    <a:cs typeface="Times New Roman" panose="02020603050405020304" pitchFamily="18" charset="0"/>
                  </a:rPr>
                  <a:t>left-tailed</a:t>
                </a:r>
                <a:r>
                  <a:rPr lang="en-US" dirty="0">
                    <a:latin typeface="Times New Roman" panose="02020603050405020304" pitchFamily="18" charset="0"/>
                    <a:cs typeface="Times New Roman" panose="02020603050405020304" pitchFamily="18" charset="0"/>
                  </a:rPr>
                  <a:t> test,</a:t>
                </a:r>
              </a:p>
              <a:p>
                <a:pPr marL="0" indent="0" algn="just">
                  <a:buNone/>
                </a:pPr>
                <a14:m>
                  <m:oMathPara xmlns:m="http://schemas.openxmlformats.org/officeDocument/2006/math">
                    <m:oMathParaPr>
                      <m:jc m:val="centerGroup"/>
                    </m:oMathParaPr>
                    <m:oMath xmlns:m="http://schemas.openxmlformats.org/officeDocument/2006/math">
                      <m:r>
                        <m:rPr>
                          <m:sty m:val="p"/>
                        </m:rPr>
                        <a:rPr lang="en-US" dirty="0" smtClean="0">
                          <a:solidFill>
                            <a:srgbClr val="3333FF"/>
                          </a:solidFill>
                          <a:latin typeface="Cambria Math" panose="02040503050406030204" pitchFamily="18" charset="0"/>
                          <a:cs typeface="Times New Roman" panose="02020603050405020304" pitchFamily="18" charset="0"/>
                        </a:rPr>
                        <m:t>P</m:t>
                      </m:r>
                      <m:r>
                        <a:rPr lang="en-US" dirty="0" smtClean="0">
                          <a:solidFill>
                            <a:srgbClr val="3333FF"/>
                          </a:solidFill>
                          <a:latin typeface="Cambria Math" panose="02040503050406030204" pitchFamily="18" charset="0"/>
                          <a:cs typeface="Times New Roman" panose="02020603050405020304" pitchFamily="18" charset="0"/>
                        </a:rPr>
                        <m:t>−</m:t>
                      </m:r>
                      <m:r>
                        <m:rPr>
                          <m:sty m:val="p"/>
                        </m:rPr>
                        <a:rPr lang="en-US" dirty="0" smtClean="0">
                          <a:solidFill>
                            <a:srgbClr val="3333FF"/>
                          </a:solidFill>
                          <a:latin typeface="Cambria Math" panose="02040503050406030204" pitchFamily="18" charset="0"/>
                          <a:cs typeface="Times New Roman" panose="02020603050405020304" pitchFamily="18" charset="0"/>
                        </a:rPr>
                        <m:t>value</m:t>
                      </m:r>
                      <m:r>
                        <a:rPr lang="en-US" dirty="0" smtClean="0">
                          <a:solidFill>
                            <a:srgbClr val="3333FF"/>
                          </a:solidFill>
                          <a:latin typeface="Cambria Math" panose="02040503050406030204" pitchFamily="18" charset="0"/>
                          <a:cs typeface="Times New Roman" panose="02020603050405020304" pitchFamily="18" charset="0"/>
                        </a:rPr>
                        <m:t> </m:t>
                      </m:r>
                      <m:r>
                        <a:rPr lang="en-US" i="1" dirty="0">
                          <a:solidFill>
                            <a:srgbClr val="3333FF"/>
                          </a:solidFill>
                          <a:latin typeface="Cambria Math" panose="02040503050406030204" pitchFamily="18" charset="0"/>
                          <a:cs typeface="Times New Roman" panose="02020603050405020304" pitchFamily="18" charset="0"/>
                        </a:rPr>
                        <m:t>= </m:t>
                      </m:r>
                      <m:r>
                        <a:rPr lang="en-US" i="1" dirty="0">
                          <a:solidFill>
                            <a:srgbClr val="3333FF"/>
                          </a:solidFill>
                          <a:latin typeface="Cambria Math" panose="02040503050406030204" pitchFamily="18" charset="0"/>
                          <a:cs typeface="Times New Roman" panose="02020603050405020304" pitchFamily="18" charset="0"/>
                        </a:rPr>
                        <m:t>𝑃</m:t>
                      </m:r>
                      <m:r>
                        <a:rPr lang="en-US" i="1" dirty="0">
                          <a:solidFill>
                            <a:srgbClr val="3333FF"/>
                          </a:solidFill>
                          <a:latin typeface="Cambria Math" panose="02040503050406030204" pitchFamily="18" charset="0"/>
                          <a:cs typeface="Times New Roman" panose="02020603050405020304" pitchFamily="18" charset="0"/>
                        </a:rPr>
                        <m:t>(</m:t>
                      </m:r>
                      <m:r>
                        <a:rPr lang="en-US" i="1" dirty="0">
                          <a:solidFill>
                            <a:srgbClr val="3333FF"/>
                          </a:solidFill>
                          <a:latin typeface="Cambria Math" panose="02040503050406030204" pitchFamily="18" charset="0"/>
                          <a:cs typeface="Times New Roman" panose="02020603050405020304" pitchFamily="18" charset="0"/>
                        </a:rPr>
                        <m:t>𝑍</m:t>
                      </m:r>
                      <m:r>
                        <a:rPr lang="en-US" i="1" dirty="0">
                          <a:solidFill>
                            <a:srgbClr val="3333FF"/>
                          </a:solidFill>
                          <a:latin typeface="Cambria Math" panose="02040503050406030204" pitchFamily="18" charset="0"/>
                          <a:cs typeface="Times New Roman" panose="02020603050405020304" pitchFamily="18" charset="0"/>
                        </a:rPr>
                        <m:t> &lt;</m:t>
                      </m:r>
                      <m:sSub>
                        <m:sSubPr>
                          <m:ctrlPr>
                            <a:rPr lang="en-US" i="1" dirty="0">
                              <a:solidFill>
                                <a:srgbClr val="3333FF"/>
                              </a:solidFill>
                              <a:latin typeface="Cambria Math" panose="02040503050406030204" pitchFamily="18" charset="0"/>
                              <a:cs typeface="Times New Roman" panose="02020603050405020304" pitchFamily="18" charset="0"/>
                            </a:rPr>
                          </m:ctrlPr>
                        </m:sSubPr>
                        <m:e>
                          <m:r>
                            <a:rPr lang="en-US" i="1" dirty="0">
                              <a:solidFill>
                                <a:srgbClr val="3333FF"/>
                              </a:solidFill>
                              <a:latin typeface="Cambria Math" panose="02040503050406030204" pitchFamily="18" charset="0"/>
                              <a:cs typeface="Times New Roman" panose="02020603050405020304" pitchFamily="18" charset="0"/>
                            </a:rPr>
                            <m:t>𝑍</m:t>
                          </m:r>
                        </m:e>
                        <m:sub>
                          <m:r>
                            <a:rPr lang="en-US" i="1" dirty="0">
                              <a:solidFill>
                                <a:srgbClr val="3333FF"/>
                              </a:solidFill>
                              <a:latin typeface="Cambria Math" panose="02040503050406030204" pitchFamily="18" charset="0"/>
                              <a:cs typeface="Times New Roman" panose="02020603050405020304" pitchFamily="18" charset="0"/>
                            </a:rPr>
                            <m:t>0</m:t>
                          </m:r>
                        </m:sub>
                      </m:sSub>
                      <m:r>
                        <a:rPr lang="en-US" i="1" dirty="0">
                          <a:solidFill>
                            <a:srgbClr val="3333FF"/>
                          </a:solidFill>
                          <a:latin typeface="Cambria Math" panose="02040503050406030204" pitchFamily="18" charset="0"/>
                          <a:cs typeface="Times New Roman" panose="02020603050405020304" pitchFamily="18" charset="0"/>
                        </a:rPr>
                        <m:t>).</m:t>
                      </m:r>
                    </m:oMath>
                  </m:oMathPara>
                </a14:m>
                <a:endParaRPr lang="en-US" dirty="0">
                  <a:solidFill>
                    <a:srgbClr val="3333FF"/>
                  </a:solidFill>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5967" y="531341"/>
                <a:ext cx="8229600" cy="3886200"/>
              </a:xfrm>
              <a:blipFill>
                <a:blip r:embed="rId2"/>
                <a:stretch>
                  <a:fillRect l="-1852" t="-2194" r="-1926" b="-19122"/>
                </a:stretch>
              </a:blipFill>
            </p:spPr>
            <p:txBody>
              <a:bodyPr/>
              <a:lstStyle/>
              <a:p>
                <a:r>
                  <a:rPr lang="en-US">
                    <a:noFill/>
                  </a:rPr>
                  <a:t> </a:t>
                </a:r>
              </a:p>
            </p:txBody>
          </p:sp>
        </mc:Fallback>
      </mc:AlternateContent>
      <p:sp>
        <p:nvSpPr>
          <p:cNvPr id="2" name="Date Placeholder 1"/>
          <p:cNvSpPr>
            <a:spLocks noGrp="1"/>
          </p:cNvSpPr>
          <p:nvPr>
            <p:ph type="dt" sz="half" idx="12"/>
          </p:nvPr>
        </p:nvSpPr>
        <p:spPr/>
        <p:txBody>
          <a:bodyPr/>
          <a:lstStyle/>
          <a:p>
            <a:fld id="{89616468-780E-41DF-BCB0-7D7439E52E84}" type="datetime5">
              <a:rPr lang="en-NZ" altLang="en-US" smtClean="0"/>
              <a:t>16-Jun-23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95</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338805375"/>
      </p:ext>
    </p:extLst>
  </p:cSld>
  <p:clrMapOvr>
    <a:masterClrMapping/>
  </p:clrMapOvr>
  <p:transition spd="slow">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2443" y="556054"/>
                <a:ext cx="8229600" cy="3886200"/>
              </a:xfrm>
            </p:spPr>
            <p:txBody>
              <a:bodyPr/>
              <a:lstStyle/>
              <a:p>
                <a:pPr marL="0" indent="0" algn="just">
                  <a:buNone/>
                </a:pPr>
                <a:r>
                  <a:rPr lang="en-US" dirty="0">
                    <a:latin typeface="Times New Roman" panose="02020603050405020304" pitchFamily="18" charset="0"/>
                    <a:cs typeface="Times New Roman" panose="02020603050405020304" pitchFamily="18" charset="0"/>
                  </a:rPr>
                  <a:t>In example 8, </a:t>
                </a:r>
              </a:p>
              <a:p>
                <a:pPr marL="0" indent="0" algn="just">
                  <a:buNone/>
                </a:pPr>
                <a14:m>
                  <m:oMath xmlns:m="http://schemas.openxmlformats.org/officeDocument/2006/math">
                    <m:r>
                      <m:rPr>
                        <m:sty m:val="p"/>
                      </m:rPr>
                      <a:rPr lang="en-US" i="0" dirty="0" smtClean="0">
                        <a:latin typeface="Cambria Math" panose="02040503050406030204" pitchFamily="18" charset="0"/>
                        <a:cs typeface="Times New Roman" panose="02020603050405020304" pitchFamily="18" charset="0"/>
                      </a:rPr>
                      <m:t>p</m:t>
                    </m:r>
                    <m:r>
                      <a:rPr lang="en-US" i="0" dirty="0" smtClean="0">
                        <a:latin typeface="Cambria Math" panose="02040503050406030204" pitchFamily="18" charset="0"/>
                        <a:cs typeface="Times New Roman" panose="02020603050405020304" pitchFamily="18" charset="0"/>
                      </a:rPr>
                      <m:t>−</m:t>
                    </m:r>
                    <m:r>
                      <m:rPr>
                        <m:sty m:val="p"/>
                      </m:rPr>
                      <a:rPr lang="en-US" i="0" dirty="0" smtClean="0">
                        <a:latin typeface="Cambria Math" panose="02040503050406030204" pitchFamily="18" charset="0"/>
                        <a:cs typeface="Times New Roman" panose="02020603050405020304" pitchFamily="18" charset="0"/>
                      </a:rPr>
                      <m:t>value</m:t>
                    </m:r>
                    <m:r>
                      <a:rPr lang="en-US" i="0" dirty="0" smtClean="0">
                        <a:latin typeface="Cambria Math" panose="02040503050406030204" pitchFamily="18" charset="0"/>
                        <a:cs typeface="Times New Roman" panose="02020603050405020304" pitchFamily="18" charset="0"/>
                      </a:rPr>
                      <m:t> </m:t>
                    </m:r>
                    <m:r>
                      <a:rPr lang="en-US" i="1" dirty="0" smtClean="0">
                        <a:latin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cs typeface="Times New Roman" panose="02020603050405020304" pitchFamily="18" charset="0"/>
                      </a:rPr>
                      <m:t>𝑃</m:t>
                    </m:r>
                    <m:d>
                      <m:dPr>
                        <m:ctrlPr>
                          <a:rPr lang="en-US" b="0" i="1" dirty="0" smtClean="0">
                            <a:latin typeface="Cambria Math" panose="02040503050406030204" pitchFamily="18" charset="0"/>
                            <a:cs typeface="Times New Roman" panose="02020603050405020304" pitchFamily="18" charset="0"/>
                          </a:rPr>
                        </m:ctrlPr>
                      </m:dPr>
                      <m:e>
                        <m:r>
                          <a:rPr lang="en-US" b="0" i="1" dirty="0" smtClean="0">
                            <a:latin typeface="Cambria Math" panose="02040503050406030204" pitchFamily="18" charset="0"/>
                            <a:cs typeface="Times New Roman" panose="02020603050405020304" pitchFamily="18" charset="0"/>
                          </a:rPr>
                          <m:t>𝑍</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≤−0.9875</m:t>
                        </m:r>
                      </m:e>
                    </m:d>
                  </m:oMath>
                </a14:m>
                <a:r>
                  <a:rPr lang="en-US" b="0" i="1" dirty="0">
                    <a:latin typeface="Cambria Math" panose="02040503050406030204" pitchFamily="18" charset="0"/>
                    <a:cs typeface="Times New Roman" panose="02020603050405020304" pitchFamily="18" charset="0"/>
                  </a:rPr>
                  <a:t> </a:t>
                </a:r>
              </a:p>
              <a:p>
                <a:pPr marL="0" indent="0" algn="just">
                  <a:buNone/>
                </a:pPr>
                <a:r>
                  <a:rPr lang="en-US" b="0" dirty="0">
                    <a:ea typeface="Cambria Math" panose="02040503050406030204" pitchFamily="18" charset="0"/>
                    <a:cs typeface="Times New Roman" panose="02020603050405020304" pitchFamily="18" charset="0"/>
                  </a:rPr>
                  <a:t>  </a:t>
                </a:r>
                <a14:m>
                  <m:oMath xmlns:m="http://schemas.openxmlformats.org/officeDocument/2006/math">
                    <m:r>
                      <a:rPr lang="en-US" b="0" i="0"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𝑃</m:t>
                    </m:r>
                    <m:d>
                      <m:dPr>
                        <m:ctrlPr>
                          <a:rPr lang="en-US" b="0" i="1" dirty="0"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𝑍</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≤−0.99</m:t>
                        </m:r>
                      </m:e>
                    </m:d>
                    <m:r>
                      <a:rPr lang="en-US" b="0" i="1" dirty="0" smtClean="0">
                        <a:latin typeface="Cambria Math" panose="02040503050406030204" pitchFamily="18" charset="0"/>
                        <a:ea typeface="Cambria Math" panose="02040503050406030204" pitchFamily="18" charset="0"/>
                        <a:cs typeface="Times New Roman" panose="02020603050405020304" pitchFamily="18" charset="0"/>
                      </a:rPr>
                      <m:t>=0.1611</m:t>
                    </m:r>
                  </m:oMath>
                </a14:m>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from the standard normal probability table, Table 2 in Appendix II. It is not highly unlikely compared to the level of significance 5%. Hence, do not reject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𝐻</m:t>
                        </m:r>
                      </m:e>
                      <m:sub>
                        <m:r>
                          <a:rPr lang="en-US" i="1">
                            <a:latin typeface="Cambria Math" panose="02040503050406030204" pitchFamily="18" charset="0"/>
                            <a:cs typeface="Times New Roman" panose="02020603050405020304" pitchFamily="18" charset="0"/>
                          </a:rPr>
                          <m:t>0</m:t>
                        </m:r>
                      </m:sub>
                    </m:sSub>
                  </m:oMath>
                </a14:m>
                <a:r>
                  <a:rPr lang="en-US" dirty="0">
                    <a:latin typeface="Times New Roman" panose="02020603050405020304" pitchFamily="18" charset="0"/>
                    <a:cs typeface="Times New Roman" panose="02020603050405020304" pitchFamily="18" charset="0"/>
                  </a:rPr>
                  <a:t> and we have the same conclusion as before.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2443" y="556054"/>
                <a:ext cx="8229600" cy="3886200"/>
              </a:xfrm>
              <a:blipFill>
                <a:blip r:embed="rId2"/>
                <a:stretch>
                  <a:fillRect l="-1926" t="-2194" r="-1852" b="-15204"/>
                </a:stretch>
              </a:blipFill>
            </p:spPr>
            <p:txBody>
              <a:bodyPr/>
              <a:lstStyle/>
              <a:p>
                <a:r>
                  <a:rPr lang="en-NZ">
                    <a:noFill/>
                  </a:rPr>
                  <a:t> </a:t>
                </a:r>
              </a:p>
            </p:txBody>
          </p:sp>
        </mc:Fallback>
      </mc:AlternateContent>
      <p:sp>
        <p:nvSpPr>
          <p:cNvPr id="2" name="Date Placeholder 1"/>
          <p:cNvSpPr>
            <a:spLocks noGrp="1"/>
          </p:cNvSpPr>
          <p:nvPr>
            <p:ph type="dt" sz="half" idx="12"/>
          </p:nvPr>
        </p:nvSpPr>
        <p:spPr/>
        <p:txBody>
          <a:bodyPr/>
          <a:lstStyle/>
          <a:p>
            <a:fld id="{D888A75E-4A1B-412B-95D2-25579F46061E}" type="datetime5">
              <a:rPr lang="en-NZ" altLang="en-US" smtClean="0"/>
              <a:t>16-Jun-23</a:t>
            </a:fld>
            <a:endParaRPr lang="en-US" altLang="en-US"/>
          </a:p>
        </p:txBody>
      </p:sp>
      <p:sp>
        <p:nvSpPr>
          <p:cNvPr id="4" name="Slide Number Placeholder 3"/>
          <p:cNvSpPr>
            <a:spLocks noGrp="1"/>
          </p:cNvSpPr>
          <p:nvPr>
            <p:ph type="sldNum" sz="quarter" idx="11"/>
          </p:nvPr>
        </p:nvSpPr>
        <p:spPr/>
        <p:txBody>
          <a:bodyPr/>
          <a:lstStyle/>
          <a:p>
            <a:fld id="{E6D38F6D-B68C-43EA-8D93-D9BC679B8240}" type="slidenum">
              <a:rPr lang="en-US" altLang="en-US" smtClean="0"/>
              <a:pPr/>
              <a:t>96</a:t>
            </a:fld>
            <a:endParaRPr lang="en-US" altLang="en-US"/>
          </a:p>
        </p:txBody>
      </p:sp>
      <p:sp>
        <p:nvSpPr>
          <p:cNvPr id="5" name="Footer Placeholder 4"/>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3272477854"/>
      </p:ext>
    </p:extLst>
  </p:cSld>
  <p:clrMapOvr>
    <a:masterClrMapping/>
  </p:clrMapOvr>
  <p:transition spd="slow">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298" y="0"/>
            <a:ext cx="8229600" cy="1371600"/>
          </a:xfrm>
        </p:spPr>
        <p:txBody>
          <a:bodyPr/>
          <a:lstStyle/>
          <a:p>
            <a:r>
              <a:rPr lang="en-US"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Exercises</a:t>
            </a:r>
          </a:p>
        </p:txBody>
      </p:sp>
      <p:sp>
        <p:nvSpPr>
          <p:cNvPr id="6" name="Footer Placeholder 5">
            <a:extLst>
              <a:ext uri="{FF2B5EF4-FFF2-40B4-BE49-F238E27FC236}">
                <a16:creationId xmlns:a16="http://schemas.microsoft.com/office/drawing/2014/main" id="{35AF7A5D-2C76-4A78-84AF-D1CB0EDFA2D8}"/>
              </a:ext>
            </a:extLst>
          </p:cNvPr>
          <p:cNvSpPr>
            <a:spLocks noGrp="1"/>
          </p:cNvSpPr>
          <p:nvPr>
            <p:ph type="ftr" sz="quarter" idx="10"/>
          </p:nvPr>
        </p:nvSpPr>
        <p:spPr/>
        <p:txBody>
          <a:bodyPr/>
          <a:lstStyle/>
          <a:p>
            <a:r>
              <a:rPr lang="en-US" altLang="en-US"/>
              <a:t>MC3020-2023</a:t>
            </a:r>
          </a:p>
        </p:txBody>
      </p:sp>
      <p:sp>
        <p:nvSpPr>
          <p:cNvPr id="7" name="Date Placeholder 6">
            <a:extLst>
              <a:ext uri="{FF2B5EF4-FFF2-40B4-BE49-F238E27FC236}">
                <a16:creationId xmlns:a16="http://schemas.microsoft.com/office/drawing/2014/main" id="{6E5D8BE3-C880-4DA8-8D98-2C328B27CE49}"/>
              </a:ext>
            </a:extLst>
          </p:cNvPr>
          <p:cNvSpPr>
            <a:spLocks noGrp="1"/>
          </p:cNvSpPr>
          <p:nvPr>
            <p:ph type="dt" sz="half" idx="12"/>
          </p:nvPr>
        </p:nvSpPr>
        <p:spPr/>
        <p:txBody>
          <a:bodyPr/>
          <a:lstStyle/>
          <a:p>
            <a:fld id="{098300A1-B069-4EC9-875E-3851D26E59BB}" type="datetime5">
              <a:rPr lang="en-NZ" altLang="en-US" smtClean="0"/>
              <a:t>16-Jun-23</a:t>
            </a:fld>
            <a:endParaRPr lang="en-US" altLang="en-US"/>
          </a:p>
        </p:txBody>
      </p:sp>
      <p:sp>
        <p:nvSpPr>
          <p:cNvPr id="8" name="Slide Number Placeholder 7">
            <a:extLst>
              <a:ext uri="{FF2B5EF4-FFF2-40B4-BE49-F238E27FC236}">
                <a16:creationId xmlns:a16="http://schemas.microsoft.com/office/drawing/2014/main" id="{96A63AC2-729F-40ED-A607-B8F832349C12}"/>
              </a:ext>
            </a:extLst>
          </p:cNvPr>
          <p:cNvSpPr>
            <a:spLocks noGrp="1"/>
          </p:cNvSpPr>
          <p:nvPr>
            <p:ph type="sldNum" sz="quarter" idx="11"/>
          </p:nvPr>
        </p:nvSpPr>
        <p:spPr/>
        <p:txBody>
          <a:bodyPr/>
          <a:lstStyle/>
          <a:p>
            <a:fld id="{E6D38F6D-B68C-43EA-8D93-D9BC679B8240}" type="slidenum">
              <a:rPr lang="en-US" altLang="en-US" smtClean="0"/>
              <a:pPr/>
              <a:t>97</a:t>
            </a:fld>
            <a:endParaRPr lang="en-US" altLang="en-US"/>
          </a:p>
        </p:txBody>
      </p:sp>
      <p:sp>
        <p:nvSpPr>
          <p:cNvPr id="9" name="Content Placeholder 2">
            <a:extLst>
              <a:ext uri="{FF2B5EF4-FFF2-40B4-BE49-F238E27FC236}">
                <a16:creationId xmlns:a16="http://schemas.microsoft.com/office/drawing/2014/main" id="{870E4DEA-9334-45C2-92EC-8CFD4D01964C}"/>
              </a:ext>
            </a:extLst>
          </p:cNvPr>
          <p:cNvSpPr>
            <a:spLocks noGrp="1"/>
          </p:cNvSpPr>
          <p:nvPr>
            <p:ph idx="1"/>
          </p:nvPr>
        </p:nvSpPr>
        <p:spPr>
          <a:xfrm>
            <a:off x="391298" y="1124465"/>
            <a:ext cx="8229600" cy="3886200"/>
          </a:xfrm>
        </p:spPr>
        <p:txBody>
          <a:bodyPr/>
          <a:lstStyle/>
          <a:p>
            <a:pPr marL="0" indent="0">
              <a:buNone/>
            </a:pPr>
            <a:r>
              <a:rPr lang="en-US" sz="3600" dirty="0">
                <a:latin typeface="Times New Roman" panose="02020603050405020304" pitchFamily="18" charset="0"/>
                <a:cs typeface="Times New Roman" panose="02020603050405020304" pitchFamily="18" charset="0"/>
              </a:rPr>
              <a:t>In your course tutorial 4 exercises,</a:t>
            </a:r>
          </a:p>
          <a:p>
            <a:pPr lvl="2"/>
            <a:r>
              <a:rPr lang="en-US" sz="3600" dirty="0">
                <a:latin typeface="Times New Roman" panose="02020603050405020304" pitchFamily="18" charset="0"/>
                <a:cs typeface="Times New Roman" panose="02020603050405020304" pitchFamily="18" charset="0"/>
              </a:rPr>
              <a:t>Question 08</a:t>
            </a:r>
          </a:p>
          <a:p>
            <a:pPr lvl="2"/>
            <a:r>
              <a:rPr lang="en-US" sz="3600" dirty="0">
                <a:latin typeface="Times New Roman" panose="02020603050405020304" pitchFamily="18" charset="0"/>
                <a:cs typeface="Times New Roman" panose="02020603050405020304" pitchFamily="18" charset="0"/>
              </a:rPr>
              <a:t>Question 09</a:t>
            </a:r>
          </a:p>
          <a:p>
            <a:pPr lvl="2"/>
            <a:r>
              <a:rPr lang="en-US" sz="3600" dirty="0">
                <a:latin typeface="Times New Roman" panose="02020603050405020304" pitchFamily="18" charset="0"/>
                <a:cs typeface="Times New Roman" panose="02020603050405020304" pitchFamily="18" charset="0"/>
              </a:rPr>
              <a:t>Question 10</a:t>
            </a:r>
          </a:p>
          <a:p>
            <a:pPr lvl="2"/>
            <a:r>
              <a:rPr lang="en-US" sz="3600" dirty="0">
                <a:latin typeface="Times New Roman" panose="02020603050405020304" pitchFamily="18" charset="0"/>
                <a:cs typeface="Times New Roman" panose="02020603050405020304" pitchFamily="18" charset="0"/>
              </a:rPr>
              <a:t>Question 11</a:t>
            </a:r>
          </a:p>
          <a:p>
            <a:pPr lvl="2"/>
            <a:endParaRPr lang="en-US" sz="3600" dirty="0">
              <a:latin typeface="Times New Roman" panose="02020603050405020304" pitchFamily="18" charset="0"/>
              <a:cs typeface="Times New Roman" panose="02020603050405020304" pitchFamily="18" charset="0"/>
            </a:endParaRPr>
          </a:p>
          <a:p>
            <a:pPr marL="0" indent="0">
              <a:buNone/>
            </a:pPr>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0212770"/>
      </p:ext>
    </p:extLst>
  </p:cSld>
  <p:clrMapOvr>
    <a:masterClrMapping/>
  </p:clrMapOvr>
  <p:transition spd="slow">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9579" y="2986216"/>
            <a:ext cx="8229600" cy="1371600"/>
          </a:xfrm>
        </p:spPr>
        <p:txBody>
          <a:bodyPr/>
          <a:lstStyle/>
          <a:p>
            <a:pPr algn="ctr"/>
            <a:r>
              <a:rPr lang="en-US" sz="3600" dirty="0">
                <a:solidFill>
                  <a:srgbClr val="C00000"/>
                </a:solidFill>
                <a:effectLst>
                  <a:outerShdw blurRad="38100" dist="38100" dir="2700000" algn="tl">
                    <a:srgbClr val="000000">
                      <a:alpha val="43137"/>
                    </a:srgbClr>
                  </a:outerShdw>
                </a:effectLst>
                <a:latin typeface="Baskerville Old Face" panose="02020602080505020303" pitchFamily="18" charset="0"/>
                <a:cs typeface="Times New Roman" panose="02020603050405020304" pitchFamily="18" charset="0"/>
              </a:rPr>
              <a:t>Testing Hypotheses About Population Proportion p</a:t>
            </a:r>
          </a:p>
        </p:txBody>
      </p:sp>
      <p:sp>
        <p:nvSpPr>
          <p:cNvPr id="5" name="Date Placeholder 4"/>
          <p:cNvSpPr>
            <a:spLocks noGrp="1"/>
          </p:cNvSpPr>
          <p:nvPr>
            <p:ph type="dt" sz="half" idx="12"/>
          </p:nvPr>
        </p:nvSpPr>
        <p:spPr/>
        <p:txBody>
          <a:bodyPr/>
          <a:lstStyle/>
          <a:p>
            <a:fld id="{5696FA07-9548-4DC5-9B02-D09EF60198FD}" type="datetime5">
              <a:rPr lang="en-NZ" altLang="en-US" smtClean="0"/>
              <a:t>16-Jun-23</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98</a:t>
            </a:fld>
            <a:endParaRPr lang="en-US" altLang="en-US"/>
          </a:p>
        </p:txBody>
      </p:sp>
      <p:sp>
        <p:nvSpPr>
          <p:cNvPr id="2" name="Footer Placeholder 1"/>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1467097313"/>
      </p:ext>
    </p:extLst>
  </p:cSld>
  <p:clrMapOvr>
    <a:masterClrMapping/>
  </p:clrMapOvr>
  <p:transition spd="slow">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272143" y="522514"/>
                <a:ext cx="8229600" cy="3886200"/>
              </a:xfrm>
            </p:spPr>
            <p:txBody>
              <a:bodyPr/>
              <a:lstStyle/>
              <a:p>
                <a:pPr marL="0" indent="0" algn="just">
                  <a:buNone/>
                </a:pPr>
                <a:r>
                  <a:rPr lang="en-US" dirty="0">
                    <a:solidFill>
                      <a:srgbClr val="C00000"/>
                    </a:solidFill>
                    <a:latin typeface="Times New Roman" panose="02020603050405020304" pitchFamily="18" charset="0"/>
                    <a:cs typeface="Times New Roman" panose="02020603050405020304" pitchFamily="18" charset="0"/>
                  </a:rPr>
                  <a:t>Step 1. </a:t>
                </a:r>
              </a:p>
              <a:p>
                <a:pPr marL="0" indent="0" algn="just">
                  <a:buNone/>
                </a:pPr>
                <a:r>
                  <a:rPr lang="en-US" dirty="0">
                    <a:latin typeface="Times New Roman" panose="02020603050405020304" pitchFamily="18" charset="0"/>
                    <a:cs typeface="Times New Roman" panose="02020603050405020304" pitchFamily="18" charset="0"/>
                  </a:rPr>
                  <a:t>Formulate null (H</a:t>
                </a:r>
                <a:r>
                  <a:rPr lang="en-US" sz="18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and alternate (H</a:t>
                </a:r>
                <a:r>
                  <a:rPr lang="en-US" sz="18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hypotheses:</a:t>
                </a:r>
              </a:p>
              <a:p>
                <a:pPr marL="400050" lvl="1" indent="0" algn="just">
                  <a:buNone/>
                </a:pPr>
                <a:r>
                  <a:rPr lang="en-US" sz="2400" dirty="0">
                    <a:latin typeface="Times New Roman" panose="02020603050405020304" pitchFamily="18" charset="0"/>
                    <a:cs typeface="Times New Roman" panose="02020603050405020304" pitchFamily="18" charset="0"/>
                  </a:rPr>
                  <a:t>Case 1: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a:t>
                </a:r>
              </a:p>
              <a:p>
                <a:pPr marL="400050" lvl="1" indent="0" algn="just">
                  <a:buNone/>
                </a:pP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sz="2400" i="1">
                        <a:latin typeface="Cambria Math" panose="02040503050406030204" pitchFamily="18" charset="0"/>
                        <a:ea typeface="Cambria Math" panose="02040503050406030204" pitchFamily="18" charset="0"/>
                        <a:cs typeface="Times New Roman" panose="02020603050405020304" pitchFamily="18" charset="0"/>
                      </a:rPr>
                      <m:t>&lt;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(left sided test)</a:t>
                </a:r>
              </a:p>
              <a:p>
                <a:pPr marL="400050" lvl="1" indent="0" algn="just">
                  <a:buNone/>
                </a:pPr>
                <a:r>
                  <a:rPr lang="en-US" sz="2400" dirty="0">
                    <a:latin typeface="Times New Roman" panose="02020603050405020304" pitchFamily="18" charset="0"/>
                    <a:cs typeface="Times New Roman" panose="02020603050405020304" pitchFamily="18" charset="0"/>
                  </a:rPr>
                  <a:t>Case 2:</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&gt;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(right sided test)</a:t>
                </a:r>
              </a:p>
              <a:p>
                <a:pPr marL="400050" lvl="1" indent="0" algn="just">
                  <a:buNone/>
                </a:pPr>
                <a:r>
                  <a:rPr lang="en-US" sz="2400" dirty="0">
                    <a:latin typeface="Times New Roman" panose="02020603050405020304" pitchFamily="18" charset="0"/>
                    <a:cs typeface="Times New Roman" panose="02020603050405020304" pitchFamily="18" charset="0"/>
                  </a:rPr>
                  <a:t>Case 3: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r>
                      <a:rPr lang="en-US" sz="2400" i="1">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endParaRPr lang="en-US" sz="2400" dirty="0">
                  <a:latin typeface="Times New Roman" panose="02020603050405020304" pitchFamily="18" charset="0"/>
                  <a:cs typeface="Times New Roman" panose="02020603050405020304" pitchFamily="18" charset="0"/>
                </a:endParaRPr>
              </a:p>
              <a:p>
                <a:pPr marL="400050" lvl="1" indent="0" algn="just">
                  <a:buNone/>
                </a:pPr>
                <a:r>
                  <a:rPr lang="en-US" sz="2400" dirty="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400" dirty="0">
                    <a:latin typeface="Times New Roman" panose="02020603050405020304" pitchFamily="18" charset="0"/>
                    <a:cs typeface="Times New Roman" panose="02020603050405020304" pitchFamily="18" charset="0"/>
                  </a:rPr>
                  <a:t> (two sided test)</a:t>
                </a:r>
              </a:p>
              <a:p>
                <a:pPr marL="0" indent="0" algn="just">
                  <a:buNone/>
                </a:pP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28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ea typeface="Cambria Math" panose="02040503050406030204" pitchFamily="18" charset="0"/>
                            <a:cs typeface="Times New Roman" panose="02020603050405020304" pitchFamily="18" charset="0"/>
                          </a:rPr>
                          <m:t>𝑝</m:t>
                        </m:r>
                      </m:e>
                      <m:sub>
                        <m:r>
                          <a:rPr lang="en-US" sz="2800" i="1">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2800" dirty="0">
                    <a:latin typeface="Times New Roman" panose="02020603050405020304" pitchFamily="18" charset="0"/>
                    <a:cs typeface="Times New Roman" panose="02020603050405020304" pitchFamily="18" charset="0"/>
                  </a:rPr>
                  <a:t> is the fixed target value of the population parameter </a:t>
                </a:r>
                <a14:m>
                  <m:oMath xmlns:m="http://schemas.openxmlformats.org/officeDocument/2006/math">
                    <m:r>
                      <a:rPr lang="en-US" sz="2800" i="1">
                        <a:latin typeface="Cambria Math" panose="02040503050406030204" pitchFamily="18" charset="0"/>
                        <a:ea typeface="Cambria Math" panose="02040503050406030204" pitchFamily="18" charset="0"/>
                        <a:cs typeface="Times New Roman" panose="02020603050405020304" pitchFamily="18" charset="0"/>
                      </a:rPr>
                      <m:t>𝑝</m:t>
                    </m:r>
                  </m:oMath>
                </a14:m>
                <a:r>
                  <a:rPr lang="en-US" sz="2800" dirty="0">
                    <a:latin typeface="Times New Roman" panose="02020603050405020304" pitchFamily="18" charset="0"/>
                    <a:cs typeface="Times New Roman" panose="02020603050405020304" pitchFamily="18" charset="0"/>
                  </a:rPr>
                  <a:t> .</a:t>
                </a:r>
              </a:p>
              <a:p>
                <a:pPr marL="0" indent="0" algn="just">
                  <a:buNone/>
                </a:pPr>
                <a:endParaRPr lang="en-US" sz="2800" dirty="0">
                  <a:latin typeface="Times New Roman" panose="02020603050405020304" pitchFamily="18" charset="0"/>
                  <a:cs typeface="Times New Roman" panose="02020603050405020304" pitchFamily="18" charset="0"/>
                </a:endParaRP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272143" y="522514"/>
                <a:ext cx="8229600" cy="3886200"/>
              </a:xfrm>
              <a:blipFill>
                <a:blip r:embed="rId2"/>
                <a:stretch>
                  <a:fillRect l="-1926" t="-2198" r="-1852" b="-52119"/>
                </a:stretch>
              </a:blipFill>
            </p:spPr>
            <p:txBody>
              <a:bodyPr/>
              <a:lstStyle/>
              <a:p>
                <a:r>
                  <a:rPr lang="en-NZ">
                    <a:noFill/>
                  </a:rPr>
                  <a:t> </a:t>
                </a:r>
              </a:p>
            </p:txBody>
          </p:sp>
        </mc:Fallback>
      </mc:AlternateContent>
      <p:sp>
        <p:nvSpPr>
          <p:cNvPr id="5" name="Date Placeholder 4"/>
          <p:cNvSpPr>
            <a:spLocks noGrp="1"/>
          </p:cNvSpPr>
          <p:nvPr>
            <p:ph type="dt" sz="half" idx="12"/>
          </p:nvPr>
        </p:nvSpPr>
        <p:spPr/>
        <p:txBody>
          <a:bodyPr/>
          <a:lstStyle/>
          <a:p>
            <a:fld id="{487753E2-0FB6-420B-8E9E-040858DCC895}" type="datetime5">
              <a:rPr lang="en-NZ" altLang="en-US" smtClean="0"/>
              <a:t>16-Jun-23</a:t>
            </a:fld>
            <a:endParaRPr lang="en-US" altLang="en-US"/>
          </a:p>
        </p:txBody>
      </p:sp>
      <p:sp>
        <p:nvSpPr>
          <p:cNvPr id="6" name="Slide Number Placeholder 5"/>
          <p:cNvSpPr>
            <a:spLocks noGrp="1"/>
          </p:cNvSpPr>
          <p:nvPr>
            <p:ph type="sldNum" sz="quarter" idx="11"/>
          </p:nvPr>
        </p:nvSpPr>
        <p:spPr/>
        <p:txBody>
          <a:bodyPr/>
          <a:lstStyle/>
          <a:p>
            <a:fld id="{E6D38F6D-B68C-43EA-8D93-D9BC679B8240}" type="slidenum">
              <a:rPr lang="en-US" altLang="en-US" smtClean="0"/>
              <a:pPr/>
              <a:t>99</a:t>
            </a:fld>
            <a:endParaRPr lang="en-US" altLang="en-US"/>
          </a:p>
        </p:txBody>
      </p:sp>
      <p:sp>
        <p:nvSpPr>
          <p:cNvPr id="2" name="Footer Placeholder 1"/>
          <p:cNvSpPr>
            <a:spLocks noGrp="1"/>
          </p:cNvSpPr>
          <p:nvPr>
            <p:ph type="ftr" sz="quarter" idx="10"/>
          </p:nvPr>
        </p:nvSpPr>
        <p:spPr/>
        <p:txBody>
          <a:bodyPr/>
          <a:lstStyle/>
          <a:p>
            <a:r>
              <a:rPr lang="en-US" altLang="en-US"/>
              <a:t>MC3020-2023</a:t>
            </a:r>
          </a:p>
        </p:txBody>
      </p:sp>
    </p:spTree>
    <p:extLst>
      <p:ext uri="{BB962C8B-B14F-4D97-AF65-F5344CB8AC3E}">
        <p14:creationId xmlns:p14="http://schemas.microsoft.com/office/powerpoint/2010/main" val="2089068057"/>
      </p:ext>
    </p:extLst>
  </p:cSld>
  <p:clrMapOvr>
    <a:masterClrMapping/>
  </p:clrMapOvr>
  <p:transition spd="slow">
    <p:wipe dir="r"/>
  </p:transition>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themeOverride>
</file>

<file path=docProps/app.xml><?xml version="1.0" encoding="utf-8"?>
<Properties xmlns="http://schemas.openxmlformats.org/officeDocument/2006/extended-properties" xmlns:vt="http://schemas.openxmlformats.org/officeDocument/2006/docPropsVTypes">
  <Template/>
  <TotalTime>69280525</TotalTime>
  <Pages>44</Pages>
  <Words>7973</Words>
  <Application>Microsoft Office PowerPoint</Application>
  <PresentationFormat>On-screen Show (4:3)</PresentationFormat>
  <Paragraphs>1071</Paragraphs>
  <Slides>113</Slides>
  <Notes>21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113</vt:i4>
      </vt:variant>
    </vt:vector>
  </HeadingPairs>
  <TitlesOfParts>
    <vt:vector size="125" baseType="lpstr">
      <vt:lpstr>Algerian</vt:lpstr>
      <vt:lpstr>Arial</vt:lpstr>
      <vt:lpstr>Arial Black</vt:lpstr>
      <vt:lpstr>Baskerville Old Face</vt:lpstr>
      <vt:lpstr>Book Antiqua</vt:lpstr>
      <vt:lpstr>Bookman Old Style</vt:lpstr>
      <vt:lpstr>Calibri</vt:lpstr>
      <vt:lpstr>Cambria Math</vt:lpstr>
      <vt:lpstr>Times New Roman</vt:lpstr>
      <vt:lpstr>Wingdings</vt:lpstr>
      <vt:lpstr>Pixel</vt:lpstr>
      <vt:lpstr>Equation</vt:lpstr>
      <vt:lpstr>MC3020  Sampling Distributions and Basic Statistical Inference</vt:lpstr>
      <vt:lpstr>PowerPoint Presentation</vt:lpstr>
      <vt:lpstr>Statistical Inference</vt:lpstr>
      <vt:lpstr>Statistics estimate Parameters</vt:lpstr>
      <vt:lpstr>Notations(symbols):</vt:lpstr>
      <vt:lpstr>Estimation Process</vt:lpstr>
      <vt:lpstr>Statistics vary from sample to sample</vt:lpstr>
      <vt:lpstr>Sampling Distributions</vt:lpstr>
      <vt:lpstr>Sampling Distributions</vt:lpstr>
      <vt:lpstr>Milk Volume: population distribution</vt:lpstr>
      <vt:lpstr>Three distributions for milk volume</vt:lpstr>
      <vt:lpstr>Three distributions for milk volume</vt:lpstr>
      <vt:lpstr>Smpling Distribution Properties  (1: Mean)</vt:lpstr>
      <vt:lpstr>Three distributions for milk volume</vt:lpstr>
      <vt:lpstr>Three Sampling Distributions for milk volume</vt:lpstr>
      <vt:lpstr>Sampling Distribution Properties (2: Spread)</vt:lpstr>
      <vt:lpstr>Sampling Distribution Properties (3: Shape)</vt:lpstr>
      <vt:lpstr>Three distributions for test marks</vt:lpstr>
      <vt:lpstr>Three distributions for test marks</vt:lpstr>
      <vt:lpstr>Three Sampling Distributions for test marks</vt:lpstr>
      <vt:lpstr>If the Population is not Normal </vt:lpstr>
      <vt:lpstr>Sampling Distribution (summary)</vt:lpstr>
      <vt:lpstr>Sampling Distribution Properties (summary)</vt:lpstr>
      <vt:lpstr>What if we only have a single sample?</vt:lpstr>
      <vt:lpstr>Inferences about Population Parameters</vt:lpstr>
      <vt:lpstr>Notations(symbols):</vt:lpstr>
      <vt:lpstr>PowerPoint Presentation</vt:lpstr>
      <vt:lpstr>Use your Calculator:</vt:lpstr>
      <vt:lpstr>Inferences about Population Proportion p</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Exercise:</vt:lpstr>
      <vt:lpstr>PowerPoint Presentation</vt:lpstr>
      <vt:lpstr>Example:</vt:lpstr>
      <vt:lpstr>PowerPoint Presentation</vt:lpstr>
      <vt:lpstr>PowerPoint Presentation</vt:lpstr>
      <vt:lpstr>PowerPoint Presentation</vt:lpstr>
      <vt:lpstr>Exercises</vt:lpstr>
      <vt:lpstr>Inferences about Population Mean μ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Exercises</vt:lpstr>
      <vt:lpstr>Inferences about Population Variance σ^2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Exercises</vt:lpstr>
      <vt:lpstr>PowerPoint Presentation</vt:lpstr>
      <vt:lpstr>Definition: A Statistical Hypothesis is a claim or statement about population parameters such as population proportion or population mean  etc.</vt:lpstr>
      <vt:lpstr>PowerPoint Presentation</vt:lpstr>
      <vt:lpstr>PowerPoint Presentation</vt:lpstr>
      <vt:lpstr>PowerPoint Presentation</vt:lpstr>
      <vt:lpstr>PowerPoint Presentation</vt:lpstr>
      <vt:lpstr>PowerPoint Presentation</vt:lpstr>
      <vt:lpstr>Example:  In a court case                      H0 : Defendant is innocent</vt:lpstr>
      <vt:lpstr>PowerPoint Presentation</vt:lpstr>
      <vt:lpstr>Testing Hypotheses About Population Mean μ</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Exercises</vt:lpstr>
      <vt:lpstr>Testing Hypotheses About Population Proportion p</vt:lpstr>
      <vt:lpstr>PowerPoint Presentation</vt:lpstr>
      <vt:lpstr>PowerPoint Presentation</vt:lpstr>
      <vt:lpstr>PowerPoint Presentation</vt:lpstr>
      <vt:lpstr>PowerPoint Presentation</vt:lpstr>
      <vt:lpstr>PowerPoint Presentation</vt:lpstr>
      <vt:lpstr>Exercises</vt:lpstr>
      <vt:lpstr>Testing Hypotheses About Population Variance σ^2</vt:lpstr>
      <vt:lpstr>PowerPoint Presentation</vt:lpstr>
      <vt:lpstr>PowerPoint Presentation</vt:lpstr>
      <vt:lpstr>PowerPoint Presentation</vt:lpstr>
      <vt:lpstr>PowerPoint Presentation</vt:lpstr>
      <vt:lpstr>PowerPoint Presentation</vt:lpstr>
      <vt:lpstr>PowerPoint Presentation</vt:lpstr>
      <vt:lpstr>Exercises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dc:title>
  <dc:subject/>
  <dc:creator>Mayooran</dc:creator>
  <cp:keywords/>
  <dc:description/>
  <cp:lastModifiedBy>Thevaraja Mayooran</cp:lastModifiedBy>
  <cp:revision>225</cp:revision>
  <cp:lastPrinted>2018-03-12T22:30:18Z</cp:lastPrinted>
  <dcterms:created xsi:type="dcterms:W3CDTF">1997-06-30T19:10:05Z</dcterms:created>
  <dcterms:modified xsi:type="dcterms:W3CDTF">2023-06-15T19:20:50Z</dcterms:modified>
</cp:coreProperties>
</file>